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21"/>
  </p:notesMasterIdLst>
  <p:sldIdLst>
    <p:sldId id="256" r:id="rId2"/>
    <p:sldId id="274" r:id="rId3"/>
    <p:sldId id="257" r:id="rId4"/>
    <p:sldId id="275" r:id="rId5"/>
    <p:sldId id="344" r:id="rId6"/>
    <p:sldId id="345" r:id="rId7"/>
    <p:sldId id="268" r:id="rId8"/>
    <p:sldId id="269" r:id="rId9"/>
    <p:sldId id="337" r:id="rId10"/>
    <p:sldId id="338" r:id="rId11"/>
    <p:sldId id="270" r:id="rId12"/>
    <p:sldId id="271" r:id="rId13"/>
    <p:sldId id="347" r:id="rId14"/>
    <p:sldId id="346" r:id="rId15"/>
    <p:sldId id="348" r:id="rId16"/>
    <p:sldId id="349" r:id="rId17"/>
    <p:sldId id="350" r:id="rId18"/>
    <p:sldId id="351" r:id="rId19"/>
    <p:sldId id="35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3B045-FC0B-7040-B6A6-3CAD2A0CC308}" v="25" dt="2022-04-13T04:26:11.5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8"/>
    <p:restoredTop sz="96327"/>
  </p:normalViewPr>
  <p:slideViewPr>
    <p:cSldViewPr snapToGrid="0" snapToObjects="1">
      <p:cViewPr varScale="1">
        <p:scale>
          <a:sx n="128" d="100"/>
          <a:sy n="128" d="100"/>
        </p:scale>
        <p:origin x="2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294AB-F082-CB4F-BF6C-614EFAFED9A5}" type="datetimeFigureOut">
              <a:rPr lang="en-US" smtClean="0"/>
              <a:t>4/12/22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E54773-72D5-E449-A60A-5A78584E6C44}" type="slidenum">
              <a:rPr lang="en-US" smtClean="0"/>
              <a:t>‹#›</a:t>
            </a:fld>
            <a:endParaRPr lang="en-US"/>
          </a:p>
        </p:txBody>
      </p:sp>
    </p:spTree>
    <p:extLst>
      <p:ext uri="{BB962C8B-B14F-4D97-AF65-F5344CB8AC3E}">
        <p14:creationId xmlns:p14="http://schemas.microsoft.com/office/powerpoint/2010/main" val="4292686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7a078d9133_2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7a078d9133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7a078d9133_2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7a078d9133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7a078d9133_2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7a078d9133_2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7a078d9133_2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7a078d9133_2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4/12/22</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502124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4/12/22</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7996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4/12/22</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46164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4/12/22</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28498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4/12/22</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22916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4/12/22</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77230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4/12/22</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34827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4/12/22</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4507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4/12/22</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4849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4/12/22</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35762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4/12/22</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37200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2"/>
        <p:cNvGrpSpPr/>
        <p:nvPr/>
      </p:nvGrpSpPr>
      <p:grpSpPr>
        <a:xfrm>
          <a:off x="0" y="0"/>
          <a:ext cx="0" cy="0"/>
          <a:chOff x="0" y="0"/>
          <a:chExt cx="0" cy="0"/>
        </a:xfrm>
      </p:grpSpPr>
      <p:sp>
        <p:nvSpPr>
          <p:cNvPr id="33" name="Google Shape;33;p4"/>
          <p:cNvSpPr/>
          <p:nvPr/>
        </p:nvSpPr>
        <p:spPr>
          <a:xfrm>
            <a:off x="810233" y="1242933"/>
            <a:ext cx="144400" cy="56152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 name="Google Shape;34;p4"/>
          <p:cNvSpPr/>
          <p:nvPr/>
        </p:nvSpPr>
        <p:spPr>
          <a:xfrm rot="5400000">
            <a:off x="6014567" y="-4797667"/>
            <a:ext cx="144400" cy="122256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4"/>
          <p:cNvSpPr txBox="1">
            <a:spLocks noGrp="1"/>
          </p:cNvSpPr>
          <p:nvPr>
            <p:ph type="body" idx="1"/>
          </p:nvPr>
        </p:nvSpPr>
        <p:spPr>
          <a:xfrm>
            <a:off x="1145600" y="1604900"/>
            <a:ext cx="10245200" cy="4486800"/>
          </a:xfrm>
          <a:prstGeom prst="rect">
            <a:avLst/>
          </a:prstGeom>
        </p:spPr>
        <p:txBody>
          <a:bodyPr spcFirstLastPara="1" wrap="square" lIns="91425" tIns="91425" rIns="91425" bIns="91425" anchor="t" anchorCtr="0">
            <a:noAutofit/>
          </a:bodyPr>
          <a:lstStyle>
            <a:lvl1pPr marL="609585" lvl="0" indent="-406390">
              <a:lnSpc>
                <a:spcPct val="100000"/>
              </a:lnSpc>
              <a:spcBef>
                <a:spcPts val="0"/>
              </a:spcBef>
              <a:spcAft>
                <a:spcPts val="0"/>
              </a:spcAft>
              <a:buClr>
                <a:srgbClr val="434343"/>
              </a:buClr>
              <a:buSzPts val="1200"/>
              <a:buFont typeface="Istok Web"/>
              <a:buAutoNum type="arabicPeriod"/>
              <a:defRPr sz="1600">
                <a:latin typeface="Lato" panose="020F0502020204030203" pitchFamily="34" charset="0"/>
                <a:ea typeface="Lato" panose="020F0502020204030203" pitchFamily="34" charset="0"/>
                <a:cs typeface="Lato" panose="020F0502020204030203" pitchFamily="34" charset="0"/>
                <a:sym typeface="Istok Web"/>
              </a:defRPr>
            </a:lvl1pPr>
            <a:lvl2pPr marL="1219170" lvl="1" indent="-406390">
              <a:spcBef>
                <a:spcPts val="0"/>
              </a:spcBef>
              <a:spcAft>
                <a:spcPts val="0"/>
              </a:spcAft>
              <a:buClr>
                <a:srgbClr val="434343"/>
              </a:buClr>
              <a:buSzPts val="1200"/>
              <a:buFont typeface="Roboto Condensed Light"/>
              <a:buAutoNum type="alphaLcPeriod"/>
              <a:defRPr/>
            </a:lvl2pPr>
            <a:lvl3pPr marL="1828754" lvl="2" indent="-406390">
              <a:spcBef>
                <a:spcPts val="0"/>
              </a:spcBef>
              <a:spcAft>
                <a:spcPts val="0"/>
              </a:spcAft>
              <a:buClr>
                <a:srgbClr val="434343"/>
              </a:buClr>
              <a:buSzPts val="1200"/>
              <a:buFont typeface="Roboto Condensed Light"/>
              <a:buAutoNum type="romanLcPeriod"/>
              <a:defRPr/>
            </a:lvl3pPr>
            <a:lvl4pPr marL="2438339" lvl="3" indent="-406390">
              <a:spcBef>
                <a:spcPts val="0"/>
              </a:spcBef>
              <a:spcAft>
                <a:spcPts val="0"/>
              </a:spcAft>
              <a:buClr>
                <a:srgbClr val="434343"/>
              </a:buClr>
              <a:buSzPts val="1200"/>
              <a:buFont typeface="Roboto Condensed Light"/>
              <a:buAutoNum type="arabicPeriod"/>
              <a:defRPr/>
            </a:lvl4pPr>
            <a:lvl5pPr marL="3047924" lvl="4" indent="-406390">
              <a:spcBef>
                <a:spcPts val="0"/>
              </a:spcBef>
              <a:spcAft>
                <a:spcPts val="0"/>
              </a:spcAft>
              <a:buClr>
                <a:srgbClr val="434343"/>
              </a:buClr>
              <a:buSzPts val="1200"/>
              <a:buFont typeface="Roboto Condensed Light"/>
              <a:buAutoNum type="alphaLcPeriod"/>
              <a:defRPr/>
            </a:lvl5pPr>
            <a:lvl6pPr marL="3657509" lvl="5" indent="-406390">
              <a:spcBef>
                <a:spcPts val="0"/>
              </a:spcBef>
              <a:spcAft>
                <a:spcPts val="0"/>
              </a:spcAft>
              <a:buClr>
                <a:srgbClr val="434343"/>
              </a:buClr>
              <a:buSzPts val="1200"/>
              <a:buFont typeface="Roboto Condensed Light"/>
              <a:buAutoNum type="romanLcPeriod"/>
              <a:defRPr/>
            </a:lvl6pPr>
            <a:lvl7pPr marL="4267093" lvl="6" indent="-406390">
              <a:spcBef>
                <a:spcPts val="0"/>
              </a:spcBef>
              <a:spcAft>
                <a:spcPts val="0"/>
              </a:spcAft>
              <a:buClr>
                <a:srgbClr val="434343"/>
              </a:buClr>
              <a:buSzPts val="1200"/>
              <a:buFont typeface="Roboto Condensed Light"/>
              <a:buAutoNum type="arabicPeriod"/>
              <a:defRPr/>
            </a:lvl7pPr>
            <a:lvl8pPr marL="4876678" lvl="7" indent="-406390">
              <a:spcBef>
                <a:spcPts val="0"/>
              </a:spcBef>
              <a:spcAft>
                <a:spcPts val="0"/>
              </a:spcAft>
              <a:buClr>
                <a:srgbClr val="434343"/>
              </a:buClr>
              <a:buSzPts val="1200"/>
              <a:buFont typeface="Roboto Condensed Light"/>
              <a:buAutoNum type="alphaLcPeriod"/>
              <a:defRPr/>
            </a:lvl8pPr>
            <a:lvl9pPr marL="5486263" lvl="8" indent="-406390">
              <a:spcBef>
                <a:spcPts val="0"/>
              </a:spcBef>
              <a:spcAft>
                <a:spcPts val="0"/>
              </a:spcAft>
              <a:buClr>
                <a:srgbClr val="434343"/>
              </a:buClr>
              <a:buSzPts val="1200"/>
              <a:buFont typeface="Roboto Condensed Light"/>
              <a:buAutoNum type="romanLcPeriod"/>
              <a:defRPr/>
            </a:lvl9pPr>
          </a:lstStyle>
          <a:p>
            <a:pPr lvl="0"/>
            <a:r>
              <a:rPr lang="en-US"/>
              <a:t>Click to edit Master text styles</a:t>
            </a:r>
          </a:p>
        </p:txBody>
      </p:sp>
      <p:sp>
        <p:nvSpPr>
          <p:cNvPr id="36" name="Google Shape;36;p4"/>
          <p:cNvSpPr txBox="1">
            <a:spLocks noGrp="1"/>
          </p:cNvSpPr>
          <p:nvPr>
            <p:ph type="title"/>
          </p:nvPr>
        </p:nvSpPr>
        <p:spPr>
          <a:xfrm>
            <a:off x="1104900" y="716667"/>
            <a:ext cx="10132400" cy="320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3600">
                <a:latin typeface="Lato" panose="020F0502020204030203" pitchFamily="34" charset="0"/>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19312158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4">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4/12/22</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31759532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2" r:id="rId9"/>
    <p:sldLayoutId id="2147483710" r:id="rId10"/>
    <p:sldLayoutId id="2147483711" r:id="rId11"/>
    <p:sldLayoutId id="2147483714" r:id="rId12"/>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cs.google.com/document/d/1Bvsf32vyBQwbZWCpKu2WzjYc4tG_z9ZQCxtm721g4bE/edit#heading=h.4qjv1i1yr3cs" TargetMode="External"/><Relationship Id="rId2" Type="http://schemas.openxmlformats.org/officeDocument/2006/relationships/hyperlink" Target="https://docs.google.com/document/d/17nglkOMGIsnHHtF4TOFb3umzoFcNIswVNdeXlMKFG2w/edit?usp=shar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9F2144-48B7-4730-955E-365ECED3A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E765FF50-D2F9-4A4F-86ED-F101E172B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33445C0D-C876-C64D-B2BB-F66039D39EF9}"/>
              </a:ext>
            </a:extLst>
          </p:cNvPr>
          <p:cNvSpPr>
            <a:spLocks noGrp="1"/>
          </p:cNvSpPr>
          <p:nvPr>
            <p:ph type="ctrTitle"/>
          </p:nvPr>
        </p:nvSpPr>
        <p:spPr>
          <a:xfrm>
            <a:off x="838200" y="513189"/>
            <a:ext cx="5797883" cy="2667000"/>
          </a:xfrm>
        </p:spPr>
        <p:txBody>
          <a:bodyPr anchor="b">
            <a:normAutofit/>
          </a:bodyPr>
          <a:lstStyle/>
          <a:p>
            <a:pPr algn="l"/>
            <a:r>
              <a:rPr lang="en-US" dirty="0">
                <a:solidFill>
                  <a:schemeClr val="tx2"/>
                </a:solidFill>
              </a:rPr>
              <a:t>Student Choice Assignments</a:t>
            </a:r>
          </a:p>
        </p:txBody>
      </p:sp>
      <p:sp>
        <p:nvSpPr>
          <p:cNvPr id="3" name="Subtitle 2">
            <a:extLst>
              <a:ext uri="{FF2B5EF4-FFF2-40B4-BE49-F238E27FC236}">
                <a16:creationId xmlns:a16="http://schemas.microsoft.com/office/drawing/2014/main" id="{E3EADA52-16C3-0444-A082-A519BC9096C1}"/>
              </a:ext>
            </a:extLst>
          </p:cNvPr>
          <p:cNvSpPr>
            <a:spLocks noGrp="1"/>
          </p:cNvSpPr>
          <p:nvPr>
            <p:ph type="subTitle" idx="1"/>
          </p:nvPr>
        </p:nvSpPr>
        <p:spPr>
          <a:xfrm>
            <a:off x="838200" y="3408788"/>
            <a:ext cx="5797882" cy="1785690"/>
          </a:xfrm>
        </p:spPr>
        <p:txBody>
          <a:bodyPr anchor="t">
            <a:normAutofit/>
          </a:bodyPr>
          <a:lstStyle/>
          <a:p>
            <a:pPr algn="l"/>
            <a:r>
              <a:rPr lang="en-US" sz="2200" dirty="0">
                <a:solidFill>
                  <a:schemeClr val="tx2"/>
                </a:solidFill>
              </a:rPr>
              <a:t>Community College Summit | OLC Innovate</a:t>
            </a:r>
          </a:p>
          <a:p>
            <a:pPr algn="l"/>
            <a:r>
              <a:rPr lang="en-US" sz="2200" dirty="0">
                <a:solidFill>
                  <a:schemeClr val="tx2"/>
                </a:solidFill>
              </a:rPr>
              <a:t>April 2022</a:t>
            </a:r>
          </a:p>
          <a:p>
            <a:pPr algn="l"/>
            <a:r>
              <a:rPr lang="en-US" sz="2200" dirty="0" err="1">
                <a:solidFill>
                  <a:schemeClr val="tx2"/>
                </a:solidFill>
              </a:rPr>
              <a:t>allegrahanna.com</a:t>
            </a:r>
            <a:endParaRPr lang="en-US" sz="2200" dirty="0">
              <a:solidFill>
                <a:schemeClr val="tx2"/>
              </a:solidFill>
            </a:endParaRPr>
          </a:p>
        </p:txBody>
      </p:sp>
      <p:pic>
        <p:nvPicPr>
          <p:cNvPr id="4" name="Picture 3">
            <a:extLst>
              <a:ext uri="{FF2B5EF4-FFF2-40B4-BE49-F238E27FC236}">
                <a16:creationId xmlns:a16="http://schemas.microsoft.com/office/drawing/2014/main" id="{74C72808-0416-3798-7B50-A98F0126BB2A}"/>
              </a:ext>
            </a:extLst>
          </p:cNvPr>
          <p:cNvPicPr>
            <a:picLocks noChangeAspect="1"/>
          </p:cNvPicPr>
          <p:nvPr/>
        </p:nvPicPr>
        <p:blipFill rotWithShape="1">
          <a:blip r:embed="rId2"/>
          <a:srcRect l="22735" r="17202"/>
          <a:stretch/>
        </p:blipFill>
        <p:spPr>
          <a:xfrm>
            <a:off x="7162800" y="10"/>
            <a:ext cx="5029200" cy="5693802"/>
          </a:xfrm>
          <a:prstGeom prst="rect">
            <a:avLst/>
          </a:prstGeom>
        </p:spPr>
      </p:pic>
      <p:sp>
        <p:nvSpPr>
          <p:cNvPr id="13" name="Rectangle 12">
            <a:extLst>
              <a:ext uri="{FF2B5EF4-FFF2-40B4-BE49-F238E27FC236}">
                <a16:creationId xmlns:a16="http://schemas.microsoft.com/office/drawing/2014/main" id="{04D834C7-8223-43DA-AA30-E15A1BC7B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93812"/>
            <a:ext cx="12192000" cy="116418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B62DE6C5-8EB8-4E41-B0FF-93563AA4C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61" y="5693811"/>
            <a:ext cx="12191999" cy="1164188"/>
          </a:xfrm>
          <a:prstGeom prst="rect">
            <a:avLst/>
          </a:prstGeom>
          <a:blipFill dpi="0" rotWithShape="1">
            <a:blip r:embed="rId3">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Picture 9" descr="Qr code&#10;&#10;Description automatically generated">
            <a:extLst>
              <a:ext uri="{FF2B5EF4-FFF2-40B4-BE49-F238E27FC236}">
                <a16:creationId xmlns:a16="http://schemas.microsoft.com/office/drawing/2014/main" id="{42B3B1F7-00A0-AF44-A519-FC18A5B13FB8}"/>
              </a:ext>
            </a:extLst>
          </p:cNvPr>
          <p:cNvPicPr>
            <a:picLocks noChangeAspect="1"/>
          </p:cNvPicPr>
          <p:nvPr/>
        </p:nvPicPr>
        <p:blipFill>
          <a:blip r:embed="rId4"/>
          <a:stretch>
            <a:fillRect/>
          </a:stretch>
        </p:blipFill>
        <p:spPr>
          <a:xfrm>
            <a:off x="5087408" y="4139951"/>
            <a:ext cx="1812033" cy="1812033"/>
          </a:xfrm>
          <a:prstGeom prst="rect">
            <a:avLst/>
          </a:prstGeom>
        </p:spPr>
      </p:pic>
    </p:spTree>
    <p:extLst>
      <p:ext uri="{BB962C8B-B14F-4D97-AF65-F5344CB8AC3E}">
        <p14:creationId xmlns:p14="http://schemas.microsoft.com/office/powerpoint/2010/main" val="26137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CC Connect Campus Celebrates New Location with Tours at Official Opening  and Ribbon-Cutting Event - TCC News">
            <a:extLst>
              <a:ext uri="{FF2B5EF4-FFF2-40B4-BE49-F238E27FC236}">
                <a16:creationId xmlns:a16="http://schemas.microsoft.com/office/drawing/2014/main" id="{59659863-C95A-4EA6-A549-FCA4BE9168C8}"/>
              </a:ext>
            </a:extLst>
          </p:cNvPr>
          <p:cNvPicPr>
            <a:picLocks noChangeAspect="1" noChangeArrowheads="1"/>
          </p:cNvPicPr>
          <p:nvPr/>
        </p:nvPicPr>
        <p:blipFill rotWithShape="1">
          <a:blip r:embed="rId2">
            <a:alphaModFix amt="84000"/>
            <a:extLst>
              <a:ext uri="{28A0092B-C50C-407E-A947-70E740481C1C}">
                <a14:useLocalDpi xmlns:a14="http://schemas.microsoft.com/office/drawing/2010/main" val="0"/>
              </a:ext>
            </a:extLst>
          </a:blip>
          <a:srcRect l="15418" r="2226" b="-2"/>
          <a:stretch/>
        </p:blipFill>
        <p:spPr bwMode="auto">
          <a:xfrm rot="86286">
            <a:off x="449514" y="282459"/>
            <a:ext cx="6836474" cy="5541168"/>
          </a:xfrm>
          <a:custGeom>
            <a:avLst/>
            <a:gdLst/>
            <a:ahLst/>
            <a:cxnLst/>
            <a:rect l="l" t="t" r="r" b="b"/>
            <a:pathLst>
              <a:path w="5517787" h="4472333">
                <a:moveTo>
                  <a:pt x="5199334" y="0"/>
                </a:moveTo>
                <a:cubicBezTo>
                  <a:pt x="5209814" y="5031"/>
                  <a:pt x="5211549" y="6498"/>
                  <a:pt x="5218118" y="16022"/>
                </a:cubicBezTo>
                <a:lnTo>
                  <a:pt x="5221430" y="30155"/>
                </a:lnTo>
                <a:cubicBezTo>
                  <a:pt x="5233761" y="196710"/>
                  <a:pt x="5255167" y="487447"/>
                  <a:pt x="5281101" y="840236"/>
                </a:cubicBezTo>
                <a:lnTo>
                  <a:pt x="5282551" y="859969"/>
                </a:lnTo>
                <a:lnTo>
                  <a:pt x="5282562" y="859986"/>
                </a:lnTo>
                <a:lnTo>
                  <a:pt x="5517712" y="4061104"/>
                </a:lnTo>
                <a:cubicBezTo>
                  <a:pt x="5518872" y="4077535"/>
                  <a:pt x="5506545" y="4091821"/>
                  <a:pt x="5490120" y="4093069"/>
                </a:cubicBezTo>
                <a:cubicBezTo>
                  <a:pt x="4625183" y="4161596"/>
                  <a:pt x="1193739" y="4413665"/>
                  <a:pt x="328087" y="4472264"/>
                </a:cubicBezTo>
                <a:cubicBezTo>
                  <a:pt x="311684" y="4473376"/>
                  <a:pt x="297453" y="4461060"/>
                  <a:pt x="296206" y="4444668"/>
                </a:cubicBezTo>
                <a:lnTo>
                  <a:pt x="293235" y="4404230"/>
                </a:lnTo>
                <a:lnTo>
                  <a:pt x="293234" y="4404228"/>
                </a:lnTo>
                <a:lnTo>
                  <a:pt x="94" y="413698"/>
                </a:lnTo>
                <a:cubicBezTo>
                  <a:pt x="-893" y="399508"/>
                  <a:pt x="6013" y="387469"/>
                  <a:pt x="15568" y="386729"/>
                </a:cubicBezTo>
                <a:lnTo>
                  <a:pt x="804553" y="328772"/>
                </a:lnTo>
                <a:lnTo>
                  <a:pt x="829775" y="319650"/>
                </a:lnTo>
                <a:cubicBezTo>
                  <a:pt x="844253" y="318907"/>
                  <a:pt x="847789" y="323174"/>
                  <a:pt x="856796" y="324934"/>
                </a:cubicBezTo>
                <a:lnTo>
                  <a:pt x="1209795" y="299003"/>
                </a:lnTo>
                <a:lnTo>
                  <a:pt x="1256651" y="295561"/>
                </a:lnTo>
                <a:lnTo>
                  <a:pt x="1282256" y="285933"/>
                </a:lnTo>
                <a:cubicBezTo>
                  <a:pt x="1293236" y="291321"/>
                  <a:pt x="1300052" y="278709"/>
                  <a:pt x="1308365" y="275138"/>
                </a:cubicBezTo>
                <a:lnTo>
                  <a:pt x="1333870" y="269436"/>
                </a:lnTo>
                <a:lnTo>
                  <a:pt x="1353677" y="267388"/>
                </a:lnTo>
                <a:lnTo>
                  <a:pt x="1374856" y="271072"/>
                </a:lnTo>
                <a:cubicBezTo>
                  <a:pt x="1380699" y="271151"/>
                  <a:pt x="1381996" y="267795"/>
                  <a:pt x="1388735" y="267872"/>
                </a:cubicBezTo>
                <a:lnTo>
                  <a:pt x="1415290" y="271536"/>
                </a:lnTo>
                <a:lnTo>
                  <a:pt x="1453914" y="273870"/>
                </a:lnTo>
                <a:lnTo>
                  <a:pt x="1480645" y="277419"/>
                </a:lnTo>
                <a:lnTo>
                  <a:pt x="1485845" y="278725"/>
                </a:lnTo>
                <a:lnTo>
                  <a:pt x="1658122" y="266069"/>
                </a:lnTo>
                <a:lnTo>
                  <a:pt x="1670693" y="263259"/>
                </a:lnTo>
                <a:lnTo>
                  <a:pt x="1713706" y="261986"/>
                </a:lnTo>
                <a:lnTo>
                  <a:pt x="1719744" y="258972"/>
                </a:lnTo>
                <a:lnTo>
                  <a:pt x="1761849" y="258450"/>
                </a:lnTo>
                <a:cubicBezTo>
                  <a:pt x="1775704" y="257068"/>
                  <a:pt x="1799799" y="255872"/>
                  <a:pt x="1807616" y="252905"/>
                </a:cubicBezTo>
                <a:lnTo>
                  <a:pt x="1810616" y="246818"/>
                </a:lnTo>
                <a:lnTo>
                  <a:pt x="1820651" y="245565"/>
                </a:lnTo>
                <a:cubicBezTo>
                  <a:pt x="1821421" y="245959"/>
                  <a:pt x="1835914" y="244519"/>
                  <a:pt x="1836516" y="244513"/>
                </a:cubicBezTo>
                <a:lnTo>
                  <a:pt x="1872484" y="248027"/>
                </a:lnTo>
                <a:close/>
              </a:path>
            </a:pathLst>
          </a:cu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FA99DE-20E7-4BD7-9180-D6309633465D}"/>
              </a:ext>
            </a:extLst>
          </p:cNvPr>
          <p:cNvSpPr>
            <a:spLocks noGrp="1"/>
          </p:cNvSpPr>
          <p:nvPr>
            <p:ph type="title"/>
          </p:nvPr>
        </p:nvSpPr>
        <p:spPr>
          <a:xfrm>
            <a:off x="7354445" y="197544"/>
            <a:ext cx="4081491" cy="1897383"/>
          </a:xfrm>
        </p:spPr>
        <p:txBody>
          <a:bodyPr anchor="b">
            <a:normAutofit/>
          </a:bodyPr>
          <a:lstStyle/>
          <a:p>
            <a:r>
              <a:rPr lang="en-US" dirty="0"/>
              <a:t>About our Campus</a:t>
            </a:r>
          </a:p>
        </p:txBody>
      </p:sp>
      <p:sp>
        <p:nvSpPr>
          <p:cNvPr id="3" name="Content Placeholder 2">
            <a:extLst>
              <a:ext uri="{FF2B5EF4-FFF2-40B4-BE49-F238E27FC236}">
                <a16:creationId xmlns:a16="http://schemas.microsoft.com/office/drawing/2014/main" id="{BD6CA709-5A3C-4140-AF5E-0384380B47EE}"/>
              </a:ext>
            </a:extLst>
          </p:cNvPr>
          <p:cNvSpPr>
            <a:spLocks noGrp="1"/>
          </p:cNvSpPr>
          <p:nvPr>
            <p:ph idx="1"/>
          </p:nvPr>
        </p:nvSpPr>
        <p:spPr>
          <a:xfrm>
            <a:off x="7464287" y="2094927"/>
            <a:ext cx="4203062" cy="4266116"/>
          </a:xfrm>
        </p:spPr>
        <p:txBody>
          <a:bodyPr>
            <a:normAutofit fontScale="92500" lnSpcReduction="20000"/>
          </a:bodyPr>
          <a:lstStyle/>
          <a:p>
            <a:r>
              <a:rPr lang="en-US" sz="2000" dirty="0"/>
              <a:t>Spring 2022 headcount: </a:t>
            </a:r>
            <a:r>
              <a:rPr lang="en-US" sz="2000" b="1" dirty="0"/>
              <a:t>15,584</a:t>
            </a:r>
          </a:p>
          <a:p>
            <a:r>
              <a:rPr lang="en-US" sz="2000" dirty="0"/>
              <a:t>Spring 2020 headcount: </a:t>
            </a:r>
            <a:r>
              <a:rPr lang="en-US" sz="2000" b="1" dirty="0"/>
              <a:t>12,372</a:t>
            </a:r>
          </a:p>
          <a:p>
            <a:r>
              <a:rPr lang="en-US" sz="2000" dirty="0"/>
              <a:t>Fully online campus with:</a:t>
            </a:r>
          </a:p>
          <a:p>
            <a:pPr lvl="1"/>
            <a:r>
              <a:rPr lang="en-US" sz="1800" dirty="0"/>
              <a:t>21 FT faculty dedicated to online teaching</a:t>
            </a:r>
          </a:p>
          <a:p>
            <a:pPr lvl="1"/>
            <a:r>
              <a:rPr lang="en-US" sz="1800" dirty="0"/>
              <a:t>FT faculty from F2F teaching up to 2 online sections</a:t>
            </a:r>
          </a:p>
          <a:p>
            <a:pPr lvl="1"/>
            <a:r>
              <a:rPr lang="en-US" sz="1800" dirty="0"/>
              <a:t>6 Department Chairs</a:t>
            </a:r>
          </a:p>
          <a:p>
            <a:pPr lvl="1"/>
            <a:r>
              <a:rPr lang="en-US" sz="1800" dirty="0"/>
              <a:t>6 Instructional Designers</a:t>
            </a:r>
          </a:p>
          <a:p>
            <a:pPr lvl="1"/>
            <a:r>
              <a:rPr lang="en-US" sz="1800" dirty="0"/>
              <a:t>1 Dean &amp; 3 Assistant Deans</a:t>
            </a:r>
          </a:p>
          <a:p>
            <a:r>
              <a:rPr lang="en-US" sz="2200" dirty="0"/>
              <a:t>Required OIC</a:t>
            </a:r>
          </a:p>
          <a:p>
            <a:r>
              <a:rPr lang="en-US" sz="2200" dirty="0"/>
              <a:t>Robust PD offerings for online faculty</a:t>
            </a:r>
          </a:p>
        </p:txBody>
      </p:sp>
    </p:spTree>
    <p:extLst>
      <p:ext uri="{BB962C8B-B14F-4D97-AF65-F5344CB8AC3E}">
        <p14:creationId xmlns:p14="http://schemas.microsoft.com/office/powerpoint/2010/main" val="2924146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1" name="Rectangle 20">
            <a:extLst>
              <a:ext uri="{FF2B5EF4-FFF2-40B4-BE49-F238E27FC236}">
                <a16:creationId xmlns:a16="http://schemas.microsoft.com/office/drawing/2014/main" id="{FBC8BBE5-981E-4B0B-9654-32B5668BF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F3ADC62C-AB5E-EC4F-B6B7-1F17CF0496C2}"/>
              </a:ext>
            </a:extLst>
          </p:cNvPr>
          <p:cNvSpPr>
            <a:spLocks noGrp="1"/>
          </p:cNvSpPr>
          <p:nvPr>
            <p:ph type="title"/>
          </p:nvPr>
        </p:nvSpPr>
        <p:spPr>
          <a:xfrm>
            <a:off x="838200" y="209305"/>
            <a:ext cx="4953000" cy="1664573"/>
          </a:xfrm>
        </p:spPr>
        <p:txBody>
          <a:bodyPr>
            <a:normAutofit/>
          </a:bodyPr>
          <a:lstStyle/>
          <a:p>
            <a:pPr>
              <a:lnSpc>
                <a:spcPct val="90000"/>
              </a:lnSpc>
            </a:pPr>
            <a:r>
              <a:rPr lang="en-US" sz="3700" dirty="0">
                <a:solidFill>
                  <a:schemeClr val="tx2"/>
                </a:solidFill>
              </a:rPr>
              <a:t>About English Courses at TCC Connect</a:t>
            </a:r>
          </a:p>
        </p:txBody>
      </p:sp>
      <p:sp>
        <p:nvSpPr>
          <p:cNvPr id="3" name="Content Placeholder 2">
            <a:extLst>
              <a:ext uri="{FF2B5EF4-FFF2-40B4-BE49-F238E27FC236}">
                <a16:creationId xmlns:a16="http://schemas.microsoft.com/office/drawing/2014/main" id="{82105247-B824-EF4C-8E77-293EB170DF03}"/>
              </a:ext>
            </a:extLst>
          </p:cNvPr>
          <p:cNvSpPr>
            <a:spLocks noGrp="1"/>
          </p:cNvSpPr>
          <p:nvPr>
            <p:ph idx="1"/>
          </p:nvPr>
        </p:nvSpPr>
        <p:spPr>
          <a:xfrm>
            <a:off x="248478" y="1977887"/>
            <a:ext cx="5542403" cy="4880113"/>
          </a:xfrm>
        </p:spPr>
        <p:txBody>
          <a:bodyPr>
            <a:normAutofit/>
          </a:bodyPr>
          <a:lstStyle/>
          <a:p>
            <a:pPr>
              <a:lnSpc>
                <a:spcPct val="100000"/>
              </a:lnSpc>
            </a:pPr>
            <a:r>
              <a:rPr lang="en-US" sz="2000" b="1" dirty="0">
                <a:solidFill>
                  <a:schemeClr val="tx2"/>
                </a:solidFill>
              </a:rPr>
              <a:t>ENGL 1301, ENGL 1302, and ENGL 2311 (Composition 1, Composition 2, and Technical Writing):</a:t>
            </a:r>
          </a:p>
          <a:p>
            <a:pPr lvl="1">
              <a:lnSpc>
                <a:spcPct val="100000"/>
              </a:lnSpc>
            </a:pPr>
            <a:r>
              <a:rPr lang="en-US" sz="2000" dirty="0">
                <a:solidFill>
                  <a:schemeClr val="tx2"/>
                </a:solidFill>
              </a:rPr>
              <a:t>Use “Peer Developed Courses” – Master courses built by faculty teams</a:t>
            </a:r>
          </a:p>
          <a:p>
            <a:pPr lvl="1">
              <a:lnSpc>
                <a:spcPct val="100000"/>
              </a:lnSpc>
            </a:pPr>
            <a:r>
              <a:rPr lang="en-US" sz="2000" dirty="0">
                <a:solidFill>
                  <a:schemeClr val="tx2"/>
                </a:solidFill>
              </a:rPr>
              <a:t>Allow faculty to add content, customize content, and modify assignments</a:t>
            </a:r>
          </a:p>
          <a:p>
            <a:pPr>
              <a:lnSpc>
                <a:spcPct val="100000"/>
              </a:lnSpc>
            </a:pPr>
            <a:r>
              <a:rPr lang="en-US" sz="2000" b="1" dirty="0">
                <a:solidFill>
                  <a:schemeClr val="tx2"/>
                </a:solidFill>
              </a:rPr>
              <a:t>Literature Courses and Intro to Creative Writing</a:t>
            </a:r>
          </a:p>
          <a:p>
            <a:pPr lvl="1">
              <a:lnSpc>
                <a:spcPct val="100000"/>
              </a:lnSpc>
            </a:pPr>
            <a:r>
              <a:rPr lang="en-US" sz="2000" dirty="0">
                <a:solidFill>
                  <a:schemeClr val="tx2"/>
                </a:solidFill>
              </a:rPr>
              <a:t>Built by faculty who teach the courses</a:t>
            </a:r>
          </a:p>
          <a:p>
            <a:pPr>
              <a:lnSpc>
                <a:spcPct val="100000"/>
              </a:lnSpc>
            </a:pPr>
            <a:r>
              <a:rPr lang="en-US" sz="2000" dirty="0">
                <a:solidFill>
                  <a:schemeClr val="tx2"/>
                </a:solidFill>
              </a:rPr>
              <a:t>Faculty learn about instructor presence and best practices in initial certification and in ongoing efforts like faculty conferences and webinars</a:t>
            </a:r>
          </a:p>
        </p:txBody>
      </p:sp>
      <p:sp>
        <p:nvSpPr>
          <p:cNvPr id="23" name="Rectangle 22">
            <a:extLst>
              <a:ext uri="{FF2B5EF4-FFF2-40B4-BE49-F238E27FC236}">
                <a16:creationId xmlns:a16="http://schemas.microsoft.com/office/drawing/2014/main" id="{094C9708-F6A4-4956-B261-A4A2C4DFE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48400" y="0"/>
            <a:ext cx="59436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5" name="Rectangle 24">
            <a:extLst>
              <a:ext uri="{FF2B5EF4-FFF2-40B4-BE49-F238E27FC236}">
                <a16:creationId xmlns:a16="http://schemas.microsoft.com/office/drawing/2014/main" id="{592DB257-3E16-4A3C-9E28-468282812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0666" y="0"/>
            <a:ext cx="6001333"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7" name="Rectangle 26">
            <a:extLst>
              <a:ext uri="{FF2B5EF4-FFF2-40B4-BE49-F238E27FC236}">
                <a16:creationId xmlns:a16="http://schemas.microsoft.com/office/drawing/2014/main" id="{487685E6-1160-459B-8C70-301404C06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196875" y="0"/>
            <a:ext cx="5992075"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Text&#10;&#10;Description automatically generated">
            <a:extLst>
              <a:ext uri="{FF2B5EF4-FFF2-40B4-BE49-F238E27FC236}">
                <a16:creationId xmlns:a16="http://schemas.microsoft.com/office/drawing/2014/main" id="{8C522DE2-5A3F-DB46-A526-3B2729DEE274}"/>
              </a:ext>
            </a:extLst>
          </p:cNvPr>
          <p:cNvPicPr>
            <a:picLocks noChangeAspect="1"/>
          </p:cNvPicPr>
          <p:nvPr/>
        </p:nvPicPr>
        <p:blipFill>
          <a:blip r:embed="rId3"/>
          <a:stretch>
            <a:fillRect/>
          </a:stretch>
        </p:blipFill>
        <p:spPr>
          <a:xfrm>
            <a:off x="6759147" y="918382"/>
            <a:ext cx="4920810" cy="5021235"/>
          </a:xfrm>
          <a:prstGeom prst="rect">
            <a:avLst/>
          </a:prstGeom>
        </p:spPr>
      </p:pic>
    </p:spTree>
    <p:extLst>
      <p:ext uri="{BB962C8B-B14F-4D97-AF65-F5344CB8AC3E}">
        <p14:creationId xmlns:p14="http://schemas.microsoft.com/office/powerpoint/2010/main" val="381985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A9B7B3-F171-4C25-99FC-C54250F06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D2D5C7C5-9C27-4A61-9F57-1857D4532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84B9546E-20BE-462C-8BE8-4EBDB46F8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FE5D2E8-C366-48AC-97AE-18C67E4EF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2225674"/>
          </a:xfrm>
          <a:prstGeom prst="rect">
            <a:avLst/>
          </a:prstGeom>
          <a:blipFill dpi="0" rotWithShape="1">
            <a:blip r:embed="rId2">
              <a:alphaModFix amt="24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A88D85-0DB8-6B4B-8906-8D51D9D093A3}"/>
              </a:ext>
            </a:extLst>
          </p:cNvPr>
          <p:cNvSpPr>
            <a:spLocks noGrp="1"/>
          </p:cNvSpPr>
          <p:nvPr>
            <p:ph type="title"/>
          </p:nvPr>
        </p:nvSpPr>
        <p:spPr>
          <a:xfrm>
            <a:off x="1198182" y="381000"/>
            <a:ext cx="10003218" cy="1600124"/>
          </a:xfrm>
        </p:spPr>
        <p:txBody>
          <a:bodyPr>
            <a:normAutofit/>
          </a:bodyPr>
          <a:lstStyle/>
          <a:p>
            <a:r>
              <a:rPr lang="en-US" dirty="0"/>
              <a:t>Choice Assignments</a:t>
            </a:r>
          </a:p>
        </p:txBody>
      </p:sp>
      <p:sp>
        <p:nvSpPr>
          <p:cNvPr id="3" name="Content Placeholder 2">
            <a:extLst>
              <a:ext uri="{FF2B5EF4-FFF2-40B4-BE49-F238E27FC236}">
                <a16:creationId xmlns:a16="http://schemas.microsoft.com/office/drawing/2014/main" id="{A57D6233-A9F7-1E43-9E52-88231253F585}"/>
              </a:ext>
            </a:extLst>
          </p:cNvPr>
          <p:cNvSpPr>
            <a:spLocks noGrp="1"/>
          </p:cNvSpPr>
          <p:nvPr>
            <p:ph idx="1"/>
          </p:nvPr>
        </p:nvSpPr>
        <p:spPr>
          <a:xfrm>
            <a:off x="1185756" y="2362200"/>
            <a:ext cx="8796444" cy="3935986"/>
          </a:xfrm>
        </p:spPr>
        <p:txBody>
          <a:bodyPr anchor="ctr">
            <a:normAutofit/>
          </a:bodyPr>
          <a:lstStyle/>
          <a:p>
            <a:pPr fontAlgn="base"/>
            <a:r>
              <a:rPr lang="en-US" dirty="0">
                <a:solidFill>
                  <a:schemeClr val="tx1">
                    <a:lumMod val="65000"/>
                    <a:lumOff val="35000"/>
                  </a:schemeClr>
                </a:solidFill>
              </a:rPr>
              <a:t>Focus on the objectives​</a:t>
            </a:r>
          </a:p>
          <a:p>
            <a:pPr fontAlgn="base"/>
            <a:r>
              <a:rPr lang="en-US" b="1" dirty="0">
                <a:solidFill>
                  <a:schemeClr val="tx1">
                    <a:lumMod val="65000"/>
                    <a:lumOff val="35000"/>
                  </a:schemeClr>
                </a:solidFill>
              </a:rPr>
              <a:t>They choose</a:t>
            </a:r>
            <a:r>
              <a:rPr lang="en-US" dirty="0">
                <a:solidFill>
                  <a:schemeClr val="tx1">
                    <a:lumMod val="65000"/>
                    <a:lumOff val="35000"/>
                  </a:schemeClr>
                </a:solidFill>
              </a:rPr>
              <a:t>: Students can submit Word documents, videos, audio files, slide sets, or photos of handwritten / hand-drawn documents​</a:t>
            </a:r>
          </a:p>
          <a:p>
            <a:pPr fontAlgn="base"/>
            <a:r>
              <a:rPr lang="en-US" b="1" dirty="0">
                <a:solidFill>
                  <a:schemeClr val="tx1">
                    <a:lumMod val="65000"/>
                    <a:lumOff val="35000"/>
                  </a:schemeClr>
                </a:solidFill>
              </a:rPr>
              <a:t>Students must include </a:t>
            </a:r>
            <a:r>
              <a:rPr lang="en-US" dirty="0">
                <a:solidFill>
                  <a:schemeClr val="tx1">
                    <a:lumMod val="65000"/>
                    <a:lumOff val="35000"/>
                  </a:schemeClr>
                </a:solidFill>
              </a:rPr>
              <a:t>certain elements, or answer certain questions to ensure all assignments show mastery ​</a:t>
            </a:r>
          </a:p>
        </p:txBody>
      </p:sp>
    </p:spTree>
    <p:extLst>
      <p:ext uri="{BB962C8B-B14F-4D97-AF65-F5344CB8AC3E}">
        <p14:creationId xmlns:p14="http://schemas.microsoft.com/office/powerpoint/2010/main" val="1926479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AB8125F-0FD8-48CD-9F43-73E5494EA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1" name="Rectangle 20">
            <a:extLst>
              <a:ext uri="{FF2B5EF4-FFF2-40B4-BE49-F238E27FC236}">
                <a16:creationId xmlns:a16="http://schemas.microsoft.com/office/drawing/2014/main" id="{0019DD6C-5899-4C07-864B-EB0A7D104A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 name="Rectangle 22">
            <a:extLst>
              <a:ext uri="{FF2B5EF4-FFF2-40B4-BE49-F238E27FC236}">
                <a16:creationId xmlns:a16="http://schemas.microsoft.com/office/drawing/2014/main" id="{EBDFFBC1-15BD-428E-B8AF-ECF5D1B76D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
            <a:ext cx="12192000" cy="221768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5" name="Rectangle 24">
            <a:extLst>
              <a:ext uri="{FF2B5EF4-FFF2-40B4-BE49-F238E27FC236}">
                <a16:creationId xmlns:a16="http://schemas.microsoft.com/office/drawing/2014/main" id="{EBFB3075-0323-4EB0-B1A5-776A0E709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1999" cy="2224386"/>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FD31F7-8613-BE42-96D8-0E19AC679273}"/>
              </a:ext>
            </a:extLst>
          </p:cNvPr>
          <p:cNvSpPr>
            <a:spLocks noGrp="1"/>
          </p:cNvSpPr>
          <p:nvPr>
            <p:ph type="title"/>
          </p:nvPr>
        </p:nvSpPr>
        <p:spPr>
          <a:xfrm>
            <a:off x="838200" y="381000"/>
            <a:ext cx="10003218" cy="1600124"/>
          </a:xfrm>
        </p:spPr>
        <p:txBody>
          <a:bodyPr>
            <a:normAutofit/>
          </a:bodyPr>
          <a:lstStyle/>
          <a:p>
            <a:r>
              <a:rPr lang="en-US" dirty="0"/>
              <a:t>To remember:</a:t>
            </a:r>
          </a:p>
        </p:txBody>
      </p:sp>
      <p:sp>
        <p:nvSpPr>
          <p:cNvPr id="3" name="Content Placeholder 2">
            <a:extLst>
              <a:ext uri="{FF2B5EF4-FFF2-40B4-BE49-F238E27FC236}">
                <a16:creationId xmlns:a16="http://schemas.microsoft.com/office/drawing/2014/main" id="{02D5815E-F938-B642-9FC5-2A27C28BE4A1}"/>
              </a:ext>
            </a:extLst>
          </p:cNvPr>
          <p:cNvSpPr>
            <a:spLocks noGrp="1"/>
          </p:cNvSpPr>
          <p:nvPr>
            <p:ph idx="1"/>
          </p:nvPr>
        </p:nvSpPr>
        <p:spPr>
          <a:xfrm>
            <a:off x="838200" y="3686176"/>
            <a:ext cx="4800600" cy="3552824"/>
          </a:xfrm>
        </p:spPr>
        <p:txBody>
          <a:bodyPr anchor="ctr">
            <a:normAutofit fontScale="92500" lnSpcReduction="20000"/>
          </a:bodyPr>
          <a:lstStyle/>
          <a:p>
            <a:r>
              <a:rPr lang="en-US" dirty="0">
                <a:solidFill>
                  <a:schemeClr val="tx1"/>
                </a:solidFill>
                <a:latin typeface="Lato" panose="020F0502020204030203" pitchFamily="34" charset="0"/>
              </a:rPr>
              <a:t>Students tend to be more motivated when they choose the task</a:t>
            </a:r>
          </a:p>
          <a:p>
            <a:r>
              <a:rPr lang="en-US" dirty="0">
                <a:solidFill>
                  <a:schemeClr val="tx1"/>
                </a:solidFill>
                <a:latin typeface="Lato" panose="020F0502020204030203" pitchFamily="34" charset="0"/>
              </a:rPr>
              <a:t>3-5 choices is best </a:t>
            </a:r>
          </a:p>
          <a:p>
            <a:r>
              <a:rPr lang="en-US" dirty="0">
                <a:solidFill>
                  <a:schemeClr val="tx1"/>
                </a:solidFill>
                <a:latin typeface="Lato" panose="020F0502020204030203" pitchFamily="34" charset="0"/>
              </a:rPr>
              <a:t>Give students a “basic” option and creative options</a:t>
            </a:r>
          </a:p>
          <a:p>
            <a:r>
              <a:rPr lang="en-US" dirty="0">
                <a:solidFill>
                  <a:schemeClr val="tx1"/>
                </a:solidFill>
                <a:latin typeface="Lato" panose="020F0502020204030203" pitchFamily="34" charset="0"/>
              </a:rPr>
              <a:t>UDL’s “designing for the margins” principle</a:t>
            </a:r>
          </a:p>
          <a:p>
            <a:endParaRPr lang="en-US" dirty="0">
              <a:solidFill>
                <a:schemeClr val="tx1"/>
              </a:solidFill>
              <a:latin typeface="Lato" panose="020F0502020204030203" pitchFamily="34" charset="0"/>
            </a:endParaRPr>
          </a:p>
          <a:p>
            <a:endParaRPr lang="en-US" dirty="0">
              <a:solidFill>
                <a:schemeClr val="tx1"/>
              </a:solidFill>
              <a:latin typeface="Lato" panose="020F0502020204030203" pitchFamily="34" charset="0"/>
            </a:endParaRPr>
          </a:p>
          <a:p>
            <a:endParaRPr lang="en-US" dirty="0">
              <a:solidFill>
                <a:schemeClr val="tx1"/>
              </a:solidFill>
              <a:latin typeface="Lato" panose="020F0502020204030203" pitchFamily="34" charset="0"/>
            </a:endParaRPr>
          </a:p>
          <a:p>
            <a:endParaRPr lang="en-US" dirty="0">
              <a:solidFill>
                <a:schemeClr val="tx1"/>
              </a:solidFill>
            </a:endParaRPr>
          </a:p>
        </p:txBody>
      </p:sp>
      <p:pic>
        <p:nvPicPr>
          <p:cNvPr id="9" name="Picture 2" descr="A picture containing text&#10;&#10;Description automatically generated">
            <a:extLst>
              <a:ext uri="{FF2B5EF4-FFF2-40B4-BE49-F238E27FC236}">
                <a16:creationId xmlns:a16="http://schemas.microsoft.com/office/drawing/2014/main" id="{9147D60B-C085-D04A-942E-62ED7406CB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96628" y="2846042"/>
            <a:ext cx="5585772" cy="3351463"/>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09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BA251-27AF-584A-B19B-FF074B95548F}"/>
              </a:ext>
            </a:extLst>
          </p:cNvPr>
          <p:cNvSpPr>
            <a:spLocks noGrp="1"/>
          </p:cNvSpPr>
          <p:nvPr>
            <p:ph type="title"/>
          </p:nvPr>
        </p:nvSpPr>
        <p:spPr/>
        <p:txBody>
          <a:bodyPr/>
          <a:lstStyle/>
          <a:p>
            <a:r>
              <a:rPr lang="en-US" dirty="0"/>
              <a:t>What Do the Assignments Look Like?</a:t>
            </a:r>
          </a:p>
        </p:txBody>
      </p:sp>
      <p:sp>
        <p:nvSpPr>
          <p:cNvPr id="3" name="Content Placeholder 2">
            <a:extLst>
              <a:ext uri="{FF2B5EF4-FFF2-40B4-BE49-F238E27FC236}">
                <a16:creationId xmlns:a16="http://schemas.microsoft.com/office/drawing/2014/main" id="{D4B224F0-1AE8-1D40-8286-32F4DAD0DA68}"/>
              </a:ext>
            </a:extLst>
          </p:cNvPr>
          <p:cNvSpPr>
            <a:spLocks noGrp="1"/>
          </p:cNvSpPr>
          <p:nvPr>
            <p:ph idx="1"/>
          </p:nvPr>
        </p:nvSpPr>
        <p:spPr/>
        <p:txBody>
          <a:bodyPr/>
          <a:lstStyle/>
          <a:p>
            <a:pPr fontAlgn="base"/>
            <a:r>
              <a:rPr lang="en-US" u="sng" dirty="0">
                <a:solidFill>
                  <a:schemeClr val="tx2">
                    <a:lumMod val="10000"/>
                    <a:lumOff val="90000"/>
                  </a:schemeClr>
                </a:solidFill>
                <a:hlinkClick r:id="rId2">
                  <a:extLst>
                    <a:ext uri="{A12FA001-AC4F-418D-AE19-62706E023703}">
                      <ahyp:hlinkClr xmlns:ahyp="http://schemas.microsoft.com/office/drawing/2018/hyperlinkcolor" val="tx"/>
                    </a:ext>
                  </a:extLst>
                </a:hlinkClick>
              </a:rPr>
              <a:t>Link to assignment instructions</a:t>
            </a:r>
            <a:r>
              <a:rPr lang="en-US" dirty="0"/>
              <a:t>: Book Preview​</a:t>
            </a:r>
          </a:p>
          <a:p>
            <a:pPr marL="0" indent="0" fontAlgn="base">
              <a:buNone/>
            </a:pPr>
            <a:endParaRPr lang="en-US" dirty="0"/>
          </a:p>
          <a:p>
            <a:pPr fontAlgn="base"/>
            <a:r>
              <a:rPr lang="en-US" u="sng" dirty="0">
                <a:solidFill>
                  <a:schemeClr val="tx2">
                    <a:lumMod val="10000"/>
                    <a:lumOff val="90000"/>
                  </a:schemeClr>
                </a:solidFill>
                <a:hlinkClick r:id="rId3">
                  <a:extLst>
                    <a:ext uri="{A12FA001-AC4F-418D-AE19-62706E023703}">
                      <ahyp:hlinkClr xmlns:ahyp="http://schemas.microsoft.com/office/drawing/2018/hyperlinkcolor" val="tx"/>
                    </a:ext>
                  </a:extLst>
                </a:hlinkClick>
              </a:rPr>
              <a:t>Link to assignment instructions</a:t>
            </a:r>
            <a:r>
              <a:rPr lang="en-US" dirty="0">
                <a:solidFill>
                  <a:schemeClr val="tx2">
                    <a:lumMod val="10000"/>
                    <a:lumOff val="90000"/>
                  </a:schemeClr>
                </a:solidFill>
              </a:rPr>
              <a:t>: </a:t>
            </a:r>
            <a:r>
              <a:rPr lang="en-US" dirty="0"/>
              <a:t>Consulting Detective</a:t>
            </a:r>
          </a:p>
          <a:p>
            <a:endParaRPr lang="en-US" dirty="0"/>
          </a:p>
        </p:txBody>
      </p:sp>
    </p:spTree>
    <p:extLst>
      <p:ext uri="{BB962C8B-B14F-4D97-AF65-F5344CB8AC3E}">
        <p14:creationId xmlns:p14="http://schemas.microsoft.com/office/powerpoint/2010/main" val="1800092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26"/>
          <p:cNvSpPr txBox="1">
            <a:spLocks noGrp="1"/>
          </p:cNvSpPr>
          <p:nvPr>
            <p:ph type="title"/>
          </p:nvPr>
        </p:nvSpPr>
        <p:spPr>
          <a:prstGeom prst="rect">
            <a:avLst/>
          </a:prstGeom>
        </p:spPr>
        <p:txBody>
          <a:bodyPr spcFirstLastPara="1" vert="horz" wrap="square" lIns="0" tIns="0" rIns="0" bIns="0" rtlCol="0" anchor="ctr" anchorCtr="0">
            <a:noAutofit/>
          </a:bodyPr>
          <a:lstStyle/>
          <a:p>
            <a:pPr>
              <a:spcBef>
                <a:spcPts val="0"/>
              </a:spcBef>
            </a:pPr>
            <a:r>
              <a:rPr lang="en" dirty="0"/>
              <a:t>A Text Submission: Book Preview</a:t>
            </a:r>
            <a:endParaRPr dirty="0"/>
          </a:p>
        </p:txBody>
      </p:sp>
      <p:sp>
        <p:nvSpPr>
          <p:cNvPr id="604" name="Google Shape;604;p26"/>
          <p:cNvSpPr txBox="1">
            <a:spLocks noGrp="1"/>
          </p:cNvSpPr>
          <p:nvPr>
            <p:ph type="sldNum" idx="4294967295"/>
          </p:nvPr>
        </p:nvSpPr>
        <p:spPr>
          <a:xfrm>
            <a:off x="11319933" y="5985933"/>
            <a:ext cx="872067" cy="872067"/>
          </a:xfrm>
          <a:prstGeom prst="rect">
            <a:avLst/>
          </a:prstGeom>
        </p:spPr>
        <p:txBody>
          <a:bodyPr spcFirstLastPara="1" vert="horz" wrap="square" lIns="0" tIns="0" rIns="0" bIns="0" rtlCol="0" anchor="ctr" anchorCtr="0">
            <a:noAutofit/>
          </a:bodyPr>
          <a:lstStyle/>
          <a:p>
            <a:pPr algn="ctr"/>
            <a:fld id="{00000000-1234-1234-1234-123412341234}" type="slidenum">
              <a:rPr lang="en"/>
              <a:pPr algn="ctr"/>
              <a:t>7</a:t>
            </a:fld>
            <a:endParaRPr/>
          </a:p>
        </p:txBody>
      </p:sp>
      <p:pic>
        <p:nvPicPr>
          <p:cNvPr id="605" name="Google Shape;605;p26" descr="Text&#10;&#10;Description automatically generated"/>
          <p:cNvPicPr preferRelativeResize="0"/>
          <p:nvPr/>
        </p:nvPicPr>
        <p:blipFill>
          <a:blip r:embed="rId3">
            <a:alphaModFix/>
          </a:blip>
          <a:stretch>
            <a:fillRect/>
          </a:stretch>
        </p:blipFill>
        <p:spPr>
          <a:xfrm>
            <a:off x="1457433" y="1837562"/>
            <a:ext cx="9056049" cy="4721333"/>
          </a:xfrm>
          <a:prstGeom prst="rect">
            <a:avLst/>
          </a:prstGeom>
          <a:noFill/>
          <a:ln>
            <a:noFill/>
          </a:ln>
          <a:effectLst>
            <a:outerShdw blurRad="63500" sx="102000" sy="102000" algn="ctr" rotWithShape="0">
              <a:prstClr val="black">
                <a:alpha val="40000"/>
              </a:prst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9"/>
        <p:cNvGrpSpPr/>
        <p:nvPr/>
      </p:nvGrpSpPr>
      <p:grpSpPr>
        <a:xfrm>
          <a:off x="0" y="0"/>
          <a:ext cx="0" cy="0"/>
          <a:chOff x="0" y="0"/>
          <a:chExt cx="0" cy="0"/>
        </a:xfrm>
      </p:grpSpPr>
      <p:sp>
        <p:nvSpPr>
          <p:cNvPr id="106" name="Rectangle 105">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8" name="Picture 107">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10" name="Rectangle 10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2" name="Rectangle 111">
            <a:extLst>
              <a:ext uri="{FF2B5EF4-FFF2-40B4-BE49-F238E27FC236}">
                <a16:creationId xmlns:a16="http://schemas.microsoft.com/office/drawing/2014/main" id="{1F491198-AF87-4E71-AAD9-AE427363C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4" name="Rectangle 113">
            <a:extLst>
              <a:ext uri="{FF2B5EF4-FFF2-40B4-BE49-F238E27FC236}">
                <a16:creationId xmlns:a16="http://schemas.microsoft.com/office/drawing/2014/main" id="{4C2E1C05-3303-4DCD-9685-3BDE5AEF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9255"/>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6" name="Rectangle 115">
            <a:extLst>
              <a:ext uri="{FF2B5EF4-FFF2-40B4-BE49-F238E27FC236}">
                <a16:creationId xmlns:a16="http://schemas.microsoft.com/office/drawing/2014/main" id="{D7F2E59A-66C6-4BE2-B3FB-D5DE585D2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1904999"/>
          </a:xfrm>
          <a:prstGeom prst="rect">
            <a:avLst/>
          </a:prstGeom>
          <a:blipFill dpi="0" rotWithShape="1">
            <a:blip r:embed="rId4">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0" name="Google Shape;610;p27"/>
          <p:cNvSpPr txBox="1">
            <a:spLocks noGrp="1"/>
          </p:cNvSpPr>
          <p:nvPr>
            <p:ph type="title"/>
          </p:nvPr>
        </p:nvSpPr>
        <p:spPr>
          <a:xfrm>
            <a:off x="838201" y="169452"/>
            <a:ext cx="5747950" cy="1514105"/>
          </a:xfrm>
          <a:prstGeom prst="rect">
            <a:avLst/>
          </a:prstGeom>
        </p:spPr>
        <p:txBody>
          <a:bodyPr spcFirstLastPara="1" vert="horz" lIns="91440" tIns="45720" rIns="91440" bIns="45720" rtlCol="0" anchor="b" anchorCtr="0">
            <a:normAutofit/>
          </a:bodyPr>
          <a:lstStyle/>
          <a:p>
            <a:pPr>
              <a:spcBef>
                <a:spcPct val="0"/>
              </a:spcBef>
            </a:pPr>
            <a:r>
              <a:rPr lang="en-US" sz="4400" dirty="0">
                <a:latin typeface="+mj-lt"/>
              </a:rPr>
              <a:t>Other Submissions: Book Preview</a:t>
            </a:r>
          </a:p>
        </p:txBody>
      </p:sp>
      <p:pic>
        <p:nvPicPr>
          <p:cNvPr id="612" name="Google Shape;612;p27" descr="Graphical user interface, website&#10;&#10;Description automatically generated"/>
          <p:cNvPicPr preferRelativeResize="0"/>
          <p:nvPr/>
        </p:nvPicPr>
        <p:blipFill>
          <a:blip r:embed="rId5"/>
          <a:stretch>
            <a:fillRect/>
          </a:stretch>
        </p:blipFill>
        <p:spPr>
          <a:xfrm>
            <a:off x="7162500" y="-182569"/>
            <a:ext cx="4450103" cy="7040569"/>
          </a:xfrm>
          <a:prstGeom prst="rect">
            <a:avLst/>
          </a:prstGeom>
          <a:noFill/>
        </p:spPr>
      </p:pic>
      <p:pic>
        <p:nvPicPr>
          <p:cNvPr id="613" name="Google Shape;613;p27" descr="A screenshot of a video game&#10;&#10;Description automatically generated with medium confidence"/>
          <p:cNvPicPr preferRelativeResize="0"/>
          <p:nvPr/>
        </p:nvPicPr>
        <p:blipFill>
          <a:blip r:embed="rId6"/>
          <a:stretch>
            <a:fillRect/>
          </a:stretch>
        </p:blipFill>
        <p:spPr>
          <a:xfrm>
            <a:off x="57514" y="2427777"/>
            <a:ext cx="6932141" cy="3377093"/>
          </a:xfrm>
          <a:prstGeom prst="rect">
            <a:avLst/>
          </a:prstGeom>
          <a:noFill/>
        </p:spPr>
      </p:pic>
      <p:sp>
        <p:nvSpPr>
          <p:cNvPr id="611" name="Google Shape;611;p27"/>
          <p:cNvSpPr txBox="1">
            <a:spLocks noGrp="1"/>
          </p:cNvSpPr>
          <p:nvPr>
            <p:ph type="sldNum" idx="4294967295"/>
          </p:nvPr>
        </p:nvSpPr>
        <p:spPr>
          <a:xfrm>
            <a:off x="8610600" y="6327648"/>
            <a:ext cx="2743200" cy="365125"/>
          </a:xfrm>
          <a:prstGeom prst="rect">
            <a:avLst/>
          </a:prstGeom>
        </p:spPr>
        <p:txBody>
          <a:bodyPr spcFirstLastPara="1" vert="horz" lIns="91440" tIns="45720" rIns="91440" bIns="45720" rtlCol="0" anchor="ctr" anchorCtr="0">
            <a:normAutofit/>
          </a:bodyPr>
          <a:lstStyle/>
          <a:p>
            <a:pPr>
              <a:spcAft>
                <a:spcPts val="600"/>
              </a:spcAft>
            </a:pPr>
            <a:fld id="{00000000-1234-1234-1234-123412341234}" type="slidenum">
              <a:rPr lang="en-US">
                <a:solidFill>
                  <a:schemeClr val="tx1">
                    <a:alpha val="60000"/>
                  </a:schemeClr>
                </a:solidFill>
              </a:rPr>
              <a:pPr>
                <a:spcAft>
                  <a:spcPts val="600"/>
                </a:spcAft>
              </a:pPr>
              <a:t>8</a:t>
            </a:fld>
            <a:endParaRPr lang="en-US">
              <a:solidFill>
                <a:schemeClr val="tx1">
                  <a:alpha val="6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F2E92-734B-4597-B2A9-250994B10C90}"/>
              </a:ext>
            </a:extLst>
          </p:cNvPr>
          <p:cNvSpPr>
            <a:spLocks noGrp="1"/>
          </p:cNvSpPr>
          <p:nvPr>
            <p:ph type="title"/>
          </p:nvPr>
        </p:nvSpPr>
        <p:spPr>
          <a:xfrm>
            <a:off x="1296607" y="256970"/>
            <a:ext cx="10132400" cy="320400"/>
          </a:xfrm>
        </p:spPr>
        <p:txBody>
          <a:bodyPr>
            <a:normAutofit fontScale="90000"/>
          </a:bodyPr>
          <a:lstStyle/>
          <a:p>
            <a:r>
              <a:rPr lang="en-US" dirty="0"/>
              <a:t>Consulting Detective Project Examples</a:t>
            </a:r>
          </a:p>
        </p:txBody>
      </p:sp>
      <p:pic>
        <p:nvPicPr>
          <p:cNvPr id="4" name="Picture 3" descr="A picture containing text, person, person&#10;&#10;Description automatically generated">
            <a:extLst>
              <a:ext uri="{FF2B5EF4-FFF2-40B4-BE49-F238E27FC236}">
                <a16:creationId xmlns:a16="http://schemas.microsoft.com/office/drawing/2014/main" id="{F095A2EE-7406-45D6-BA98-339F0793FAA0}"/>
              </a:ext>
            </a:extLst>
          </p:cNvPr>
          <p:cNvPicPr>
            <a:picLocks noChangeAspect="1"/>
          </p:cNvPicPr>
          <p:nvPr/>
        </p:nvPicPr>
        <p:blipFill>
          <a:blip r:embed="rId2"/>
          <a:stretch>
            <a:fillRect/>
          </a:stretch>
        </p:blipFill>
        <p:spPr>
          <a:xfrm>
            <a:off x="1205904" y="1022581"/>
            <a:ext cx="9780192" cy="55784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06888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ABF6A-6E46-4AB3-8D49-E4308A7BB169}"/>
              </a:ext>
            </a:extLst>
          </p:cNvPr>
          <p:cNvSpPr>
            <a:spLocks noGrp="1"/>
          </p:cNvSpPr>
          <p:nvPr>
            <p:ph type="title"/>
          </p:nvPr>
        </p:nvSpPr>
        <p:spPr>
          <a:xfrm>
            <a:off x="2097325" y="681833"/>
            <a:ext cx="10132400" cy="320400"/>
          </a:xfrm>
        </p:spPr>
        <p:txBody>
          <a:bodyPr>
            <a:normAutofit fontScale="90000"/>
          </a:bodyPr>
          <a:lstStyle/>
          <a:p>
            <a:r>
              <a:rPr lang="en-US" dirty="0"/>
              <a:t>Text examples</a:t>
            </a:r>
          </a:p>
        </p:txBody>
      </p:sp>
      <p:pic>
        <p:nvPicPr>
          <p:cNvPr id="4" name="Picture 3" descr="Text&#10;&#10;Description automatically generated">
            <a:extLst>
              <a:ext uri="{FF2B5EF4-FFF2-40B4-BE49-F238E27FC236}">
                <a16:creationId xmlns:a16="http://schemas.microsoft.com/office/drawing/2014/main" id="{8C0BCA9C-63EC-4AD7-9356-7D685E5E2952}"/>
              </a:ext>
            </a:extLst>
          </p:cNvPr>
          <p:cNvPicPr>
            <a:picLocks noChangeAspect="1"/>
          </p:cNvPicPr>
          <p:nvPr/>
        </p:nvPicPr>
        <p:blipFill>
          <a:blip r:embed="rId2"/>
          <a:stretch>
            <a:fillRect/>
          </a:stretch>
        </p:blipFill>
        <p:spPr>
          <a:xfrm>
            <a:off x="2097326" y="0"/>
            <a:ext cx="7997348" cy="68580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20168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7"/>
        <p:cNvGrpSpPr/>
        <p:nvPr/>
      </p:nvGrpSpPr>
      <p:grpSpPr>
        <a:xfrm>
          <a:off x="0" y="0"/>
          <a:ext cx="0" cy="0"/>
          <a:chOff x="0" y="0"/>
          <a:chExt cx="0" cy="0"/>
        </a:xfrm>
      </p:grpSpPr>
      <p:sp>
        <p:nvSpPr>
          <p:cNvPr id="114" name="Rectangle 113">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16" name="Picture 115">
            <a:extLst>
              <a:ext uri="{FF2B5EF4-FFF2-40B4-BE49-F238E27FC236}">
                <a16:creationId xmlns:a16="http://schemas.microsoft.com/office/drawing/2014/main" id="{1CB7E8AE-A3AC-4BB7-A5C6-F00EC697B2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useBgFill="1">
        <p:nvSpPr>
          <p:cNvPr id="118" name="Rectangle 117">
            <a:extLst>
              <a:ext uri="{FF2B5EF4-FFF2-40B4-BE49-F238E27FC236}">
                <a16:creationId xmlns:a16="http://schemas.microsoft.com/office/drawing/2014/main" id="{EB614023-3F38-44EB-8ABB-B52E5B9E2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0" name="Rectangle 119">
            <a:extLst>
              <a:ext uri="{FF2B5EF4-FFF2-40B4-BE49-F238E27FC236}">
                <a16:creationId xmlns:a16="http://schemas.microsoft.com/office/drawing/2014/main" id="{8C5F9310-ED3E-45B9-9D97-AC0F2C890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21" name="Google Shape;621;p28" descr="Graphical user interface&#10;&#10;Description automatically generated with low confidence"/>
          <p:cNvPicPr preferRelativeResize="0"/>
          <p:nvPr/>
        </p:nvPicPr>
        <p:blipFill rotWithShape="1">
          <a:blip r:embed="rId4">
            <a:alphaModFix/>
          </a:blip>
          <a:srcRect t="1766"/>
          <a:stretch/>
        </p:blipFill>
        <p:spPr>
          <a:xfrm>
            <a:off x="20" y="1376"/>
            <a:ext cx="12191980" cy="6856624"/>
          </a:xfrm>
          <a:prstGeom prst="rect">
            <a:avLst/>
          </a:prstGeom>
          <a:noFill/>
        </p:spPr>
      </p:pic>
      <p:sp>
        <p:nvSpPr>
          <p:cNvPr id="122" name="Rectangle 121">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3124261"/>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Google Shape;618;p28"/>
          <p:cNvSpPr txBox="1">
            <a:spLocks noGrp="1"/>
          </p:cNvSpPr>
          <p:nvPr>
            <p:ph type="title"/>
          </p:nvPr>
        </p:nvSpPr>
        <p:spPr>
          <a:xfrm>
            <a:off x="996275" y="3523512"/>
            <a:ext cx="6198566" cy="2603208"/>
          </a:xfrm>
          <a:prstGeom prst="rect">
            <a:avLst/>
          </a:prstGeom>
        </p:spPr>
        <p:txBody>
          <a:bodyPr spcFirstLastPara="1" vert="horz" lIns="91440" tIns="45720" rIns="91440" bIns="45720" rtlCol="0" anchor="b" anchorCtr="0">
            <a:normAutofit/>
          </a:bodyPr>
          <a:lstStyle/>
          <a:p>
            <a:pPr>
              <a:spcBef>
                <a:spcPct val="0"/>
              </a:spcBef>
            </a:pPr>
            <a:r>
              <a:rPr lang="en-US" sz="5000">
                <a:solidFill>
                  <a:srgbClr val="FFFFFF"/>
                </a:solidFill>
                <a:latin typeface="+mj-lt"/>
              </a:rPr>
              <a:t>Other Submissions: Consulting Detective Project</a:t>
            </a:r>
          </a:p>
        </p:txBody>
      </p:sp>
      <p:sp>
        <p:nvSpPr>
          <p:cNvPr id="620" name="Google Shape;620;p28"/>
          <p:cNvSpPr txBox="1">
            <a:spLocks noGrp="1"/>
          </p:cNvSpPr>
          <p:nvPr>
            <p:ph type="sldNum" idx="4294967295"/>
          </p:nvPr>
        </p:nvSpPr>
        <p:spPr>
          <a:xfrm>
            <a:off x="8610600" y="6324600"/>
            <a:ext cx="2743200" cy="365125"/>
          </a:xfrm>
          <a:prstGeom prst="rect">
            <a:avLst/>
          </a:prstGeom>
        </p:spPr>
        <p:txBody>
          <a:bodyPr spcFirstLastPara="1" vert="horz" lIns="91440" tIns="45720" rIns="91440" bIns="45720" rtlCol="0" anchor="ctr" anchorCtr="0">
            <a:normAutofit/>
          </a:bodyPr>
          <a:lstStyle/>
          <a:p>
            <a:pPr>
              <a:spcAft>
                <a:spcPts val="600"/>
              </a:spcAft>
            </a:pPr>
            <a:fld id="{00000000-1234-1234-1234-123412341234}" type="slidenum">
              <a:rPr lang="en-US">
                <a:solidFill>
                  <a:srgbClr val="FFFFFF"/>
                </a:solidFill>
              </a:rPr>
              <a:pPr>
                <a:spcAft>
                  <a:spcPts val="600"/>
                </a:spcAft>
              </a:pPr>
              <a:t>11</a:t>
            </a:fld>
            <a:endParaRPr lang="en-US">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18"/>
                                        </p:tgtEl>
                                        <p:attrNameLst>
                                          <p:attrName>style.visibility</p:attrName>
                                        </p:attrNameLst>
                                      </p:cBhvr>
                                      <p:to>
                                        <p:strVal val="visible"/>
                                      </p:to>
                                    </p:set>
                                    <p:animEffect transition="in" filter="fade">
                                      <p:cBhvr>
                                        <p:cTn id="7" dur="400"/>
                                        <p:tgtEl>
                                          <p:spTgt spid="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7" name="Google Shape;627;p29"/>
          <p:cNvSpPr txBox="1">
            <a:spLocks noGrp="1"/>
          </p:cNvSpPr>
          <p:nvPr>
            <p:ph type="body" idx="1"/>
          </p:nvPr>
        </p:nvSpPr>
        <p:spPr>
          <a:prstGeom prst="rect">
            <a:avLst/>
          </a:prstGeom>
        </p:spPr>
        <p:txBody>
          <a:bodyPr spcFirstLastPara="1" vert="horz" wrap="square" lIns="0" tIns="0" rIns="0" bIns="0" rtlCol="0" anchor="t" anchorCtr="0">
            <a:noAutofit/>
          </a:bodyPr>
          <a:lstStyle/>
          <a:p>
            <a:pPr marL="0" indent="0">
              <a:spcBef>
                <a:spcPts val="800"/>
              </a:spcBef>
              <a:buNone/>
            </a:pPr>
            <a:endParaRPr/>
          </a:p>
        </p:txBody>
      </p:sp>
      <p:sp>
        <p:nvSpPr>
          <p:cNvPr id="626" name="Google Shape;626;p29"/>
          <p:cNvSpPr txBox="1">
            <a:spLocks noGrp="1"/>
          </p:cNvSpPr>
          <p:nvPr>
            <p:ph type="title"/>
          </p:nvPr>
        </p:nvSpPr>
        <p:spPr>
          <a:prstGeom prst="rect">
            <a:avLst/>
          </a:prstGeom>
        </p:spPr>
        <p:txBody>
          <a:bodyPr spcFirstLastPara="1" vert="horz" wrap="square" lIns="0" tIns="0" rIns="0" bIns="0" rtlCol="0" anchor="ctr" anchorCtr="0">
            <a:noAutofit/>
          </a:bodyPr>
          <a:lstStyle/>
          <a:p>
            <a:r>
              <a:rPr lang="en-US" dirty="0"/>
              <a:t>More examples</a:t>
            </a:r>
            <a:endParaRPr dirty="0"/>
          </a:p>
        </p:txBody>
      </p:sp>
      <p:sp>
        <p:nvSpPr>
          <p:cNvPr id="628" name="Google Shape;628;p29"/>
          <p:cNvSpPr txBox="1">
            <a:spLocks noGrp="1"/>
          </p:cNvSpPr>
          <p:nvPr>
            <p:ph type="sldNum" idx="4294967295"/>
          </p:nvPr>
        </p:nvSpPr>
        <p:spPr>
          <a:xfrm>
            <a:off x="11319933" y="5985933"/>
            <a:ext cx="872067" cy="872067"/>
          </a:xfrm>
          <a:prstGeom prst="rect">
            <a:avLst/>
          </a:prstGeom>
        </p:spPr>
        <p:txBody>
          <a:bodyPr spcFirstLastPara="1" vert="horz" wrap="square" lIns="0" tIns="0" rIns="0" bIns="0" rtlCol="0" anchor="ctr" anchorCtr="0">
            <a:noAutofit/>
          </a:bodyPr>
          <a:lstStyle/>
          <a:p>
            <a:pPr algn="ctr"/>
            <a:fld id="{00000000-1234-1234-1234-123412341234}" type="slidenum">
              <a:rPr lang="en"/>
              <a:pPr algn="ctr"/>
              <a:t>12</a:t>
            </a:fld>
            <a:endParaRPr/>
          </a:p>
        </p:txBody>
      </p:sp>
      <p:pic>
        <p:nvPicPr>
          <p:cNvPr id="629" name="Google Shape;629;p29" descr="Text&#10;&#10;Description automatically generated"/>
          <p:cNvPicPr preferRelativeResize="0"/>
          <p:nvPr/>
        </p:nvPicPr>
        <p:blipFill>
          <a:blip r:embed="rId5">
            <a:alphaModFix/>
          </a:blip>
          <a:stretch>
            <a:fillRect/>
          </a:stretch>
        </p:blipFill>
        <p:spPr>
          <a:xfrm>
            <a:off x="650834" y="0"/>
            <a:ext cx="6206969" cy="7073264"/>
          </a:xfrm>
          <a:prstGeom prst="rect">
            <a:avLst/>
          </a:prstGeom>
          <a:noFill/>
          <a:ln>
            <a:noFill/>
          </a:ln>
          <a:effectLst>
            <a:outerShdw blurRad="63500" sx="102000" sy="102000" algn="ctr" rotWithShape="0">
              <a:prstClr val="black">
                <a:alpha val="40000"/>
              </a:prstClr>
            </a:outerShdw>
          </a:effectLst>
        </p:spPr>
      </p:pic>
      <p:pic>
        <p:nvPicPr>
          <p:cNvPr id="630" name="Google Shape;630;p29" descr="Text, letter&#10;&#10;Description automatically generated"/>
          <p:cNvPicPr preferRelativeResize="0"/>
          <p:nvPr/>
        </p:nvPicPr>
        <p:blipFill>
          <a:blip r:embed="rId6">
            <a:alphaModFix/>
          </a:blip>
          <a:stretch>
            <a:fillRect/>
          </a:stretch>
        </p:blipFill>
        <p:spPr>
          <a:xfrm>
            <a:off x="4280359" y="885732"/>
            <a:ext cx="7911641" cy="5972268"/>
          </a:xfrm>
          <a:prstGeom prst="rect">
            <a:avLst/>
          </a:prstGeom>
          <a:noFill/>
          <a:ln>
            <a:noFill/>
          </a:ln>
          <a:effectLst>
            <a:outerShdw blurRad="63500" sx="102000" sy="102000" algn="ctr" rotWithShape="0">
              <a:prstClr val="black">
                <a:alpha val="40000"/>
              </a:prstClr>
            </a:outerShdw>
          </a:effectLst>
        </p:spPr>
      </p:pic>
      <p:pic>
        <p:nvPicPr>
          <p:cNvPr id="2" name="Consulting Detective Project - KLJ.m4a" descr="Consulting Detective Project - KLJ.m4a">
            <a:hlinkClick r:id="" action="ppaction://media"/>
            <a:extLst>
              <a:ext uri="{FF2B5EF4-FFF2-40B4-BE49-F238E27FC236}">
                <a16:creationId xmlns:a16="http://schemas.microsoft.com/office/drawing/2014/main" id="{7173A28C-C11B-C048-8E88-BCBD6FA85B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10009" y="639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fade">
                                      <p:cBhvr>
                                        <p:cTn id="7" dur="1000"/>
                                        <p:tgtEl>
                                          <p:spTgt spid="6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812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B4CF-30EC-3046-8AEF-188EA140E86B}"/>
              </a:ext>
            </a:extLst>
          </p:cNvPr>
          <p:cNvSpPr>
            <a:spLocks noGrp="1"/>
          </p:cNvSpPr>
          <p:nvPr>
            <p:ph type="title"/>
          </p:nvPr>
        </p:nvSpPr>
        <p:spPr>
          <a:xfrm>
            <a:off x="838199" y="-153224"/>
            <a:ext cx="10515600" cy="1325563"/>
          </a:xfrm>
        </p:spPr>
        <p:txBody>
          <a:bodyPr/>
          <a:lstStyle/>
          <a:p>
            <a:r>
              <a:rPr lang="en-US" dirty="0"/>
              <a:t>Discussion Prompt</a:t>
            </a:r>
          </a:p>
        </p:txBody>
      </p:sp>
      <p:pic>
        <p:nvPicPr>
          <p:cNvPr id="7" name="Content Placeholder 6" descr="Graphical user interface, text, application, email&#10;&#10;Description automatically generated">
            <a:extLst>
              <a:ext uri="{FF2B5EF4-FFF2-40B4-BE49-F238E27FC236}">
                <a16:creationId xmlns:a16="http://schemas.microsoft.com/office/drawing/2014/main" id="{9AA4DBF9-F6F2-C940-9D0E-311B870290DE}"/>
              </a:ext>
            </a:extLst>
          </p:cNvPr>
          <p:cNvPicPr>
            <a:picLocks noGrp="1" noChangeAspect="1"/>
          </p:cNvPicPr>
          <p:nvPr>
            <p:ph idx="1"/>
          </p:nvPr>
        </p:nvPicPr>
        <p:blipFill>
          <a:blip r:embed="rId2"/>
          <a:stretch>
            <a:fillRect/>
          </a:stretch>
        </p:blipFill>
        <p:spPr>
          <a:xfrm>
            <a:off x="164460" y="1028541"/>
            <a:ext cx="11863079" cy="5696465"/>
          </a:xfrm>
          <a:effectLst>
            <a:glow rad="63500">
              <a:schemeClr val="accent2">
                <a:satMod val="175000"/>
                <a:alpha val="40000"/>
              </a:schemeClr>
            </a:glow>
          </a:effectLst>
        </p:spPr>
      </p:pic>
    </p:spTree>
    <p:extLst>
      <p:ext uri="{BB962C8B-B14F-4D97-AF65-F5344CB8AC3E}">
        <p14:creationId xmlns:p14="http://schemas.microsoft.com/office/powerpoint/2010/main" val="1799542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82A97-7141-4345-A74E-7D060413BB05}"/>
              </a:ext>
            </a:extLst>
          </p:cNvPr>
          <p:cNvSpPr>
            <a:spLocks noGrp="1"/>
          </p:cNvSpPr>
          <p:nvPr>
            <p:ph type="title"/>
          </p:nvPr>
        </p:nvSpPr>
        <p:spPr>
          <a:xfrm>
            <a:off x="720306" y="699393"/>
            <a:ext cx="3394496" cy="1325563"/>
          </a:xfrm>
        </p:spPr>
        <p:txBody>
          <a:bodyPr>
            <a:normAutofit fontScale="90000"/>
          </a:bodyPr>
          <a:lstStyle/>
          <a:p>
            <a:r>
              <a:rPr lang="en-US" dirty="0"/>
              <a:t>Discussions as Choice Assignments</a:t>
            </a:r>
          </a:p>
        </p:txBody>
      </p:sp>
      <p:pic>
        <p:nvPicPr>
          <p:cNvPr id="5" name="Content Placeholder 4" descr="Text&#10;&#10;Description automatically generated with medium confidence">
            <a:extLst>
              <a:ext uri="{FF2B5EF4-FFF2-40B4-BE49-F238E27FC236}">
                <a16:creationId xmlns:a16="http://schemas.microsoft.com/office/drawing/2014/main" id="{6567FF90-A915-B347-9CB1-4974B1FF48C7}"/>
              </a:ext>
            </a:extLst>
          </p:cNvPr>
          <p:cNvPicPr>
            <a:picLocks noGrp="1" noChangeAspect="1"/>
          </p:cNvPicPr>
          <p:nvPr>
            <p:ph idx="1"/>
          </p:nvPr>
        </p:nvPicPr>
        <p:blipFill>
          <a:blip r:embed="rId2"/>
          <a:stretch>
            <a:fillRect/>
          </a:stretch>
        </p:blipFill>
        <p:spPr>
          <a:xfrm>
            <a:off x="4534931" y="254697"/>
            <a:ext cx="7463481" cy="9645114"/>
          </a:xfrm>
        </p:spPr>
      </p:pic>
    </p:spTree>
    <p:extLst>
      <p:ext uri="{BB962C8B-B14F-4D97-AF65-F5344CB8AC3E}">
        <p14:creationId xmlns:p14="http://schemas.microsoft.com/office/powerpoint/2010/main" val="1261065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2063-EE66-AC4D-B607-E06294E7C01F}"/>
              </a:ext>
            </a:extLst>
          </p:cNvPr>
          <p:cNvSpPr>
            <a:spLocks noGrp="1"/>
          </p:cNvSpPr>
          <p:nvPr>
            <p:ph type="title"/>
          </p:nvPr>
        </p:nvSpPr>
        <p:spPr>
          <a:xfrm>
            <a:off x="838200" y="365760"/>
            <a:ext cx="5257800" cy="1325563"/>
          </a:xfrm>
        </p:spPr>
        <p:txBody>
          <a:bodyPr>
            <a:normAutofit/>
          </a:bodyPr>
          <a:lstStyle/>
          <a:p>
            <a:r>
              <a:rPr lang="en-US" dirty="0"/>
              <a:t>Discussion Posts</a:t>
            </a:r>
          </a:p>
        </p:txBody>
      </p:sp>
      <p:pic>
        <p:nvPicPr>
          <p:cNvPr id="5" name="Content Placeholder 4" descr="Text, letter&#10;&#10;Description automatically generated">
            <a:extLst>
              <a:ext uri="{FF2B5EF4-FFF2-40B4-BE49-F238E27FC236}">
                <a16:creationId xmlns:a16="http://schemas.microsoft.com/office/drawing/2014/main" id="{A0675526-BF17-7946-BC6E-29AB58A2E468}"/>
              </a:ext>
            </a:extLst>
          </p:cNvPr>
          <p:cNvPicPr>
            <a:picLocks noGrp="1" noChangeAspect="1"/>
          </p:cNvPicPr>
          <p:nvPr>
            <p:ph idx="1"/>
          </p:nvPr>
        </p:nvPicPr>
        <p:blipFill>
          <a:blip r:embed="rId2"/>
          <a:stretch>
            <a:fillRect/>
          </a:stretch>
        </p:blipFill>
        <p:spPr>
          <a:xfrm>
            <a:off x="6333589" y="146822"/>
            <a:ext cx="5607516" cy="6564355"/>
          </a:xfrm>
        </p:spPr>
      </p:pic>
      <p:pic>
        <p:nvPicPr>
          <p:cNvPr id="7" name="Picture 6" descr="Diagram&#10;&#10;Description automatically generated">
            <a:extLst>
              <a:ext uri="{FF2B5EF4-FFF2-40B4-BE49-F238E27FC236}">
                <a16:creationId xmlns:a16="http://schemas.microsoft.com/office/drawing/2014/main" id="{42AA8122-1771-5F4A-99EC-623897B0F6F2}"/>
              </a:ext>
            </a:extLst>
          </p:cNvPr>
          <p:cNvPicPr>
            <a:picLocks noChangeAspect="1"/>
          </p:cNvPicPr>
          <p:nvPr/>
        </p:nvPicPr>
        <p:blipFill>
          <a:blip r:embed="rId3"/>
          <a:stretch>
            <a:fillRect/>
          </a:stretch>
        </p:blipFill>
        <p:spPr>
          <a:xfrm>
            <a:off x="103400" y="1763438"/>
            <a:ext cx="6918329" cy="4947739"/>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1228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1DA57B7B-30D9-4515-9542-FFA699A3C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C55E93A5-7B2B-3845-9CA7-D84FEA031EC1}"/>
              </a:ext>
            </a:extLst>
          </p:cNvPr>
          <p:cNvSpPr>
            <a:spLocks noGrp="1"/>
          </p:cNvSpPr>
          <p:nvPr>
            <p:ph type="title"/>
          </p:nvPr>
        </p:nvSpPr>
        <p:spPr>
          <a:xfrm>
            <a:off x="838201" y="143708"/>
            <a:ext cx="8763000" cy="1664573"/>
          </a:xfrm>
        </p:spPr>
        <p:txBody>
          <a:bodyPr>
            <a:normAutofit/>
          </a:bodyPr>
          <a:lstStyle/>
          <a:p>
            <a:r>
              <a:rPr lang="en-US" dirty="0">
                <a:solidFill>
                  <a:schemeClr val="tx2"/>
                </a:solidFill>
              </a:rPr>
              <a:t>Why? Multiple Means of Expression</a:t>
            </a:r>
          </a:p>
        </p:txBody>
      </p:sp>
      <p:sp>
        <p:nvSpPr>
          <p:cNvPr id="3" name="Content Placeholder 2">
            <a:extLst>
              <a:ext uri="{FF2B5EF4-FFF2-40B4-BE49-F238E27FC236}">
                <a16:creationId xmlns:a16="http://schemas.microsoft.com/office/drawing/2014/main" id="{D28D09E1-6C6C-1940-83BB-8DD4B7F5DBC3}"/>
              </a:ext>
            </a:extLst>
          </p:cNvPr>
          <p:cNvSpPr>
            <a:spLocks noGrp="1"/>
          </p:cNvSpPr>
          <p:nvPr>
            <p:ph idx="1"/>
          </p:nvPr>
        </p:nvSpPr>
        <p:spPr>
          <a:xfrm>
            <a:off x="390920" y="1951988"/>
            <a:ext cx="9309133" cy="4819515"/>
          </a:xfrm>
        </p:spPr>
        <p:txBody>
          <a:bodyPr>
            <a:normAutofit fontScale="92500" lnSpcReduction="20000"/>
          </a:bodyPr>
          <a:lstStyle/>
          <a:p>
            <a:r>
              <a:rPr lang="en-US" sz="2600" b="1" dirty="0">
                <a:solidFill>
                  <a:schemeClr val="tx2"/>
                </a:solidFill>
              </a:rPr>
              <a:t>Design for the Margins</a:t>
            </a:r>
          </a:p>
          <a:p>
            <a:pPr lvl="1"/>
            <a:r>
              <a:rPr lang="en-US" sz="2600" dirty="0">
                <a:solidFill>
                  <a:schemeClr val="tx2"/>
                </a:solidFill>
              </a:rPr>
              <a:t>Disabilities, cultural differences, and even past experiences can shape how students prefer to learn and demonstrate that learning, and UDL suggests that we address these preferences by designing for the margins.</a:t>
            </a:r>
          </a:p>
          <a:p>
            <a:r>
              <a:rPr lang="en-US" sz="2600" dirty="0">
                <a:solidFill>
                  <a:schemeClr val="tx2"/>
                </a:solidFill>
              </a:rPr>
              <a:t>Every person learns (and prefers to showcase that learning) in a slightly different way. </a:t>
            </a:r>
          </a:p>
          <a:p>
            <a:r>
              <a:rPr lang="en-US" sz="2600" dirty="0">
                <a:solidFill>
                  <a:schemeClr val="tx2"/>
                </a:solidFill>
              </a:rPr>
              <a:t>Thus, instead of designing with this average student in mind, we need to plan for the idea that there will be differences in learning between students and focus design decisions on the needs of those at the margins of “normal.” </a:t>
            </a:r>
          </a:p>
          <a:p>
            <a:r>
              <a:rPr lang="en-US" sz="2600" dirty="0">
                <a:solidFill>
                  <a:schemeClr val="tx2"/>
                </a:solidFill>
              </a:rPr>
              <a:t>When you do this, you also meet the needs of those between those margins. </a:t>
            </a:r>
          </a:p>
          <a:p>
            <a:endParaRPr lang="en-US" sz="1800" dirty="0">
              <a:solidFill>
                <a:schemeClr val="tx2"/>
              </a:solidFill>
            </a:endParaRPr>
          </a:p>
        </p:txBody>
      </p:sp>
      <p:sp>
        <p:nvSpPr>
          <p:cNvPr id="12" name="Rectangle 11">
            <a:extLst>
              <a:ext uri="{FF2B5EF4-FFF2-40B4-BE49-F238E27FC236}">
                <a16:creationId xmlns:a16="http://schemas.microsoft.com/office/drawing/2014/main" id="{9729F241-2B1B-40E9-A72C-63955DFFF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8481" y="0"/>
            <a:ext cx="214351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B4B9D7-F359-44A2-87B4-EAFA68AA9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8481" y="0"/>
            <a:ext cx="2143519" cy="6858000"/>
          </a:xfrm>
          <a:prstGeom prst="rect">
            <a:avLst/>
          </a:prstGeom>
          <a:blipFill dpi="0" rotWithShape="1">
            <a:blip r:embed="rId2">
              <a:alphaModFix amt="40000"/>
              <a:duotone>
                <a:schemeClr val="accent1">
                  <a:shade val="45000"/>
                  <a:satMod val="135000"/>
                </a:schemeClr>
                <a:prstClr val="white"/>
              </a:duotone>
            </a:blip>
            <a:srcRect/>
            <a:tile tx="889000" ty="0" sx="100000" sy="100000" flip="xy" algn="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6458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54990-C27E-7F43-9AD8-4D2F4DAF883E}"/>
              </a:ext>
            </a:extLst>
          </p:cNvPr>
          <p:cNvSpPr>
            <a:spLocks noGrp="1"/>
          </p:cNvSpPr>
          <p:nvPr>
            <p:ph type="title"/>
          </p:nvPr>
        </p:nvSpPr>
        <p:spPr>
          <a:xfrm>
            <a:off x="222422" y="279263"/>
            <a:ext cx="10515600" cy="1325563"/>
          </a:xfrm>
        </p:spPr>
        <p:txBody>
          <a:bodyPr>
            <a:normAutofit/>
          </a:bodyPr>
          <a:lstStyle/>
          <a:p>
            <a:r>
              <a:rPr lang="en-US" sz="4000" dirty="0"/>
              <a:t>How to Grade?</a:t>
            </a:r>
          </a:p>
        </p:txBody>
      </p:sp>
      <p:sp>
        <p:nvSpPr>
          <p:cNvPr id="3" name="Content Placeholder 2">
            <a:extLst>
              <a:ext uri="{FF2B5EF4-FFF2-40B4-BE49-F238E27FC236}">
                <a16:creationId xmlns:a16="http://schemas.microsoft.com/office/drawing/2014/main" id="{096A7F21-9D09-6A4D-A942-84D6D4A9CB45}"/>
              </a:ext>
            </a:extLst>
          </p:cNvPr>
          <p:cNvSpPr>
            <a:spLocks noGrp="1"/>
          </p:cNvSpPr>
          <p:nvPr>
            <p:ph idx="1"/>
          </p:nvPr>
        </p:nvSpPr>
        <p:spPr>
          <a:xfrm>
            <a:off x="469557" y="1949450"/>
            <a:ext cx="3509319" cy="4451350"/>
          </a:xfrm>
        </p:spPr>
        <p:txBody>
          <a:bodyPr/>
          <a:lstStyle/>
          <a:p>
            <a:r>
              <a:rPr lang="en-US" dirty="0"/>
              <a:t>Take medium-specific language out of rubric</a:t>
            </a:r>
          </a:p>
          <a:p>
            <a:r>
              <a:rPr lang="en-US" dirty="0"/>
              <a:t>Avoid words like “write” or “punctuation”</a:t>
            </a:r>
          </a:p>
          <a:p>
            <a:endParaRPr lang="en-US" dirty="0"/>
          </a:p>
        </p:txBody>
      </p:sp>
      <p:pic>
        <p:nvPicPr>
          <p:cNvPr id="5" name="Picture 4" descr="A picture containing diagram&#10;&#10;Description automatically generated">
            <a:extLst>
              <a:ext uri="{FF2B5EF4-FFF2-40B4-BE49-F238E27FC236}">
                <a16:creationId xmlns:a16="http://schemas.microsoft.com/office/drawing/2014/main" id="{1A544206-D4CD-6B4D-B067-3F6C04329264}"/>
              </a:ext>
            </a:extLst>
          </p:cNvPr>
          <p:cNvPicPr>
            <a:picLocks noChangeAspect="1"/>
          </p:cNvPicPr>
          <p:nvPr/>
        </p:nvPicPr>
        <p:blipFill>
          <a:blip r:embed="rId2"/>
          <a:stretch>
            <a:fillRect/>
          </a:stretch>
        </p:blipFill>
        <p:spPr>
          <a:xfrm>
            <a:off x="4161567" y="0"/>
            <a:ext cx="8030433" cy="9279924"/>
          </a:xfrm>
          <a:prstGeom prst="rect">
            <a:avLst/>
          </a:prstGeom>
        </p:spPr>
      </p:pic>
    </p:spTree>
    <p:extLst>
      <p:ext uri="{BB962C8B-B14F-4D97-AF65-F5344CB8AC3E}">
        <p14:creationId xmlns:p14="http://schemas.microsoft.com/office/powerpoint/2010/main" val="4165383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3A9B7B3-F171-4C25-99FC-C54250F06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D2D5C7C5-9C27-4A61-9F57-1857D4532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 name="Rectangle 16">
            <a:extLst>
              <a:ext uri="{FF2B5EF4-FFF2-40B4-BE49-F238E27FC236}">
                <a16:creationId xmlns:a16="http://schemas.microsoft.com/office/drawing/2014/main" id="{84B9546E-20BE-462C-8BE8-4EBDB46F8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FE5D2E8-C366-48AC-97AE-18C67E4EF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927C50-9B00-7440-B769-7AA4587B2891}"/>
              </a:ext>
            </a:extLst>
          </p:cNvPr>
          <p:cNvSpPr>
            <a:spLocks noGrp="1"/>
          </p:cNvSpPr>
          <p:nvPr>
            <p:ph type="title"/>
          </p:nvPr>
        </p:nvSpPr>
        <p:spPr>
          <a:xfrm>
            <a:off x="1198182" y="381000"/>
            <a:ext cx="10003218" cy="1600124"/>
          </a:xfrm>
        </p:spPr>
        <p:txBody>
          <a:bodyPr>
            <a:normAutofit/>
          </a:bodyPr>
          <a:lstStyle/>
          <a:p>
            <a:r>
              <a:rPr lang="en-US" dirty="0"/>
              <a:t>Ideas from Other Disciplines</a:t>
            </a:r>
          </a:p>
        </p:txBody>
      </p:sp>
      <p:sp>
        <p:nvSpPr>
          <p:cNvPr id="11" name="Rectangle 10" descr="Calculator">
            <a:extLst>
              <a:ext uri="{FF2B5EF4-FFF2-40B4-BE49-F238E27FC236}">
                <a16:creationId xmlns:a16="http://schemas.microsoft.com/office/drawing/2014/main" id="{3123E6B1-E27D-954E-B08A-8D3D22AD09AE}"/>
              </a:ext>
            </a:extLst>
          </p:cNvPr>
          <p:cNvSpPr/>
          <p:nvPr/>
        </p:nvSpPr>
        <p:spPr>
          <a:xfrm>
            <a:off x="2046577" y="2427118"/>
            <a:ext cx="906688" cy="906688"/>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dirty="0"/>
          </a:p>
        </p:txBody>
      </p:sp>
      <p:sp>
        <p:nvSpPr>
          <p:cNvPr id="12" name="Freeform 11">
            <a:extLst>
              <a:ext uri="{FF2B5EF4-FFF2-40B4-BE49-F238E27FC236}">
                <a16:creationId xmlns:a16="http://schemas.microsoft.com/office/drawing/2014/main" id="{F76417D0-8294-CA41-A71D-881C96EAECBB}"/>
              </a:ext>
            </a:extLst>
          </p:cNvPr>
          <p:cNvSpPr/>
          <p:nvPr/>
        </p:nvSpPr>
        <p:spPr>
          <a:xfrm>
            <a:off x="1050319" y="3680210"/>
            <a:ext cx="2917244" cy="2863084"/>
          </a:xfrm>
          <a:custGeom>
            <a:avLst/>
            <a:gdLst>
              <a:gd name="connsiteX0" fmla="*/ 0 w 1668164"/>
              <a:gd name="connsiteY0" fmla="*/ 0 h 2863084"/>
              <a:gd name="connsiteX1" fmla="*/ 1668164 w 1668164"/>
              <a:gd name="connsiteY1" fmla="*/ 0 h 2863084"/>
              <a:gd name="connsiteX2" fmla="*/ 1668164 w 1668164"/>
              <a:gd name="connsiteY2" fmla="*/ 2863084 h 2863084"/>
              <a:gd name="connsiteX3" fmla="*/ 0 w 1668164"/>
              <a:gd name="connsiteY3" fmla="*/ 2863084 h 2863084"/>
              <a:gd name="connsiteX4" fmla="*/ 0 w 1668164"/>
              <a:gd name="connsiteY4" fmla="*/ 0 h 2863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164" h="2863084">
                <a:moveTo>
                  <a:pt x="0" y="0"/>
                </a:moveTo>
                <a:lnTo>
                  <a:pt x="1668164" y="0"/>
                </a:lnTo>
                <a:lnTo>
                  <a:pt x="1668164" y="2863084"/>
                </a:lnTo>
                <a:lnTo>
                  <a:pt x="0" y="2863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400" kern="1200" dirty="0"/>
              <a:t>Math: Submit handwritten, audio or video explaining how you solved a problem</a:t>
            </a:r>
          </a:p>
        </p:txBody>
      </p:sp>
      <p:sp>
        <p:nvSpPr>
          <p:cNvPr id="14" name="Rectangle 13" descr="Image">
            <a:extLst>
              <a:ext uri="{FF2B5EF4-FFF2-40B4-BE49-F238E27FC236}">
                <a16:creationId xmlns:a16="http://schemas.microsoft.com/office/drawing/2014/main" id="{F66E5C56-D867-AC45-A8F5-F15F19298D1C}"/>
              </a:ext>
            </a:extLst>
          </p:cNvPr>
          <p:cNvSpPr/>
          <p:nvPr/>
        </p:nvSpPr>
        <p:spPr>
          <a:xfrm>
            <a:off x="5719140" y="2416027"/>
            <a:ext cx="917779" cy="91777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6" name="Freeform 15">
            <a:extLst>
              <a:ext uri="{FF2B5EF4-FFF2-40B4-BE49-F238E27FC236}">
                <a16:creationId xmlns:a16="http://schemas.microsoft.com/office/drawing/2014/main" id="{815DCC3D-6D58-8544-AACA-53824A3BC14D}"/>
              </a:ext>
            </a:extLst>
          </p:cNvPr>
          <p:cNvSpPr/>
          <p:nvPr/>
        </p:nvSpPr>
        <p:spPr>
          <a:xfrm>
            <a:off x="4642554" y="3613909"/>
            <a:ext cx="3015047" cy="2863084"/>
          </a:xfrm>
          <a:custGeom>
            <a:avLst/>
            <a:gdLst>
              <a:gd name="connsiteX0" fmla="*/ 0 w 1668164"/>
              <a:gd name="connsiteY0" fmla="*/ 0 h 2863084"/>
              <a:gd name="connsiteX1" fmla="*/ 1668164 w 1668164"/>
              <a:gd name="connsiteY1" fmla="*/ 0 h 2863084"/>
              <a:gd name="connsiteX2" fmla="*/ 1668164 w 1668164"/>
              <a:gd name="connsiteY2" fmla="*/ 2863084 h 2863084"/>
              <a:gd name="connsiteX3" fmla="*/ 0 w 1668164"/>
              <a:gd name="connsiteY3" fmla="*/ 2863084 h 2863084"/>
              <a:gd name="connsiteX4" fmla="*/ 0 w 1668164"/>
              <a:gd name="connsiteY4" fmla="*/ 0 h 2863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164" h="2863084">
                <a:moveTo>
                  <a:pt x="0" y="0"/>
                </a:moveTo>
                <a:lnTo>
                  <a:pt x="1668164" y="0"/>
                </a:lnTo>
                <a:lnTo>
                  <a:pt x="1668164" y="2863084"/>
                </a:lnTo>
                <a:lnTo>
                  <a:pt x="0" y="2863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400" kern="1200" dirty="0"/>
              <a:t>Science: Photos, videos, or recordings explaining a concept or doing an experiment</a:t>
            </a:r>
          </a:p>
        </p:txBody>
      </p:sp>
      <p:sp>
        <p:nvSpPr>
          <p:cNvPr id="18" name="Rectangle 17" descr="Podcast">
            <a:extLst>
              <a:ext uri="{FF2B5EF4-FFF2-40B4-BE49-F238E27FC236}">
                <a16:creationId xmlns:a16="http://schemas.microsoft.com/office/drawing/2014/main" id="{8933E223-CB1E-344B-AE96-96DDBD53D855}"/>
              </a:ext>
            </a:extLst>
          </p:cNvPr>
          <p:cNvSpPr/>
          <p:nvPr/>
        </p:nvSpPr>
        <p:spPr>
          <a:xfrm>
            <a:off x="9407110" y="2516929"/>
            <a:ext cx="917779" cy="816876"/>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20" name="Freeform 19">
            <a:extLst>
              <a:ext uri="{FF2B5EF4-FFF2-40B4-BE49-F238E27FC236}">
                <a16:creationId xmlns:a16="http://schemas.microsoft.com/office/drawing/2014/main" id="{FEEC582D-1182-9C4E-9572-DE22D4FB02D8}"/>
              </a:ext>
            </a:extLst>
          </p:cNvPr>
          <p:cNvSpPr/>
          <p:nvPr/>
        </p:nvSpPr>
        <p:spPr>
          <a:xfrm>
            <a:off x="8332593" y="3613909"/>
            <a:ext cx="2899708" cy="2863084"/>
          </a:xfrm>
          <a:custGeom>
            <a:avLst/>
            <a:gdLst>
              <a:gd name="connsiteX0" fmla="*/ 0 w 1668164"/>
              <a:gd name="connsiteY0" fmla="*/ 0 h 2863084"/>
              <a:gd name="connsiteX1" fmla="*/ 1668164 w 1668164"/>
              <a:gd name="connsiteY1" fmla="*/ 0 h 2863084"/>
              <a:gd name="connsiteX2" fmla="*/ 1668164 w 1668164"/>
              <a:gd name="connsiteY2" fmla="*/ 2863084 h 2863084"/>
              <a:gd name="connsiteX3" fmla="*/ 0 w 1668164"/>
              <a:gd name="connsiteY3" fmla="*/ 2863084 h 2863084"/>
              <a:gd name="connsiteX4" fmla="*/ 0 w 1668164"/>
              <a:gd name="connsiteY4" fmla="*/ 0 h 2863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164" h="2863084">
                <a:moveTo>
                  <a:pt x="0" y="0"/>
                </a:moveTo>
                <a:lnTo>
                  <a:pt x="1668164" y="0"/>
                </a:lnTo>
                <a:lnTo>
                  <a:pt x="1668164" y="2863084"/>
                </a:lnTo>
                <a:lnTo>
                  <a:pt x="0" y="2863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400" kern="1200" dirty="0"/>
              <a:t>Social Sciences: Replace tradition discussions with choice options or allow videos, slides, or audio instead of journal entries</a:t>
            </a:r>
          </a:p>
        </p:txBody>
      </p:sp>
    </p:spTree>
    <p:extLst>
      <p:ext uri="{BB962C8B-B14F-4D97-AF65-F5344CB8AC3E}">
        <p14:creationId xmlns:p14="http://schemas.microsoft.com/office/powerpoint/2010/main" val="595544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FB2F27-3F7D-440E-A905-86607A926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AF678C14-A033-4139-BCA9-8382B0396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3" name="Picture 12">
            <a:extLst>
              <a:ext uri="{FF2B5EF4-FFF2-40B4-BE49-F238E27FC236}">
                <a16:creationId xmlns:a16="http://schemas.microsoft.com/office/drawing/2014/main" id="{18CBEC9D-9F9B-4383-B986-DE5B184A9A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0500" t="44401"/>
          <a:stretch/>
        </p:blipFill>
        <p:spPr>
          <a:xfrm>
            <a:off x="-3048" y="-1"/>
            <a:ext cx="1146048" cy="1070909"/>
          </a:xfrm>
          <a:prstGeom prst="rect">
            <a:avLst/>
          </a:prstGeom>
        </p:spPr>
      </p:pic>
      <p:sp>
        <p:nvSpPr>
          <p:cNvPr id="2" name="Title 1">
            <a:extLst>
              <a:ext uri="{FF2B5EF4-FFF2-40B4-BE49-F238E27FC236}">
                <a16:creationId xmlns:a16="http://schemas.microsoft.com/office/drawing/2014/main" id="{F10A3124-B96B-E149-B2AD-1031F6CA6D71}"/>
              </a:ext>
            </a:extLst>
          </p:cNvPr>
          <p:cNvSpPr>
            <a:spLocks noGrp="1"/>
          </p:cNvSpPr>
          <p:nvPr>
            <p:ph type="title"/>
          </p:nvPr>
        </p:nvSpPr>
        <p:spPr>
          <a:xfrm>
            <a:off x="838200" y="461339"/>
            <a:ext cx="4648200" cy="2831136"/>
          </a:xfrm>
        </p:spPr>
        <p:txBody>
          <a:bodyPr>
            <a:normAutofit/>
          </a:bodyPr>
          <a:lstStyle/>
          <a:p>
            <a:r>
              <a:rPr lang="en-US">
                <a:solidFill>
                  <a:schemeClr val="tx2"/>
                </a:solidFill>
              </a:rPr>
              <a:t>Who has the first question?</a:t>
            </a:r>
          </a:p>
        </p:txBody>
      </p:sp>
      <p:sp>
        <p:nvSpPr>
          <p:cNvPr id="3" name="Content Placeholder 2">
            <a:extLst>
              <a:ext uri="{FF2B5EF4-FFF2-40B4-BE49-F238E27FC236}">
                <a16:creationId xmlns:a16="http://schemas.microsoft.com/office/drawing/2014/main" id="{8BA7453C-2EBF-544D-A69E-706027769CFA}"/>
              </a:ext>
            </a:extLst>
          </p:cNvPr>
          <p:cNvSpPr>
            <a:spLocks noGrp="1"/>
          </p:cNvSpPr>
          <p:nvPr>
            <p:ph idx="1"/>
          </p:nvPr>
        </p:nvSpPr>
        <p:spPr>
          <a:xfrm>
            <a:off x="838200" y="3429000"/>
            <a:ext cx="4647901" cy="2585613"/>
          </a:xfrm>
        </p:spPr>
        <p:txBody>
          <a:bodyPr>
            <a:normAutofit/>
          </a:bodyPr>
          <a:lstStyle/>
          <a:p>
            <a:endParaRPr lang="en-US" sz="1800">
              <a:solidFill>
                <a:schemeClr val="tx2"/>
              </a:solidFill>
            </a:endParaRPr>
          </a:p>
        </p:txBody>
      </p:sp>
      <p:pic>
        <p:nvPicPr>
          <p:cNvPr id="4" name="Picture 3" descr="Qr code&#10;&#10;Description automatically generated">
            <a:extLst>
              <a:ext uri="{FF2B5EF4-FFF2-40B4-BE49-F238E27FC236}">
                <a16:creationId xmlns:a16="http://schemas.microsoft.com/office/drawing/2014/main" id="{F88B5A65-1752-564F-9C77-253636670926}"/>
              </a:ext>
            </a:extLst>
          </p:cNvPr>
          <p:cNvPicPr>
            <a:picLocks noChangeAspect="1"/>
          </p:cNvPicPr>
          <p:nvPr/>
        </p:nvPicPr>
        <p:blipFill>
          <a:blip r:embed="rId3"/>
          <a:stretch>
            <a:fillRect/>
          </a:stretch>
        </p:blipFill>
        <p:spPr>
          <a:xfrm>
            <a:off x="6626806" y="1020267"/>
            <a:ext cx="4817466" cy="4817466"/>
          </a:xfrm>
          <a:prstGeom prst="rect">
            <a:avLst/>
          </a:prstGeom>
        </p:spPr>
      </p:pic>
      <p:pic>
        <p:nvPicPr>
          <p:cNvPr id="15" name="Picture 14">
            <a:extLst>
              <a:ext uri="{FF2B5EF4-FFF2-40B4-BE49-F238E27FC236}">
                <a16:creationId xmlns:a16="http://schemas.microsoft.com/office/drawing/2014/main" id="{AFE52FC7-B3EF-46A4-B8CE-292164EC92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r="73964"/>
          <a:stretch/>
        </p:blipFill>
        <p:spPr>
          <a:xfrm>
            <a:off x="11527047" y="3144779"/>
            <a:ext cx="661905" cy="2548349"/>
          </a:xfrm>
          <a:prstGeom prst="rect">
            <a:avLst/>
          </a:prstGeom>
        </p:spPr>
      </p:pic>
    </p:spTree>
    <p:extLst>
      <p:ext uri="{BB962C8B-B14F-4D97-AF65-F5344CB8AC3E}">
        <p14:creationId xmlns:p14="http://schemas.microsoft.com/office/powerpoint/2010/main" val="941544913"/>
      </p:ext>
    </p:extLst>
  </p:cSld>
  <p:clrMapOvr>
    <a:masterClrMapping/>
  </p:clrMapOvr>
</p:sld>
</file>

<file path=ppt/theme/theme1.xml><?xml version="1.0" encoding="utf-8"?>
<a:theme xmlns:a="http://schemas.openxmlformats.org/drawingml/2006/main" name="BlockprintVTI">
  <a:themeElements>
    <a:clrScheme name="AnalogousFromRegularSeedLeftStep">
      <a:dk1>
        <a:srgbClr val="000000"/>
      </a:dk1>
      <a:lt1>
        <a:srgbClr val="FFFFFF"/>
      </a:lt1>
      <a:dk2>
        <a:srgbClr val="1D1C39"/>
      </a:dk2>
      <a:lt2>
        <a:srgbClr val="E2E8E6"/>
      </a:lt2>
      <a:accent1>
        <a:srgbClr val="E7295C"/>
      </a:accent1>
      <a:accent2>
        <a:srgbClr val="D51799"/>
      </a:accent2>
      <a:accent3>
        <a:srgbClr val="D329E7"/>
      </a:accent3>
      <a:accent4>
        <a:srgbClr val="7217D5"/>
      </a:accent4>
      <a:accent5>
        <a:srgbClr val="3529E7"/>
      </a:accent5>
      <a:accent6>
        <a:srgbClr val="175AD5"/>
      </a:accent6>
      <a:hlink>
        <a:srgbClr val="319379"/>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3440</TotalTime>
  <Words>496</Words>
  <Application>Microsoft Macintosh PowerPoint</Application>
  <PresentationFormat>Widescreen</PresentationFormat>
  <Paragraphs>64</Paragraphs>
  <Slides>19</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Avenir Next LT Pro</vt:lpstr>
      <vt:lpstr>AvenirNext LT Pro Medium</vt:lpstr>
      <vt:lpstr>Calibri</vt:lpstr>
      <vt:lpstr>Istok Web</vt:lpstr>
      <vt:lpstr>Lato</vt:lpstr>
      <vt:lpstr>Roboto Condensed Light</vt:lpstr>
      <vt:lpstr>BlockprintVTI</vt:lpstr>
      <vt:lpstr>Student Choice Assignments</vt:lpstr>
      <vt:lpstr>About our Campus</vt:lpstr>
      <vt:lpstr>About English Courses at TCC Connect</vt:lpstr>
      <vt:lpstr>Choice Assignments</vt:lpstr>
      <vt:lpstr>To remember:</vt:lpstr>
      <vt:lpstr>What Do the Assignments Look Like?</vt:lpstr>
      <vt:lpstr>A Text Submission: Book Preview</vt:lpstr>
      <vt:lpstr>Other Submissions: Book Preview</vt:lpstr>
      <vt:lpstr>Consulting Detective Project Examples</vt:lpstr>
      <vt:lpstr>Text examples</vt:lpstr>
      <vt:lpstr>Other Submissions: Consulting Detective Project</vt:lpstr>
      <vt:lpstr>More examples</vt:lpstr>
      <vt:lpstr>Discussion Prompt</vt:lpstr>
      <vt:lpstr>Discussions as Choice Assignments</vt:lpstr>
      <vt:lpstr>Discussion Posts</vt:lpstr>
      <vt:lpstr>Why? Multiple Means of Expression</vt:lpstr>
      <vt:lpstr>How to Grade?</vt:lpstr>
      <vt:lpstr>Ideas from Other Disciplines</vt:lpstr>
      <vt:lpstr>Who has the first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Choice Assignments</dc:title>
  <dc:creator>DAVIS HANNA, ALLEGRA</dc:creator>
  <cp:lastModifiedBy>DAVIS HANNA, ALLEGRA</cp:lastModifiedBy>
  <cp:revision>2</cp:revision>
  <dcterms:created xsi:type="dcterms:W3CDTF">2022-04-10T19:05:43Z</dcterms:created>
  <dcterms:modified xsi:type="dcterms:W3CDTF">2022-04-13T04:36:09Z</dcterms:modified>
</cp:coreProperties>
</file>