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7.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8.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9.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1.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comment1.xml" ContentType="application/vnd.openxmlformats-officedocument.presentationml.comments+xml"/>
  <Override PartName="/ppt/notesSlides/notesSlide4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7" r:id="rId1"/>
    <p:sldMasterId id="2147483659" r:id="rId2"/>
    <p:sldMasterId id="2147483667" r:id="rId3"/>
    <p:sldMasterId id="2147483674" r:id="rId4"/>
    <p:sldMasterId id="2147483679" r:id="rId5"/>
    <p:sldMasterId id="2147483684" r:id="rId6"/>
    <p:sldMasterId id="2147483689" r:id="rId7"/>
    <p:sldMasterId id="2147483694" r:id="rId8"/>
    <p:sldMasterId id="2147483706" r:id="rId9"/>
    <p:sldMasterId id="2147483718" r:id="rId10"/>
    <p:sldMasterId id="2147483730" r:id="rId11"/>
    <p:sldMasterId id="2147483738" r:id="rId12"/>
  </p:sldMasterIdLst>
  <p:notesMasterIdLst>
    <p:notesMasterId r:id="rId67"/>
  </p:notesMasterIdLst>
  <p:handoutMasterIdLst>
    <p:handoutMasterId r:id="rId68"/>
  </p:handoutMasterIdLst>
  <p:sldIdLst>
    <p:sldId id="256" r:id="rId13"/>
    <p:sldId id="258" r:id="rId14"/>
    <p:sldId id="265" r:id="rId15"/>
    <p:sldId id="264" r:id="rId16"/>
    <p:sldId id="301" r:id="rId17"/>
    <p:sldId id="299" r:id="rId18"/>
    <p:sldId id="298" r:id="rId19"/>
    <p:sldId id="261" r:id="rId20"/>
    <p:sldId id="302" r:id="rId21"/>
    <p:sldId id="303" r:id="rId22"/>
    <p:sldId id="300" r:id="rId23"/>
    <p:sldId id="304" r:id="rId24"/>
    <p:sldId id="305" r:id="rId25"/>
    <p:sldId id="306" r:id="rId26"/>
    <p:sldId id="307" r:id="rId27"/>
    <p:sldId id="308" r:id="rId28"/>
    <p:sldId id="309" r:id="rId29"/>
    <p:sldId id="259" r:id="rId30"/>
    <p:sldId id="310" r:id="rId31"/>
    <p:sldId id="311" r:id="rId32"/>
    <p:sldId id="313" r:id="rId33"/>
    <p:sldId id="317" r:id="rId34"/>
    <p:sldId id="312" r:id="rId35"/>
    <p:sldId id="314" r:id="rId36"/>
    <p:sldId id="315" r:id="rId37"/>
    <p:sldId id="331" r:id="rId38"/>
    <p:sldId id="316" r:id="rId39"/>
    <p:sldId id="319" r:id="rId40"/>
    <p:sldId id="320" r:id="rId41"/>
    <p:sldId id="321" r:id="rId42"/>
    <p:sldId id="271" r:id="rId43"/>
    <p:sldId id="322" r:id="rId44"/>
    <p:sldId id="323" r:id="rId45"/>
    <p:sldId id="324" r:id="rId46"/>
    <p:sldId id="325" r:id="rId47"/>
    <p:sldId id="326" r:id="rId48"/>
    <p:sldId id="327" r:id="rId49"/>
    <p:sldId id="328" r:id="rId50"/>
    <p:sldId id="329" r:id="rId51"/>
    <p:sldId id="330" r:id="rId52"/>
    <p:sldId id="340" r:id="rId53"/>
    <p:sldId id="332" r:id="rId54"/>
    <p:sldId id="333" r:id="rId55"/>
    <p:sldId id="281" r:id="rId56"/>
    <p:sldId id="337" r:id="rId57"/>
    <p:sldId id="272" r:id="rId58"/>
    <p:sldId id="285" r:id="rId59"/>
    <p:sldId id="260" r:id="rId60"/>
    <p:sldId id="263" r:id="rId61"/>
    <p:sldId id="338" r:id="rId62"/>
    <p:sldId id="335" r:id="rId63"/>
    <p:sldId id="339" r:id="rId64"/>
    <p:sldId id="262" r:id="rId65"/>
    <p:sldId id="266" r:id="rId6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S, ALLEGRA" initials="DA [2]" lastIdx="1" clrIdx="0"/>
  <p:cmAuthor id="2" name="YEN, VICTORIA" initials="YV" lastIdx="3" clrIdx="1"/>
  <p:cmAuthor id="3" name="DAVIS, ALLEGRA" initials="DA" lastIdx="1" clrIdx="2">
    <p:extLst>
      <p:ext uri="{19B8F6BF-5375-455C-9EA6-DF929625EA0E}">
        <p15:presenceInfo xmlns:p15="http://schemas.microsoft.com/office/powerpoint/2012/main" userId="S-1-5-21-1644491937-1275210071-725345543-699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11C7EFF-B079-44CD-85B6-E6D3598932AC}">
  <a:tblStyle styleId="{511C7EFF-B079-44CD-85B6-E6D3598932AC}"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CDC246-CD5F-43C5-B557-0B5EE2D38672}"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36"/>
    <p:restoredTop sz="94674"/>
  </p:normalViewPr>
  <p:slideViewPr>
    <p:cSldViewPr snapToGrid="0" snapToObjects="1">
      <p:cViewPr varScale="1">
        <p:scale>
          <a:sx n="120" d="100"/>
          <a:sy n="120" d="100"/>
        </p:scale>
        <p:origin x="912" y="102"/>
      </p:cViewPr>
      <p:guideLst/>
    </p:cSldViewPr>
  </p:slideViewPr>
  <p:notesTextViewPr>
    <p:cViewPr>
      <p:scale>
        <a:sx n="1" d="1"/>
        <a:sy n="1" d="1"/>
      </p:scale>
      <p:origin x="0" y="0"/>
    </p:cViewPr>
  </p:notesText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5" Type="http://schemas.openxmlformats.org/officeDocument/2006/relationships/slideMaster" Target="slideMasters/slideMaster5.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notesMaster" Target="notesMasters/notesMaster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 Type="http://schemas.openxmlformats.org/officeDocument/2006/relationships/slideMaster" Target="slideMasters/slideMaster7.xml"/><Relationship Id="rId71"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1-02-23T09:39:30.500" idx="1">
    <p:pos x="6099" y="-147"/>
    <p:text/>
    <p:extLst>
      <p:ext uri="{C676402C-5697-4E1C-873F-D02D1690AC5C}">
        <p15:threadingInfo xmlns:p15="http://schemas.microsoft.com/office/powerpoint/2012/main" timeZoneBias="360"/>
      </p:ext>
    </p:extLst>
  </p:cm>
</p:cmLst>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5.png"/><Relationship Id="rId4" Type="http://schemas.openxmlformats.org/officeDocument/2006/relationships/image" Target="../media/image7.jpg"/></Relationships>
</file>

<file path=ppt/diagrams/_rels/data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5.png"/><Relationship Id="rId4" Type="http://schemas.openxmlformats.org/officeDocument/2006/relationships/image" Target="../media/image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3124DB-BAFD-7445-B942-A98DC5492A5A}" type="doc">
      <dgm:prSet loTypeId="urn:microsoft.com/office/officeart/2008/layout/AlternatingPictureBlocks" loCatId="" qsTypeId="urn:microsoft.com/office/officeart/2005/8/quickstyle/simple1" qsCatId="simple" csTypeId="urn:microsoft.com/office/officeart/2005/8/colors/accent3_3" csCatId="accent3" phldr="1"/>
      <dgm:spPr/>
      <dgm:t>
        <a:bodyPr/>
        <a:lstStyle/>
        <a:p>
          <a:endParaRPr lang="en-US"/>
        </a:p>
      </dgm:t>
    </dgm:pt>
    <dgm:pt modelId="{D38DA3A4-8BA7-364E-B5A2-98009853EF8E}">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LMS Criteria and Needs Assessment</a:t>
          </a:r>
        </a:p>
      </dgm:t>
    </dgm:pt>
    <dgm:pt modelId="{81A00079-790D-A644-9976-C6EAB9CEB0E6}" type="parTrans" cxnId="{F7B85628-3F84-7F44-8F4B-5A70CE81EB2C}">
      <dgm:prSet/>
      <dgm:spPr/>
      <dgm:t>
        <a:bodyPr/>
        <a:lstStyle/>
        <a:p>
          <a:endParaRPr lang="en-US">
            <a:latin typeface="Avenir Next" charset="0"/>
            <a:ea typeface="Avenir Next" charset="0"/>
            <a:cs typeface="Avenir Next" charset="0"/>
          </a:endParaRPr>
        </a:p>
      </dgm:t>
    </dgm:pt>
    <dgm:pt modelId="{DB08A7D6-2DC5-7647-BBAD-046C32C1B7C5}" type="sibTrans" cxnId="{F7B85628-3F84-7F44-8F4B-5A70CE81EB2C}">
      <dgm:prSet/>
      <dgm:spPr/>
      <dgm:t>
        <a:bodyPr/>
        <a:lstStyle/>
        <a:p>
          <a:endParaRPr lang="en-US">
            <a:latin typeface="Avenir Next" charset="0"/>
            <a:ea typeface="Avenir Next" charset="0"/>
            <a:cs typeface="Avenir Next" charset="0"/>
          </a:endParaRPr>
        </a:p>
      </dgm:t>
    </dgm:pt>
    <dgm:pt modelId="{CFAE3BD2-124D-5647-8DB7-E1165D87083F}">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RFP: Internal + Demo</a:t>
          </a:r>
        </a:p>
      </dgm:t>
    </dgm:pt>
    <dgm:pt modelId="{3F050E1B-6CBA-9E43-BEC7-7165F61196F7}" type="parTrans" cxnId="{288DA82C-558F-5C42-A5A1-2E143838C48D}">
      <dgm:prSet/>
      <dgm:spPr/>
      <dgm:t>
        <a:bodyPr/>
        <a:lstStyle/>
        <a:p>
          <a:endParaRPr lang="en-US">
            <a:latin typeface="Avenir Next" charset="0"/>
            <a:ea typeface="Avenir Next" charset="0"/>
            <a:cs typeface="Avenir Next" charset="0"/>
          </a:endParaRPr>
        </a:p>
      </dgm:t>
    </dgm:pt>
    <dgm:pt modelId="{ACE85515-BEA2-BE4D-8D77-13B2F961BE8A}" type="sibTrans" cxnId="{288DA82C-558F-5C42-A5A1-2E143838C48D}">
      <dgm:prSet/>
      <dgm:spPr/>
      <dgm:t>
        <a:bodyPr/>
        <a:lstStyle/>
        <a:p>
          <a:endParaRPr lang="en-US">
            <a:latin typeface="Avenir Next" charset="0"/>
            <a:ea typeface="Avenir Next" charset="0"/>
            <a:cs typeface="Avenir Next" charset="0"/>
          </a:endParaRPr>
        </a:p>
      </dgm:t>
    </dgm:pt>
    <dgm:pt modelId="{D58431AC-76ED-4847-8EC7-9B6CA7C64739}">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Evaluation + Selection</a:t>
          </a:r>
        </a:p>
      </dgm:t>
    </dgm:pt>
    <dgm:pt modelId="{8772E085-B3DF-314B-961F-FB81483CDF4C}" type="parTrans" cxnId="{36C54CD0-8A75-AE4C-B214-3DA576258DC2}">
      <dgm:prSet/>
      <dgm:spPr/>
      <dgm:t>
        <a:bodyPr/>
        <a:lstStyle/>
        <a:p>
          <a:endParaRPr lang="en-US">
            <a:latin typeface="Avenir Next" charset="0"/>
            <a:ea typeface="Avenir Next" charset="0"/>
            <a:cs typeface="Avenir Next" charset="0"/>
          </a:endParaRPr>
        </a:p>
      </dgm:t>
    </dgm:pt>
    <dgm:pt modelId="{DEB5A4D8-ECF7-D342-B9C8-A1ECD1FDBF82}" type="sibTrans" cxnId="{36C54CD0-8A75-AE4C-B214-3DA576258DC2}">
      <dgm:prSet/>
      <dgm:spPr/>
      <dgm:t>
        <a:bodyPr/>
        <a:lstStyle/>
        <a:p>
          <a:endParaRPr lang="en-US">
            <a:latin typeface="Avenir Next" charset="0"/>
            <a:ea typeface="Avenir Next" charset="0"/>
            <a:cs typeface="Avenir Next" charset="0"/>
          </a:endParaRPr>
        </a:p>
      </dgm:t>
    </dgm:pt>
    <dgm:pt modelId="{5779EF36-3DD8-AE45-9433-73CBCFBB558F}" type="pres">
      <dgm:prSet presAssocID="{E33124DB-BAFD-7445-B942-A98DC5492A5A}" presName="linearFlow" presStyleCnt="0">
        <dgm:presLayoutVars>
          <dgm:dir/>
          <dgm:resizeHandles val="exact"/>
        </dgm:presLayoutVars>
      </dgm:prSet>
      <dgm:spPr/>
    </dgm:pt>
    <dgm:pt modelId="{A1EE1831-0E83-E443-966F-DE68FE66C395}" type="pres">
      <dgm:prSet presAssocID="{D38DA3A4-8BA7-364E-B5A2-98009853EF8E}" presName="comp" presStyleCnt="0"/>
      <dgm:spPr/>
    </dgm:pt>
    <dgm:pt modelId="{E0E0D8A0-2817-D646-9761-B9F1D15CE478}" type="pres">
      <dgm:prSet presAssocID="{D38DA3A4-8BA7-364E-B5A2-98009853EF8E}" presName="rect2" presStyleLbl="node1" presStyleIdx="0" presStyleCnt="3" custLinFactNeighborX="9376" custLinFactNeighborY="592">
        <dgm:presLayoutVars>
          <dgm:bulletEnabled val="1"/>
        </dgm:presLayoutVars>
      </dgm:prSet>
      <dgm:spPr/>
    </dgm:pt>
    <dgm:pt modelId="{AD6437AD-FBF8-B14A-92E7-45EB67862977}" type="pres">
      <dgm:prSet presAssocID="{D38DA3A4-8BA7-364E-B5A2-98009853EF8E}" presName="rect1" presStyleLbl="lnNode1" presStyleIdx="0" presStyleCnt="3"/>
      <dgm:spPr>
        <a:blipFill dpi="0" rotWithShape="1">
          <a:blip xmlns:r="http://schemas.openxmlformats.org/officeDocument/2006/relationships" r:embed="rId1">
            <a:extLst>
              <a:ext uri="{BEBA8EAE-BF5A-486C-A8C5-ECC9F3942E4B}">
                <a14:imgProps xmlns:a14="http://schemas.microsoft.com/office/drawing/2010/main">
                  <a14:imgLayer r:embed="rId2">
                    <a14:imgEffect>
                      <a14:backgroundRemoval t="10000" b="90000" l="10784" r="89216">
                        <a14:foregroundMark x1="28606" y1="30769" x2="28606" y2="30769"/>
                      </a14:backgroundRemoval>
                    </a14:imgEffect>
                    <a14:imgEffect>
                      <a14:saturation sat="400000"/>
                    </a14:imgEffect>
                  </a14:imgLayer>
                </a14:imgProps>
              </a:ext>
              <a:ext uri="{28A0092B-C50C-407E-A947-70E740481C1C}">
                <a14:useLocalDpi xmlns:a14="http://schemas.microsoft.com/office/drawing/2010/main" val="0"/>
              </a:ext>
            </a:extLst>
          </a:blip>
          <a:srcRect/>
          <a:stretch>
            <a:fillRect l="-13592" t="-11774" r="-14190" b="-12590"/>
          </a:stretch>
        </a:blipFill>
      </dgm:spPr>
    </dgm:pt>
    <dgm:pt modelId="{DFE95051-62FF-B644-9AEE-CAE9FCFCE259}" type="pres">
      <dgm:prSet presAssocID="{DB08A7D6-2DC5-7647-BBAD-046C32C1B7C5}" presName="sibTrans" presStyleCnt="0"/>
      <dgm:spPr/>
    </dgm:pt>
    <dgm:pt modelId="{2C2FFAF8-C485-EE4A-BF8F-E01FC5F2C908}" type="pres">
      <dgm:prSet presAssocID="{CFAE3BD2-124D-5647-8DB7-E1165D87083F}" presName="comp" presStyleCnt="0"/>
      <dgm:spPr/>
    </dgm:pt>
    <dgm:pt modelId="{CD7435F8-9CEE-D043-97C0-031541C4105A}" type="pres">
      <dgm:prSet presAssocID="{CFAE3BD2-124D-5647-8DB7-E1165D87083F}" presName="rect2" presStyleLbl="node1" presStyleIdx="1" presStyleCnt="3">
        <dgm:presLayoutVars>
          <dgm:bulletEnabled val="1"/>
        </dgm:presLayoutVars>
      </dgm:prSet>
      <dgm:spPr/>
    </dgm:pt>
    <dgm:pt modelId="{5A1EF21A-3E65-F84C-920E-9B7E574E2315}" type="pres">
      <dgm:prSet presAssocID="{CFAE3BD2-124D-5647-8DB7-E1165D87083F}" presName="rect1" presStyleLbl="lnNode1" presStyleIdx="1"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000" r="-1000"/>
          </a:stretch>
        </a:blipFill>
      </dgm:spPr>
    </dgm:pt>
    <dgm:pt modelId="{768E9864-2813-AB4D-A475-C289994E466B}" type="pres">
      <dgm:prSet presAssocID="{ACE85515-BEA2-BE4D-8D77-13B2F961BE8A}" presName="sibTrans" presStyleCnt="0"/>
      <dgm:spPr/>
    </dgm:pt>
    <dgm:pt modelId="{6912D5A0-E9F4-1D48-8D83-EDAAC6CD1C61}" type="pres">
      <dgm:prSet presAssocID="{D58431AC-76ED-4847-8EC7-9B6CA7C64739}" presName="comp" presStyleCnt="0"/>
      <dgm:spPr/>
    </dgm:pt>
    <dgm:pt modelId="{454BB075-F407-6448-B4C8-048C3C455FA3}" type="pres">
      <dgm:prSet presAssocID="{D58431AC-76ED-4847-8EC7-9B6CA7C64739}" presName="rect2" presStyleLbl="node1" presStyleIdx="2" presStyleCnt="3">
        <dgm:presLayoutVars>
          <dgm:bulletEnabled val="1"/>
        </dgm:presLayoutVars>
      </dgm:prSet>
      <dgm:spPr/>
    </dgm:pt>
    <dgm:pt modelId="{B7E4E4A9-2559-DB41-A5D3-77714AE2BA90}" type="pres">
      <dgm:prSet presAssocID="{D58431AC-76ED-4847-8EC7-9B6CA7C64739}" presName="rect1" presStyleLbl="lnNode1" presStyleIdx="2" presStyleCnt="3"/>
      <dgm:spPr>
        <a:blipFill>
          <a:blip xmlns:r="http://schemas.openxmlformats.org/officeDocument/2006/relationships" r:embed="rId4">
            <a:extLst>
              <a:ext uri="{28A0092B-C50C-407E-A947-70E740481C1C}">
                <a14:useLocalDpi xmlns:a14="http://schemas.microsoft.com/office/drawing/2010/main" val="0"/>
              </a:ext>
            </a:extLst>
          </a:blip>
          <a:srcRect/>
          <a:stretch>
            <a:fillRect l="-26000" r="-26000"/>
          </a:stretch>
        </a:blipFill>
      </dgm:spPr>
    </dgm:pt>
  </dgm:ptLst>
  <dgm:cxnLst>
    <dgm:cxn modelId="{F0430403-EF5E-CD41-9B64-4058F2D28782}" type="presOf" srcId="{E33124DB-BAFD-7445-B942-A98DC5492A5A}" destId="{5779EF36-3DD8-AE45-9433-73CBCFBB558F}" srcOrd="0" destOrd="0" presId="urn:microsoft.com/office/officeart/2008/layout/AlternatingPictureBlocks"/>
    <dgm:cxn modelId="{57F36614-DD0D-634F-8EF2-82D1B6A2F672}" type="presOf" srcId="{D38DA3A4-8BA7-364E-B5A2-98009853EF8E}" destId="{E0E0D8A0-2817-D646-9761-B9F1D15CE478}" srcOrd="0" destOrd="0" presId="urn:microsoft.com/office/officeart/2008/layout/AlternatingPictureBlocks"/>
    <dgm:cxn modelId="{F7B85628-3F84-7F44-8F4B-5A70CE81EB2C}" srcId="{E33124DB-BAFD-7445-B942-A98DC5492A5A}" destId="{D38DA3A4-8BA7-364E-B5A2-98009853EF8E}" srcOrd="0" destOrd="0" parTransId="{81A00079-790D-A644-9976-C6EAB9CEB0E6}" sibTransId="{DB08A7D6-2DC5-7647-BBAD-046C32C1B7C5}"/>
    <dgm:cxn modelId="{288DA82C-558F-5C42-A5A1-2E143838C48D}" srcId="{E33124DB-BAFD-7445-B942-A98DC5492A5A}" destId="{CFAE3BD2-124D-5647-8DB7-E1165D87083F}" srcOrd="1" destOrd="0" parTransId="{3F050E1B-6CBA-9E43-BEC7-7165F61196F7}" sibTransId="{ACE85515-BEA2-BE4D-8D77-13B2F961BE8A}"/>
    <dgm:cxn modelId="{3E7B178A-38C0-3E41-BFC0-84D20E409A67}" type="presOf" srcId="{CFAE3BD2-124D-5647-8DB7-E1165D87083F}" destId="{CD7435F8-9CEE-D043-97C0-031541C4105A}" srcOrd="0" destOrd="0" presId="urn:microsoft.com/office/officeart/2008/layout/AlternatingPictureBlocks"/>
    <dgm:cxn modelId="{36C54CD0-8A75-AE4C-B214-3DA576258DC2}" srcId="{E33124DB-BAFD-7445-B942-A98DC5492A5A}" destId="{D58431AC-76ED-4847-8EC7-9B6CA7C64739}" srcOrd="2" destOrd="0" parTransId="{8772E085-B3DF-314B-961F-FB81483CDF4C}" sibTransId="{DEB5A4D8-ECF7-D342-B9C8-A1ECD1FDBF82}"/>
    <dgm:cxn modelId="{424E36E4-7DF6-9844-8CBF-8402EE1C33A9}" type="presOf" srcId="{D58431AC-76ED-4847-8EC7-9B6CA7C64739}" destId="{454BB075-F407-6448-B4C8-048C3C455FA3}" srcOrd="0" destOrd="0" presId="urn:microsoft.com/office/officeart/2008/layout/AlternatingPictureBlocks"/>
    <dgm:cxn modelId="{69909E0B-D968-8943-B388-A07AAF1843D8}" type="presParOf" srcId="{5779EF36-3DD8-AE45-9433-73CBCFBB558F}" destId="{A1EE1831-0E83-E443-966F-DE68FE66C395}" srcOrd="0" destOrd="0" presId="urn:microsoft.com/office/officeart/2008/layout/AlternatingPictureBlocks"/>
    <dgm:cxn modelId="{E780CF48-4285-B34C-80D7-63DBA21A8D31}" type="presParOf" srcId="{A1EE1831-0E83-E443-966F-DE68FE66C395}" destId="{E0E0D8A0-2817-D646-9761-B9F1D15CE478}" srcOrd="0" destOrd="0" presId="urn:microsoft.com/office/officeart/2008/layout/AlternatingPictureBlocks"/>
    <dgm:cxn modelId="{C370E59C-B01E-7440-B4B9-3861F46A3968}" type="presParOf" srcId="{A1EE1831-0E83-E443-966F-DE68FE66C395}" destId="{AD6437AD-FBF8-B14A-92E7-45EB67862977}" srcOrd="1" destOrd="0" presId="urn:microsoft.com/office/officeart/2008/layout/AlternatingPictureBlocks"/>
    <dgm:cxn modelId="{1C32305E-BBE2-CF4E-8863-B69AE52EDED2}" type="presParOf" srcId="{5779EF36-3DD8-AE45-9433-73CBCFBB558F}" destId="{DFE95051-62FF-B644-9AEE-CAE9FCFCE259}" srcOrd="1" destOrd="0" presId="urn:microsoft.com/office/officeart/2008/layout/AlternatingPictureBlocks"/>
    <dgm:cxn modelId="{C48C1800-5916-684B-9CB8-AD538978F3FB}" type="presParOf" srcId="{5779EF36-3DD8-AE45-9433-73CBCFBB558F}" destId="{2C2FFAF8-C485-EE4A-BF8F-E01FC5F2C908}" srcOrd="2" destOrd="0" presId="urn:microsoft.com/office/officeart/2008/layout/AlternatingPictureBlocks"/>
    <dgm:cxn modelId="{A544C048-89BE-5F41-8921-1CD84A64AEE4}" type="presParOf" srcId="{2C2FFAF8-C485-EE4A-BF8F-E01FC5F2C908}" destId="{CD7435F8-9CEE-D043-97C0-031541C4105A}" srcOrd="0" destOrd="0" presId="urn:microsoft.com/office/officeart/2008/layout/AlternatingPictureBlocks"/>
    <dgm:cxn modelId="{DA73DCE5-4748-1447-B067-BFD90AEF97AF}" type="presParOf" srcId="{2C2FFAF8-C485-EE4A-BF8F-E01FC5F2C908}" destId="{5A1EF21A-3E65-F84C-920E-9B7E574E2315}" srcOrd="1" destOrd="0" presId="urn:microsoft.com/office/officeart/2008/layout/AlternatingPictureBlocks"/>
    <dgm:cxn modelId="{725420C6-9A50-1B42-8863-79743651A01C}" type="presParOf" srcId="{5779EF36-3DD8-AE45-9433-73CBCFBB558F}" destId="{768E9864-2813-AB4D-A475-C289994E466B}" srcOrd="3" destOrd="0" presId="urn:microsoft.com/office/officeart/2008/layout/AlternatingPictureBlocks"/>
    <dgm:cxn modelId="{4AB8035E-D910-9E42-8B79-E0C0FF811328}" type="presParOf" srcId="{5779EF36-3DD8-AE45-9433-73CBCFBB558F}" destId="{6912D5A0-E9F4-1D48-8D83-EDAAC6CD1C61}" srcOrd="4" destOrd="0" presId="urn:microsoft.com/office/officeart/2008/layout/AlternatingPictureBlocks"/>
    <dgm:cxn modelId="{FE5CA956-DBBB-A14E-948C-77A9C426B2CE}" type="presParOf" srcId="{6912D5A0-E9F4-1D48-8D83-EDAAC6CD1C61}" destId="{454BB075-F407-6448-B4C8-048C3C455FA3}" srcOrd="0" destOrd="0" presId="urn:microsoft.com/office/officeart/2008/layout/AlternatingPictureBlocks"/>
    <dgm:cxn modelId="{689D6A44-3C3B-DC49-8D2D-55561812D0A8}" type="presParOf" srcId="{6912D5A0-E9F4-1D48-8D83-EDAAC6CD1C61}" destId="{B7E4E4A9-2559-DB41-A5D3-77714AE2BA90}"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3124DB-BAFD-7445-B942-A98DC5492A5A}" type="doc">
      <dgm:prSet loTypeId="urn:microsoft.com/office/officeart/2008/layout/AlternatingPictureBlocks" loCatId="" qsTypeId="urn:microsoft.com/office/officeart/2005/8/quickstyle/simple1" qsCatId="simple" csTypeId="urn:microsoft.com/office/officeart/2005/8/colors/accent3_5" csCatId="accent3" phldr="1"/>
      <dgm:spPr/>
      <dgm:t>
        <a:bodyPr/>
        <a:lstStyle/>
        <a:p>
          <a:endParaRPr lang="en-US"/>
        </a:p>
      </dgm:t>
    </dgm:pt>
    <dgm:pt modelId="{781581A5-AB9B-B944-8D1C-B20366EB2F37}">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Training Plan</a:t>
          </a:r>
        </a:p>
      </dgm:t>
    </dgm:pt>
    <dgm:pt modelId="{BCAAA866-E8F2-B449-A295-8687895C2D5A}" type="parTrans" cxnId="{4E23F931-DCB9-5145-B9D4-2CB2307403E6}">
      <dgm:prSet/>
      <dgm:spPr/>
      <dgm:t>
        <a:bodyPr/>
        <a:lstStyle/>
        <a:p>
          <a:endParaRPr lang="en-US">
            <a:latin typeface="Avenir Next" charset="0"/>
            <a:ea typeface="Avenir Next" charset="0"/>
            <a:cs typeface="Avenir Next" charset="0"/>
          </a:endParaRPr>
        </a:p>
      </dgm:t>
    </dgm:pt>
    <dgm:pt modelId="{6FAD1DFE-4C28-704C-BEAC-6A3D48096340}" type="sibTrans" cxnId="{4E23F931-DCB9-5145-B9D4-2CB2307403E6}">
      <dgm:prSet/>
      <dgm:spPr/>
      <dgm:t>
        <a:bodyPr/>
        <a:lstStyle/>
        <a:p>
          <a:endParaRPr lang="en-US">
            <a:latin typeface="Avenir Next" charset="0"/>
            <a:ea typeface="Avenir Next" charset="0"/>
            <a:cs typeface="Avenir Next" charset="0"/>
          </a:endParaRPr>
        </a:p>
      </dgm:t>
    </dgm:pt>
    <dgm:pt modelId="{4439F8FD-14F5-CB4F-872F-E6FD15212647}">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Training Array</a:t>
          </a:r>
        </a:p>
      </dgm:t>
    </dgm:pt>
    <dgm:pt modelId="{1546818B-82B7-4F45-B812-4A63F12BE6D8}" type="parTrans" cxnId="{1539E466-92FA-F24E-A17F-C91CDF62F1B9}">
      <dgm:prSet/>
      <dgm:spPr/>
      <dgm:t>
        <a:bodyPr/>
        <a:lstStyle/>
        <a:p>
          <a:endParaRPr lang="en-US">
            <a:latin typeface="Avenir Next" charset="0"/>
            <a:ea typeface="Avenir Next" charset="0"/>
            <a:cs typeface="Avenir Next" charset="0"/>
          </a:endParaRPr>
        </a:p>
      </dgm:t>
    </dgm:pt>
    <dgm:pt modelId="{5D77FF5A-67F3-C747-BA55-719C8880126E}" type="sibTrans" cxnId="{1539E466-92FA-F24E-A17F-C91CDF62F1B9}">
      <dgm:prSet/>
      <dgm:spPr/>
      <dgm:t>
        <a:bodyPr/>
        <a:lstStyle/>
        <a:p>
          <a:endParaRPr lang="en-US">
            <a:latin typeface="Avenir Next" charset="0"/>
            <a:ea typeface="Avenir Next" charset="0"/>
            <a:cs typeface="Avenir Next" charset="0"/>
          </a:endParaRPr>
        </a:p>
      </dgm:t>
    </dgm:pt>
    <dgm:pt modelId="{C8C3D694-1A31-3841-A5E1-84769B81755C}">
      <dgm:prSe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Communication Needs Assessments</a:t>
          </a:r>
        </a:p>
      </dgm:t>
    </dgm:pt>
    <dgm:pt modelId="{A2BA272F-9B33-854F-88AF-4E0B89F18E8E}" type="parTrans" cxnId="{6DD9D500-89B5-F74B-B0C1-E18440ED2DCB}">
      <dgm:prSet/>
      <dgm:spPr/>
      <dgm:t>
        <a:bodyPr/>
        <a:lstStyle/>
        <a:p>
          <a:endParaRPr lang="en-US">
            <a:latin typeface="Avenir Next" charset="0"/>
            <a:ea typeface="Avenir Next" charset="0"/>
            <a:cs typeface="Avenir Next" charset="0"/>
          </a:endParaRPr>
        </a:p>
      </dgm:t>
    </dgm:pt>
    <dgm:pt modelId="{F29970A2-7201-5349-9507-FA608A6EEF39}" type="sibTrans" cxnId="{6DD9D500-89B5-F74B-B0C1-E18440ED2DCB}">
      <dgm:prSet/>
      <dgm:spPr/>
      <dgm:t>
        <a:bodyPr/>
        <a:lstStyle/>
        <a:p>
          <a:endParaRPr lang="en-US">
            <a:latin typeface="Avenir Next" charset="0"/>
            <a:ea typeface="Avenir Next" charset="0"/>
            <a:cs typeface="Avenir Next" charset="0"/>
          </a:endParaRPr>
        </a:p>
      </dgm:t>
    </dgm:pt>
    <dgm:pt modelId="{5779EF36-3DD8-AE45-9433-73CBCFBB558F}" type="pres">
      <dgm:prSet presAssocID="{E33124DB-BAFD-7445-B942-A98DC5492A5A}" presName="linearFlow" presStyleCnt="0">
        <dgm:presLayoutVars>
          <dgm:dir/>
          <dgm:resizeHandles val="exact"/>
        </dgm:presLayoutVars>
      </dgm:prSet>
      <dgm:spPr/>
    </dgm:pt>
    <dgm:pt modelId="{4F076D95-FD41-F342-8BA2-ED7BC518B4BC}" type="pres">
      <dgm:prSet presAssocID="{781581A5-AB9B-B944-8D1C-B20366EB2F37}" presName="comp" presStyleCnt="0"/>
      <dgm:spPr/>
    </dgm:pt>
    <dgm:pt modelId="{1FA6799C-7456-8F44-9D8E-1948E70C391A}" type="pres">
      <dgm:prSet presAssocID="{781581A5-AB9B-B944-8D1C-B20366EB2F37}" presName="rect2" presStyleLbl="node1" presStyleIdx="0" presStyleCnt="3">
        <dgm:presLayoutVars>
          <dgm:bulletEnabled val="1"/>
        </dgm:presLayoutVars>
      </dgm:prSet>
      <dgm:spPr/>
    </dgm:pt>
    <dgm:pt modelId="{71D5B7A6-9FC7-6B41-B63E-561FB32C72AA}" type="pres">
      <dgm:prSet presAssocID="{781581A5-AB9B-B944-8D1C-B20366EB2F37}" presName="rect1" presStyleLbl="ln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2000" r="-22000"/>
          </a:stretch>
        </a:blipFill>
      </dgm:spPr>
    </dgm:pt>
    <dgm:pt modelId="{7A031D25-8A6F-E54D-BAAD-4F37F950586C}" type="pres">
      <dgm:prSet presAssocID="{6FAD1DFE-4C28-704C-BEAC-6A3D48096340}" presName="sibTrans" presStyleCnt="0"/>
      <dgm:spPr/>
    </dgm:pt>
    <dgm:pt modelId="{6F5CD272-DAFD-3F4B-A07A-87ECFB10A780}" type="pres">
      <dgm:prSet presAssocID="{4439F8FD-14F5-CB4F-872F-E6FD15212647}" presName="comp" presStyleCnt="0"/>
      <dgm:spPr/>
    </dgm:pt>
    <dgm:pt modelId="{6DE8A51D-5DB5-344C-9A52-BBC934416AD3}" type="pres">
      <dgm:prSet presAssocID="{4439F8FD-14F5-CB4F-872F-E6FD15212647}" presName="rect2" presStyleLbl="node1" presStyleIdx="1" presStyleCnt="3">
        <dgm:presLayoutVars>
          <dgm:bulletEnabled val="1"/>
        </dgm:presLayoutVars>
      </dgm:prSet>
      <dgm:spPr/>
    </dgm:pt>
    <dgm:pt modelId="{25A99B9D-0494-DE42-BA84-63966D6B152B}" type="pres">
      <dgm:prSet presAssocID="{4439F8FD-14F5-CB4F-872F-E6FD15212647}" presName="rect1" presStyleLbl="lnNode1" presStyleIdx="1" presStyleCnt="3"/>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74158" t="-47" r="-1842" b="47"/>
          </a:stretch>
        </a:blipFill>
      </dgm:spPr>
    </dgm:pt>
    <dgm:pt modelId="{5ECEB2A5-185A-D24E-BDA5-5ABDF3EC1F40}" type="pres">
      <dgm:prSet presAssocID="{5D77FF5A-67F3-C747-BA55-719C8880126E}" presName="sibTrans" presStyleCnt="0"/>
      <dgm:spPr/>
    </dgm:pt>
    <dgm:pt modelId="{6E8873C1-C8CF-A24C-B7EB-42C81E44B76C}" type="pres">
      <dgm:prSet presAssocID="{C8C3D694-1A31-3841-A5E1-84769B81755C}" presName="comp" presStyleCnt="0"/>
      <dgm:spPr/>
    </dgm:pt>
    <dgm:pt modelId="{68402C19-F2FE-2042-9291-9A36B489DBE1}" type="pres">
      <dgm:prSet presAssocID="{C8C3D694-1A31-3841-A5E1-84769B81755C}" presName="rect2" presStyleLbl="node1" presStyleIdx="2" presStyleCnt="3">
        <dgm:presLayoutVars>
          <dgm:bulletEnabled val="1"/>
        </dgm:presLayoutVars>
      </dgm:prSet>
      <dgm:spPr/>
    </dgm:pt>
    <dgm:pt modelId="{A458D0C8-C05D-DC49-BCDD-13CAFCD7D130}" type="pres">
      <dgm:prSet presAssocID="{C8C3D694-1A31-3841-A5E1-84769B81755C}" presName="rect1" presStyleLbl="ln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dgm:spPr>
    </dgm:pt>
  </dgm:ptLst>
  <dgm:cxnLst>
    <dgm:cxn modelId="{6DD9D500-89B5-F74B-B0C1-E18440ED2DCB}" srcId="{E33124DB-BAFD-7445-B942-A98DC5492A5A}" destId="{C8C3D694-1A31-3841-A5E1-84769B81755C}" srcOrd="2" destOrd="0" parTransId="{A2BA272F-9B33-854F-88AF-4E0B89F18E8E}" sibTransId="{F29970A2-7201-5349-9507-FA608A6EEF39}"/>
    <dgm:cxn modelId="{2BD9841C-C97A-0644-9C0F-86F89FFD5A18}" type="presOf" srcId="{4439F8FD-14F5-CB4F-872F-E6FD15212647}" destId="{6DE8A51D-5DB5-344C-9A52-BBC934416AD3}" srcOrd="0" destOrd="0" presId="urn:microsoft.com/office/officeart/2008/layout/AlternatingPictureBlocks"/>
    <dgm:cxn modelId="{6CD15F27-1C3D-4F4C-9108-3DD889729B20}" type="presOf" srcId="{781581A5-AB9B-B944-8D1C-B20366EB2F37}" destId="{1FA6799C-7456-8F44-9D8E-1948E70C391A}" srcOrd="0" destOrd="0" presId="urn:microsoft.com/office/officeart/2008/layout/AlternatingPictureBlocks"/>
    <dgm:cxn modelId="{4E23F931-DCB9-5145-B9D4-2CB2307403E6}" srcId="{E33124DB-BAFD-7445-B942-A98DC5492A5A}" destId="{781581A5-AB9B-B944-8D1C-B20366EB2F37}" srcOrd="0" destOrd="0" parTransId="{BCAAA866-E8F2-B449-A295-8687895C2D5A}" sibTransId="{6FAD1DFE-4C28-704C-BEAC-6A3D48096340}"/>
    <dgm:cxn modelId="{F5843E40-CB7B-9543-AD5A-CFA067854B60}" type="presOf" srcId="{E33124DB-BAFD-7445-B942-A98DC5492A5A}" destId="{5779EF36-3DD8-AE45-9433-73CBCFBB558F}" srcOrd="0" destOrd="0" presId="urn:microsoft.com/office/officeart/2008/layout/AlternatingPictureBlocks"/>
    <dgm:cxn modelId="{1539E466-92FA-F24E-A17F-C91CDF62F1B9}" srcId="{E33124DB-BAFD-7445-B942-A98DC5492A5A}" destId="{4439F8FD-14F5-CB4F-872F-E6FD15212647}" srcOrd="1" destOrd="0" parTransId="{1546818B-82B7-4F45-B812-4A63F12BE6D8}" sibTransId="{5D77FF5A-67F3-C747-BA55-719C8880126E}"/>
    <dgm:cxn modelId="{0E659389-BA45-3A45-95D6-610631D5D9C5}" type="presOf" srcId="{C8C3D694-1A31-3841-A5E1-84769B81755C}" destId="{68402C19-F2FE-2042-9291-9A36B489DBE1}" srcOrd="0" destOrd="0" presId="urn:microsoft.com/office/officeart/2008/layout/AlternatingPictureBlocks"/>
    <dgm:cxn modelId="{782FD954-98DB-0E44-A8B2-F4F819F6F950}" type="presParOf" srcId="{5779EF36-3DD8-AE45-9433-73CBCFBB558F}" destId="{4F076D95-FD41-F342-8BA2-ED7BC518B4BC}" srcOrd="0" destOrd="0" presId="urn:microsoft.com/office/officeart/2008/layout/AlternatingPictureBlocks"/>
    <dgm:cxn modelId="{4920B598-FEAA-2F4E-A8DD-31ECC6DC0B39}" type="presParOf" srcId="{4F076D95-FD41-F342-8BA2-ED7BC518B4BC}" destId="{1FA6799C-7456-8F44-9D8E-1948E70C391A}" srcOrd="0" destOrd="0" presId="urn:microsoft.com/office/officeart/2008/layout/AlternatingPictureBlocks"/>
    <dgm:cxn modelId="{E67F14E2-C09E-F346-BF92-A7D148DD03EB}" type="presParOf" srcId="{4F076D95-FD41-F342-8BA2-ED7BC518B4BC}" destId="{71D5B7A6-9FC7-6B41-B63E-561FB32C72AA}" srcOrd="1" destOrd="0" presId="urn:microsoft.com/office/officeart/2008/layout/AlternatingPictureBlocks"/>
    <dgm:cxn modelId="{90F87F14-052A-F240-A500-03042ACFC591}" type="presParOf" srcId="{5779EF36-3DD8-AE45-9433-73CBCFBB558F}" destId="{7A031D25-8A6F-E54D-BAAD-4F37F950586C}" srcOrd="1" destOrd="0" presId="urn:microsoft.com/office/officeart/2008/layout/AlternatingPictureBlocks"/>
    <dgm:cxn modelId="{B92CB2DF-DCAE-814E-8BF0-5F66A9ECB12B}" type="presParOf" srcId="{5779EF36-3DD8-AE45-9433-73CBCFBB558F}" destId="{6F5CD272-DAFD-3F4B-A07A-87ECFB10A780}" srcOrd="2" destOrd="0" presId="urn:microsoft.com/office/officeart/2008/layout/AlternatingPictureBlocks"/>
    <dgm:cxn modelId="{E8BBE1BF-B4DB-714B-97DD-EF1B22C31DC7}" type="presParOf" srcId="{6F5CD272-DAFD-3F4B-A07A-87ECFB10A780}" destId="{6DE8A51D-5DB5-344C-9A52-BBC934416AD3}" srcOrd="0" destOrd="0" presId="urn:microsoft.com/office/officeart/2008/layout/AlternatingPictureBlocks"/>
    <dgm:cxn modelId="{06F19D3F-4958-2945-AE75-D9766E2301AA}" type="presParOf" srcId="{6F5CD272-DAFD-3F4B-A07A-87ECFB10A780}" destId="{25A99B9D-0494-DE42-BA84-63966D6B152B}" srcOrd="1" destOrd="0" presId="urn:microsoft.com/office/officeart/2008/layout/AlternatingPictureBlocks"/>
    <dgm:cxn modelId="{8841021B-BA50-E647-AF7D-9F68FB1F0757}" type="presParOf" srcId="{5779EF36-3DD8-AE45-9433-73CBCFBB558F}" destId="{5ECEB2A5-185A-D24E-BDA5-5ABDF3EC1F40}" srcOrd="3" destOrd="0" presId="urn:microsoft.com/office/officeart/2008/layout/AlternatingPictureBlocks"/>
    <dgm:cxn modelId="{711E6B2C-072F-0E41-852C-78079BBCBE11}" type="presParOf" srcId="{5779EF36-3DD8-AE45-9433-73CBCFBB558F}" destId="{6E8873C1-C8CF-A24C-B7EB-42C81E44B76C}" srcOrd="4" destOrd="0" presId="urn:microsoft.com/office/officeart/2008/layout/AlternatingPictureBlocks"/>
    <dgm:cxn modelId="{F40B4B3F-7280-FF40-956D-330ECE819C43}" type="presParOf" srcId="{6E8873C1-C8CF-A24C-B7EB-42C81E44B76C}" destId="{68402C19-F2FE-2042-9291-9A36B489DBE1}" srcOrd="0" destOrd="0" presId="urn:microsoft.com/office/officeart/2008/layout/AlternatingPictureBlocks"/>
    <dgm:cxn modelId="{F27C18D7-BEA8-C949-A606-D2D08A8F3792}" type="presParOf" srcId="{6E8873C1-C8CF-A24C-B7EB-42C81E44B76C}" destId="{A458D0C8-C05D-DC49-BCDD-13CAFCD7D130}"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F6B615-E808-0D41-9CE0-398D9D40F501}" type="doc">
      <dgm:prSet loTypeId="urn:microsoft.com/office/officeart/2005/8/layout/chevron1" loCatId="" qsTypeId="urn:microsoft.com/office/officeart/2005/8/quickstyle/simple1" qsCatId="simple" csTypeId="urn:microsoft.com/office/officeart/2005/8/colors/accent0_3" csCatId="mainScheme" phldr="1"/>
      <dgm:spPr/>
    </dgm:pt>
    <dgm:pt modelId="{569BFD02-B012-0044-989B-5678712BCEE4}">
      <dgm:prSet phldrT="[Text]"/>
      <dgm:spPr/>
      <dgm:t>
        <a:bodyPr/>
        <a:lstStyle/>
        <a:p>
          <a:r>
            <a:rPr lang="en-US" dirty="0"/>
            <a:t>IILE LMS Focus Team Formed</a:t>
          </a:r>
        </a:p>
      </dgm:t>
    </dgm:pt>
    <dgm:pt modelId="{041C7FA2-5B55-3440-A3E3-45E212508F13}" type="parTrans" cxnId="{471D3F4B-CE06-9B4B-B636-D5ECFBC329F2}">
      <dgm:prSet/>
      <dgm:spPr/>
      <dgm:t>
        <a:bodyPr/>
        <a:lstStyle/>
        <a:p>
          <a:endParaRPr lang="en-US"/>
        </a:p>
      </dgm:t>
    </dgm:pt>
    <dgm:pt modelId="{53CD14FC-B866-9447-844F-24EA9330D6D9}" type="sibTrans" cxnId="{471D3F4B-CE06-9B4B-B636-D5ECFBC329F2}">
      <dgm:prSet/>
      <dgm:spPr/>
      <dgm:t>
        <a:bodyPr/>
        <a:lstStyle/>
        <a:p>
          <a:endParaRPr lang="en-US"/>
        </a:p>
      </dgm:t>
    </dgm:pt>
    <dgm:pt modelId="{2E3CE1F2-1862-8346-9379-258E30B4BA35}">
      <dgm:prSet phldrT="[Text]"/>
      <dgm:spPr/>
      <dgm:t>
        <a:bodyPr/>
        <a:lstStyle/>
        <a:p>
          <a:r>
            <a:rPr lang="en-US" dirty="0"/>
            <a:t>Gather LMS needs from faculty, staff, students</a:t>
          </a:r>
        </a:p>
      </dgm:t>
    </dgm:pt>
    <dgm:pt modelId="{99C11F7B-0460-6A4C-A993-249F5D494A15}" type="parTrans" cxnId="{C6095BAE-1282-F846-8FCA-773CC1202144}">
      <dgm:prSet/>
      <dgm:spPr/>
      <dgm:t>
        <a:bodyPr/>
        <a:lstStyle/>
        <a:p>
          <a:endParaRPr lang="en-US"/>
        </a:p>
      </dgm:t>
    </dgm:pt>
    <dgm:pt modelId="{B9C1DE67-FB88-8648-B8D7-8708B497DE60}" type="sibTrans" cxnId="{C6095BAE-1282-F846-8FCA-773CC1202144}">
      <dgm:prSet/>
      <dgm:spPr/>
      <dgm:t>
        <a:bodyPr/>
        <a:lstStyle/>
        <a:p>
          <a:endParaRPr lang="en-US"/>
        </a:p>
      </dgm:t>
    </dgm:pt>
    <dgm:pt modelId="{F26D7D2D-25A5-9740-BA18-98A674AE4938}">
      <dgm:prSet phldrT="[Text]"/>
      <dgm:spPr/>
      <dgm:t>
        <a:bodyPr/>
        <a:lstStyle/>
        <a:p>
          <a:r>
            <a:rPr lang="en-US" dirty="0"/>
            <a:t>Create LMS Functional Criteria document</a:t>
          </a:r>
        </a:p>
      </dgm:t>
    </dgm:pt>
    <dgm:pt modelId="{9BAAAF45-913E-9647-8E0A-B1A946C4DCD3}" type="parTrans" cxnId="{A2B46522-90DB-BF41-9ABD-B1D698E38B9E}">
      <dgm:prSet/>
      <dgm:spPr/>
      <dgm:t>
        <a:bodyPr/>
        <a:lstStyle/>
        <a:p>
          <a:endParaRPr lang="en-US"/>
        </a:p>
      </dgm:t>
    </dgm:pt>
    <dgm:pt modelId="{0A38BFE8-DBA0-FF43-AA78-EAD657CC93E3}" type="sibTrans" cxnId="{A2B46522-90DB-BF41-9ABD-B1D698E38B9E}">
      <dgm:prSet/>
      <dgm:spPr/>
      <dgm:t>
        <a:bodyPr/>
        <a:lstStyle/>
        <a:p>
          <a:endParaRPr lang="en-US"/>
        </a:p>
      </dgm:t>
    </dgm:pt>
    <dgm:pt modelId="{6D3C86C6-4737-AA43-BCBF-33DB0DF0FA38}">
      <dgm:prSet/>
      <dgm:spPr/>
      <dgm:t>
        <a:bodyPr/>
        <a:lstStyle/>
        <a:p>
          <a:r>
            <a:rPr lang="en-US" dirty="0"/>
            <a:t>Feedback and Input from Advisory Panels</a:t>
          </a:r>
        </a:p>
      </dgm:t>
    </dgm:pt>
    <dgm:pt modelId="{A296E24D-108D-DF42-ABE4-AAC7C8167591}" type="parTrans" cxnId="{6B3BEE61-2BBF-9C46-8A24-1290038A39D4}">
      <dgm:prSet/>
      <dgm:spPr/>
      <dgm:t>
        <a:bodyPr/>
        <a:lstStyle/>
        <a:p>
          <a:endParaRPr lang="en-US"/>
        </a:p>
      </dgm:t>
    </dgm:pt>
    <dgm:pt modelId="{47A0CA5F-C4F3-4F4C-99CF-B9DF2BD08655}" type="sibTrans" cxnId="{6B3BEE61-2BBF-9C46-8A24-1290038A39D4}">
      <dgm:prSet/>
      <dgm:spPr/>
      <dgm:t>
        <a:bodyPr/>
        <a:lstStyle/>
        <a:p>
          <a:endParaRPr lang="en-US"/>
        </a:p>
      </dgm:t>
    </dgm:pt>
    <dgm:pt modelId="{DF3F2D62-6094-0043-842A-2C2B763B57A4}" type="pres">
      <dgm:prSet presAssocID="{A7F6B615-E808-0D41-9CE0-398D9D40F501}" presName="Name0" presStyleCnt="0">
        <dgm:presLayoutVars>
          <dgm:dir/>
          <dgm:animLvl val="lvl"/>
          <dgm:resizeHandles val="exact"/>
        </dgm:presLayoutVars>
      </dgm:prSet>
      <dgm:spPr/>
    </dgm:pt>
    <dgm:pt modelId="{1A7D48AF-D2AA-A14A-BDDD-061B574A72C6}" type="pres">
      <dgm:prSet presAssocID="{569BFD02-B012-0044-989B-5678712BCEE4}" presName="parTxOnly" presStyleLbl="node1" presStyleIdx="0" presStyleCnt="4">
        <dgm:presLayoutVars>
          <dgm:chMax val="0"/>
          <dgm:chPref val="0"/>
          <dgm:bulletEnabled val="1"/>
        </dgm:presLayoutVars>
      </dgm:prSet>
      <dgm:spPr/>
    </dgm:pt>
    <dgm:pt modelId="{6F83189A-5FD9-6E46-84BB-A2C8B31BE126}" type="pres">
      <dgm:prSet presAssocID="{53CD14FC-B866-9447-844F-24EA9330D6D9}" presName="parTxOnlySpace" presStyleCnt="0"/>
      <dgm:spPr/>
    </dgm:pt>
    <dgm:pt modelId="{13D1A26C-2698-304B-8B9F-15F9167F1B6C}" type="pres">
      <dgm:prSet presAssocID="{2E3CE1F2-1862-8346-9379-258E30B4BA35}" presName="parTxOnly" presStyleLbl="node1" presStyleIdx="1" presStyleCnt="4">
        <dgm:presLayoutVars>
          <dgm:chMax val="0"/>
          <dgm:chPref val="0"/>
          <dgm:bulletEnabled val="1"/>
        </dgm:presLayoutVars>
      </dgm:prSet>
      <dgm:spPr/>
    </dgm:pt>
    <dgm:pt modelId="{ECC7C84B-AF14-5D40-B013-495AA62C2994}" type="pres">
      <dgm:prSet presAssocID="{B9C1DE67-FB88-8648-B8D7-8708B497DE60}" presName="parTxOnlySpace" presStyleCnt="0"/>
      <dgm:spPr/>
    </dgm:pt>
    <dgm:pt modelId="{4B8B4A64-B5ED-E747-96CF-57E55CBDFBE2}" type="pres">
      <dgm:prSet presAssocID="{F26D7D2D-25A5-9740-BA18-98A674AE4938}" presName="parTxOnly" presStyleLbl="node1" presStyleIdx="2" presStyleCnt="4">
        <dgm:presLayoutVars>
          <dgm:chMax val="0"/>
          <dgm:chPref val="0"/>
          <dgm:bulletEnabled val="1"/>
        </dgm:presLayoutVars>
      </dgm:prSet>
      <dgm:spPr/>
    </dgm:pt>
    <dgm:pt modelId="{8C7B7D13-1B00-DD41-8D9D-1D78AE1EEAEE}" type="pres">
      <dgm:prSet presAssocID="{0A38BFE8-DBA0-FF43-AA78-EAD657CC93E3}" presName="parTxOnlySpace" presStyleCnt="0"/>
      <dgm:spPr/>
    </dgm:pt>
    <dgm:pt modelId="{652F3E44-3BFA-A848-8688-C188005AE6E0}" type="pres">
      <dgm:prSet presAssocID="{6D3C86C6-4737-AA43-BCBF-33DB0DF0FA38}" presName="parTxOnly" presStyleLbl="node1" presStyleIdx="3" presStyleCnt="4">
        <dgm:presLayoutVars>
          <dgm:chMax val="0"/>
          <dgm:chPref val="0"/>
          <dgm:bulletEnabled val="1"/>
        </dgm:presLayoutVars>
      </dgm:prSet>
      <dgm:spPr/>
    </dgm:pt>
  </dgm:ptLst>
  <dgm:cxnLst>
    <dgm:cxn modelId="{A2B46522-90DB-BF41-9ABD-B1D698E38B9E}" srcId="{A7F6B615-E808-0D41-9CE0-398D9D40F501}" destId="{F26D7D2D-25A5-9740-BA18-98A674AE4938}" srcOrd="2" destOrd="0" parTransId="{9BAAAF45-913E-9647-8E0A-B1A946C4DCD3}" sibTransId="{0A38BFE8-DBA0-FF43-AA78-EAD657CC93E3}"/>
    <dgm:cxn modelId="{78EEA527-5D22-694D-9761-A4E36014EAF6}" type="presOf" srcId="{2E3CE1F2-1862-8346-9379-258E30B4BA35}" destId="{13D1A26C-2698-304B-8B9F-15F9167F1B6C}" srcOrd="0" destOrd="0" presId="urn:microsoft.com/office/officeart/2005/8/layout/chevron1"/>
    <dgm:cxn modelId="{846A385B-EC86-364A-B0E7-C323FB55313A}" type="presOf" srcId="{A7F6B615-E808-0D41-9CE0-398D9D40F501}" destId="{DF3F2D62-6094-0043-842A-2C2B763B57A4}" srcOrd="0" destOrd="0" presId="urn:microsoft.com/office/officeart/2005/8/layout/chevron1"/>
    <dgm:cxn modelId="{6B3BEE61-2BBF-9C46-8A24-1290038A39D4}" srcId="{A7F6B615-E808-0D41-9CE0-398D9D40F501}" destId="{6D3C86C6-4737-AA43-BCBF-33DB0DF0FA38}" srcOrd="3" destOrd="0" parTransId="{A296E24D-108D-DF42-ABE4-AAC7C8167591}" sibTransId="{47A0CA5F-C4F3-4F4C-99CF-B9DF2BD08655}"/>
    <dgm:cxn modelId="{471D3F4B-CE06-9B4B-B636-D5ECFBC329F2}" srcId="{A7F6B615-E808-0D41-9CE0-398D9D40F501}" destId="{569BFD02-B012-0044-989B-5678712BCEE4}" srcOrd="0" destOrd="0" parTransId="{041C7FA2-5B55-3440-A3E3-45E212508F13}" sibTransId="{53CD14FC-B866-9447-844F-24EA9330D6D9}"/>
    <dgm:cxn modelId="{C6095BAE-1282-F846-8FCA-773CC1202144}" srcId="{A7F6B615-E808-0D41-9CE0-398D9D40F501}" destId="{2E3CE1F2-1862-8346-9379-258E30B4BA35}" srcOrd="1" destOrd="0" parTransId="{99C11F7B-0460-6A4C-A993-249F5D494A15}" sibTransId="{B9C1DE67-FB88-8648-B8D7-8708B497DE60}"/>
    <dgm:cxn modelId="{A48C2DD1-CD21-BA42-B61D-DF6B3AD0C386}" type="presOf" srcId="{F26D7D2D-25A5-9740-BA18-98A674AE4938}" destId="{4B8B4A64-B5ED-E747-96CF-57E55CBDFBE2}" srcOrd="0" destOrd="0" presId="urn:microsoft.com/office/officeart/2005/8/layout/chevron1"/>
    <dgm:cxn modelId="{05C221F1-F127-374E-A8F2-A27B7D678C30}" type="presOf" srcId="{569BFD02-B012-0044-989B-5678712BCEE4}" destId="{1A7D48AF-D2AA-A14A-BDDD-061B574A72C6}" srcOrd="0" destOrd="0" presId="urn:microsoft.com/office/officeart/2005/8/layout/chevron1"/>
    <dgm:cxn modelId="{07C106F5-AE6F-5B48-8FB0-E2A40F59C7F8}" type="presOf" srcId="{6D3C86C6-4737-AA43-BCBF-33DB0DF0FA38}" destId="{652F3E44-3BFA-A848-8688-C188005AE6E0}" srcOrd="0" destOrd="0" presId="urn:microsoft.com/office/officeart/2005/8/layout/chevron1"/>
    <dgm:cxn modelId="{1319A37D-CF51-4545-83CD-35C7B6C32D6D}" type="presParOf" srcId="{DF3F2D62-6094-0043-842A-2C2B763B57A4}" destId="{1A7D48AF-D2AA-A14A-BDDD-061B574A72C6}" srcOrd="0" destOrd="0" presId="urn:microsoft.com/office/officeart/2005/8/layout/chevron1"/>
    <dgm:cxn modelId="{EB6C12D0-FF07-D946-A7F0-85F5C122F8F1}" type="presParOf" srcId="{DF3F2D62-6094-0043-842A-2C2B763B57A4}" destId="{6F83189A-5FD9-6E46-84BB-A2C8B31BE126}" srcOrd="1" destOrd="0" presId="urn:microsoft.com/office/officeart/2005/8/layout/chevron1"/>
    <dgm:cxn modelId="{70218AD6-DA4E-374A-95BA-1EA641E0C39E}" type="presParOf" srcId="{DF3F2D62-6094-0043-842A-2C2B763B57A4}" destId="{13D1A26C-2698-304B-8B9F-15F9167F1B6C}" srcOrd="2" destOrd="0" presId="urn:microsoft.com/office/officeart/2005/8/layout/chevron1"/>
    <dgm:cxn modelId="{2286347A-18E7-F142-A434-12070768CA64}" type="presParOf" srcId="{DF3F2D62-6094-0043-842A-2C2B763B57A4}" destId="{ECC7C84B-AF14-5D40-B013-495AA62C2994}" srcOrd="3" destOrd="0" presId="urn:microsoft.com/office/officeart/2005/8/layout/chevron1"/>
    <dgm:cxn modelId="{D07EA458-6F77-B648-9506-45C851EE9DDD}" type="presParOf" srcId="{DF3F2D62-6094-0043-842A-2C2B763B57A4}" destId="{4B8B4A64-B5ED-E747-96CF-57E55CBDFBE2}" srcOrd="4" destOrd="0" presId="urn:microsoft.com/office/officeart/2005/8/layout/chevron1"/>
    <dgm:cxn modelId="{543643D3-2AC4-C64A-A433-2CCE62316059}" type="presParOf" srcId="{DF3F2D62-6094-0043-842A-2C2B763B57A4}" destId="{8C7B7D13-1B00-DD41-8D9D-1D78AE1EEAEE}" srcOrd="5" destOrd="0" presId="urn:microsoft.com/office/officeart/2005/8/layout/chevron1"/>
    <dgm:cxn modelId="{90FBF411-61F0-A547-8942-C72171E1BC77}" type="presParOf" srcId="{DF3F2D62-6094-0043-842A-2C2B763B57A4}" destId="{652F3E44-3BFA-A848-8688-C188005AE6E0}"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9AFEE2-6E82-C744-8428-B770A6D708AF}" type="doc">
      <dgm:prSet loTypeId="urn:microsoft.com/office/officeart/2005/8/layout/chevron1" loCatId="" qsTypeId="urn:microsoft.com/office/officeart/2005/8/quickstyle/simple1" qsCatId="simple" csTypeId="urn:microsoft.com/office/officeart/2005/8/colors/accent2_2" csCatId="accent2" phldr="1"/>
      <dgm:spPr/>
    </dgm:pt>
    <dgm:pt modelId="{D2F01040-CEDC-E142-9256-433E88A0E3E7}">
      <dgm:prSet phldrT="[Text]"/>
      <dgm:spPr/>
      <dgm:t>
        <a:bodyPr/>
        <a:lstStyle/>
        <a:p>
          <a:r>
            <a:rPr lang="en-US" dirty="0"/>
            <a:t>LMS RFP Team Formed</a:t>
          </a:r>
        </a:p>
      </dgm:t>
    </dgm:pt>
    <dgm:pt modelId="{82B65F6C-7D1F-1E44-88A2-9072ADF5CEB3}" type="parTrans" cxnId="{701B547B-0B79-A749-ADDC-459EC2A66646}">
      <dgm:prSet/>
      <dgm:spPr/>
      <dgm:t>
        <a:bodyPr/>
        <a:lstStyle/>
        <a:p>
          <a:endParaRPr lang="en-US"/>
        </a:p>
      </dgm:t>
    </dgm:pt>
    <dgm:pt modelId="{176B4C48-CF7F-1841-A04C-44826D0A10E5}" type="sibTrans" cxnId="{701B547B-0B79-A749-ADDC-459EC2A66646}">
      <dgm:prSet/>
      <dgm:spPr/>
      <dgm:t>
        <a:bodyPr/>
        <a:lstStyle/>
        <a:p>
          <a:endParaRPr lang="en-US"/>
        </a:p>
      </dgm:t>
    </dgm:pt>
    <dgm:pt modelId="{5D5A2800-188D-0E4A-A444-2605C84D3AE0}">
      <dgm:prSet phldrT="[Text]"/>
      <dgm:spPr/>
      <dgm:t>
        <a:bodyPr/>
        <a:lstStyle/>
        <a:p>
          <a:r>
            <a:rPr lang="en-US" dirty="0"/>
            <a:t>RFP Created Using Functional Criteria</a:t>
          </a:r>
        </a:p>
      </dgm:t>
    </dgm:pt>
    <dgm:pt modelId="{BD0DBC79-7F0D-0F4C-8E23-3D482206E1A7}" type="parTrans" cxnId="{82256F62-2876-8547-AEFF-49B0FB694FEA}">
      <dgm:prSet/>
      <dgm:spPr/>
      <dgm:t>
        <a:bodyPr/>
        <a:lstStyle/>
        <a:p>
          <a:endParaRPr lang="en-US"/>
        </a:p>
      </dgm:t>
    </dgm:pt>
    <dgm:pt modelId="{7C1FEADD-BDE1-D840-B217-7EE7E0448A57}" type="sibTrans" cxnId="{82256F62-2876-8547-AEFF-49B0FB694FEA}">
      <dgm:prSet/>
      <dgm:spPr/>
      <dgm:t>
        <a:bodyPr/>
        <a:lstStyle/>
        <a:p>
          <a:endParaRPr lang="en-US"/>
        </a:p>
      </dgm:t>
    </dgm:pt>
    <dgm:pt modelId="{2044EB86-816C-8F46-B9FF-A2CA4CA1D4A3}">
      <dgm:prSet phldrT="[Text]"/>
      <dgm:spPr/>
      <dgm:t>
        <a:bodyPr/>
        <a:lstStyle/>
        <a:p>
          <a:r>
            <a:rPr lang="en-US" dirty="0"/>
            <a:t>Partner with Procurement and IT for RFP Process</a:t>
          </a:r>
        </a:p>
      </dgm:t>
    </dgm:pt>
    <dgm:pt modelId="{F92141B3-64DC-4D4E-BD4D-7D4F87C29DAD}" type="parTrans" cxnId="{E2CE10EA-D16E-8944-AC7E-87C1226B5D93}">
      <dgm:prSet/>
      <dgm:spPr/>
      <dgm:t>
        <a:bodyPr/>
        <a:lstStyle/>
        <a:p>
          <a:endParaRPr lang="en-US"/>
        </a:p>
      </dgm:t>
    </dgm:pt>
    <dgm:pt modelId="{2DDD6736-244E-D943-849D-08DC8620DCC8}" type="sibTrans" cxnId="{E2CE10EA-D16E-8944-AC7E-87C1226B5D93}">
      <dgm:prSet/>
      <dgm:spPr/>
      <dgm:t>
        <a:bodyPr/>
        <a:lstStyle/>
        <a:p>
          <a:endParaRPr lang="en-US"/>
        </a:p>
      </dgm:t>
    </dgm:pt>
    <dgm:pt modelId="{DA8DDACA-5660-874F-805A-01E3FB74823D}">
      <dgm:prSet/>
      <dgm:spPr/>
      <dgm:t>
        <a:bodyPr/>
        <a:lstStyle/>
        <a:p>
          <a:r>
            <a:rPr lang="en-US" dirty="0"/>
            <a:t>Feedback from Vendor Demos</a:t>
          </a:r>
        </a:p>
      </dgm:t>
    </dgm:pt>
    <dgm:pt modelId="{7840C06E-D3D9-CA49-B353-1D9A6D372981}" type="parTrans" cxnId="{1FB95583-F5DA-174E-A052-B64E75693550}">
      <dgm:prSet/>
      <dgm:spPr/>
      <dgm:t>
        <a:bodyPr/>
        <a:lstStyle/>
        <a:p>
          <a:endParaRPr lang="en-US"/>
        </a:p>
      </dgm:t>
    </dgm:pt>
    <dgm:pt modelId="{1BD40EF5-EDFA-4642-9D1B-12D54832B6EC}" type="sibTrans" cxnId="{1FB95583-F5DA-174E-A052-B64E75693550}">
      <dgm:prSet/>
      <dgm:spPr/>
      <dgm:t>
        <a:bodyPr/>
        <a:lstStyle/>
        <a:p>
          <a:endParaRPr lang="en-US"/>
        </a:p>
      </dgm:t>
    </dgm:pt>
    <dgm:pt modelId="{E88363A1-0496-4D4C-85F9-23EC9B471346}" type="pres">
      <dgm:prSet presAssocID="{979AFEE2-6E82-C744-8428-B770A6D708AF}" presName="Name0" presStyleCnt="0">
        <dgm:presLayoutVars>
          <dgm:dir/>
          <dgm:animLvl val="lvl"/>
          <dgm:resizeHandles val="exact"/>
        </dgm:presLayoutVars>
      </dgm:prSet>
      <dgm:spPr/>
    </dgm:pt>
    <dgm:pt modelId="{7FDD7BD9-C5F3-D34B-BE42-0B51D19069B3}" type="pres">
      <dgm:prSet presAssocID="{D2F01040-CEDC-E142-9256-433E88A0E3E7}" presName="parTxOnly" presStyleLbl="node1" presStyleIdx="0" presStyleCnt="4">
        <dgm:presLayoutVars>
          <dgm:chMax val="0"/>
          <dgm:chPref val="0"/>
          <dgm:bulletEnabled val="1"/>
        </dgm:presLayoutVars>
      </dgm:prSet>
      <dgm:spPr/>
    </dgm:pt>
    <dgm:pt modelId="{13BDA70B-FD28-CC48-82E7-76B21F6E89AE}" type="pres">
      <dgm:prSet presAssocID="{176B4C48-CF7F-1841-A04C-44826D0A10E5}" presName="parTxOnlySpace" presStyleCnt="0"/>
      <dgm:spPr/>
    </dgm:pt>
    <dgm:pt modelId="{522B7F26-7853-454E-BF16-AE6F438560C2}" type="pres">
      <dgm:prSet presAssocID="{5D5A2800-188D-0E4A-A444-2605C84D3AE0}" presName="parTxOnly" presStyleLbl="node1" presStyleIdx="1" presStyleCnt="4">
        <dgm:presLayoutVars>
          <dgm:chMax val="0"/>
          <dgm:chPref val="0"/>
          <dgm:bulletEnabled val="1"/>
        </dgm:presLayoutVars>
      </dgm:prSet>
      <dgm:spPr/>
    </dgm:pt>
    <dgm:pt modelId="{314A3DEE-3248-314F-AA46-CFE2660016D5}" type="pres">
      <dgm:prSet presAssocID="{7C1FEADD-BDE1-D840-B217-7EE7E0448A57}" presName="parTxOnlySpace" presStyleCnt="0"/>
      <dgm:spPr/>
    </dgm:pt>
    <dgm:pt modelId="{F4E9DBAE-CBEC-2649-AF54-4EB634806F17}" type="pres">
      <dgm:prSet presAssocID="{2044EB86-816C-8F46-B9FF-A2CA4CA1D4A3}" presName="parTxOnly" presStyleLbl="node1" presStyleIdx="2" presStyleCnt="4">
        <dgm:presLayoutVars>
          <dgm:chMax val="0"/>
          <dgm:chPref val="0"/>
          <dgm:bulletEnabled val="1"/>
        </dgm:presLayoutVars>
      </dgm:prSet>
      <dgm:spPr/>
    </dgm:pt>
    <dgm:pt modelId="{D24863A3-AA77-294F-8D02-1573AC97DE39}" type="pres">
      <dgm:prSet presAssocID="{2DDD6736-244E-D943-849D-08DC8620DCC8}" presName="parTxOnlySpace" presStyleCnt="0"/>
      <dgm:spPr/>
    </dgm:pt>
    <dgm:pt modelId="{873623CE-3EC6-4D42-87C6-0D837821E039}" type="pres">
      <dgm:prSet presAssocID="{DA8DDACA-5660-874F-805A-01E3FB74823D}" presName="parTxOnly" presStyleLbl="node1" presStyleIdx="3" presStyleCnt="4">
        <dgm:presLayoutVars>
          <dgm:chMax val="0"/>
          <dgm:chPref val="0"/>
          <dgm:bulletEnabled val="1"/>
        </dgm:presLayoutVars>
      </dgm:prSet>
      <dgm:spPr/>
    </dgm:pt>
  </dgm:ptLst>
  <dgm:cxnLst>
    <dgm:cxn modelId="{E15FEF22-5A3E-D244-8A3B-DE13905893F4}" type="presOf" srcId="{2044EB86-816C-8F46-B9FF-A2CA4CA1D4A3}" destId="{F4E9DBAE-CBEC-2649-AF54-4EB634806F17}" srcOrd="0" destOrd="0" presId="urn:microsoft.com/office/officeart/2005/8/layout/chevron1"/>
    <dgm:cxn modelId="{82256F62-2876-8547-AEFF-49B0FB694FEA}" srcId="{979AFEE2-6E82-C744-8428-B770A6D708AF}" destId="{5D5A2800-188D-0E4A-A444-2605C84D3AE0}" srcOrd="1" destOrd="0" parTransId="{BD0DBC79-7F0D-0F4C-8E23-3D482206E1A7}" sibTransId="{7C1FEADD-BDE1-D840-B217-7EE7E0448A57}"/>
    <dgm:cxn modelId="{701B547B-0B79-A749-ADDC-459EC2A66646}" srcId="{979AFEE2-6E82-C744-8428-B770A6D708AF}" destId="{D2F01040-CEDC-E142-9256-433E88A0E3E7}" srcOrd="0" destOrd="0" parTransId="{82B65F6C-7D1F-1E44-88A2-9072ADF5CEB3}" sibTransId="{176B4C48-CF7F-1841-A04C-44826D0A10E5}"/>
    <dgm:cxn modelId="{1FB95583-F5DA-174E-A052-B64E75693550}" srcId="{979AFEE2-6E82-C744-8428-B770A6D708AF}" destId="{DA8DDACA-5660-874F-805A-01E3FB74823D}" srcOrd="3" destOrd="0" parTransId="{7840C06E-D3D9-CA49-B353-1D9A6D372981}" sibTransId="{1BD40EF5-EDFA-4642-9D1B-12D54832B6EC}"/>
    <dgm:cxn modelId="{AA9AF79E-9909-CD40-BDDB-ABCC9E03CF4B}" type="presOf" srcId="{D2F01040-CEDC-E142-9256-433E88A0E3E7}" destId="{7FDD7BD9-C5F3-D34B-BE42-0B51D19069B3}" srcOrd="0" destOrd="0" presId="urn:microsoft.com/office/officeart/2005/8/layout/chevron1"/>
    <dgm:cxn modelId="{295228C2-45A0-E640-BF7D-49856132976F}" type="presOf" srcId="{979AFEE2-6E82-C744-8428-B770A6D708AF}" destId="{E88363A1-0496-4D4C-85F9-23EC9B471346}" srcOrd="0" destOrd="0" presId="urn:microsoft.com/office/officeart/2005/8/layout/chevron1"/>
    <dgm:cxn modelId="{5706DDE4-7EB5-954E-9CD0-92B47B7DA479}" type="presOf" srcId="{DA8DDACA-5660-874F-805A-01E3FB74823D}" destId="{873623CE-3EC6-4D42-87C6-0D837821E039}" srcOrd="0" destOrd="0" presId="urn:microsoft.com/office/officeart/2005/8/layout/chevron1"/>
    <dgm:cxn modelId="{E2CE10EA-D16E-8944-AC7E-87C1226B5D93}" srcId="{979AFEE2-6E82-C744-8428-B770A6D708AF}" destId="{2044EB86-816C-8F46-B9FF-A2CA4CA1D4A3}" srcOrd="2" destOrd="0" parTransId="{F92141B3-64DC-4D4E-BD4D-7D4F87C29DAD}" sibTransId="{2DDD6736-244E-D943-849D-08DC8620DCC8}"/>
    <dgm:cxn modelId="{665029FA-F8BA-D44E-912B-F9BA2CBA00BA}" type="presOf" srcId="{5D5A2800-188D-0E4A-A444-2605C84D3AE0}" destId="{522B7F26-7853-454E-BF16-AE6F438560C2}" srcOrd="0" destOrd="0" presId="urn:microsoft.com/office/officeart/2005/8/layout/chevron1"/>
    <dgm:cxn modelId="{74C56030-A711-CC47-8730-F940ECE14BE1}" type="presParOf" srcId="{E88363A1-0496-4D4C-85F9-23EC9B471346}" destId="{7FDD7BD9-C5F3-D34B-BE42-0B51D19069B3}" srcOrd="0" destOrd="0" presId="urn:microsoft.com/office/officeart/2005/8/layout/chevron1"/>
    <dgm:cxn modelId="{FF438557-5F15-2E42-A35F-A0F6F1A34281}" type="presParOf" srcId="{E88363A1-0496-4D4C-85F9-23EC9B471346}" destId="{13BDA70B-FD28-CC48-82E7-76B21F6E89AE}" srcOrd="1" destOrd="0" presId="urn:microsoft.com/office/officeart/2005/8/layout/chevron1"/>
    <dgm:cxn modelId="{A1EBD71D-1F36-F54E-A11F-57FC4B6EA256}" type="presParOf" srcId="{E88363A1-0496-4D4C-85F9-23EC9B471346}" destId="{522B7F26-7853-454E-BF16-AE6F438560C2}" srcOrd="2" destOrd="0" presId="urn:microsoft.com/office/officeart/2005/8/layout/chevron1"/>
    <dgm:cxn modelId="{05CBAB49-69FF-414E-8E3D-B3A7087B382D}" type="presParOf" srcId="{E88363A1-0496-4D4C-85F9-23EC9B471346}" destId="{314A3DEE-3248-314F-AA46-CFE2660016D5}" srcOrd="3" destOrd="0" presId="urn:microsoft.com/office/officeart/2005/8/layout/chevron1"/>
    <dgm:cxn modelId="{4E57590D-E332-CB45-A81F-5DF13637EB40}" type="presParOf" srcId="{E88363A1-0496-4D4C-85F9-23EC9B471346}" destId="{F4E9DBAE-CBEC-2649-AF54-4EB634806F17}" srcOrd="4" destOrd="0" presId="urn:microsoft.com/office/officeart/2005/8/layout/chevron1"/>
    <dgm:cxn modelId="{6ECFF84A-57D3-CC45-96D7-364E0A891D31}" type="presParOf" srcId="{E88363A1-0496-4D4C-85F9-23EC9B471346}" destId="{D24863A3-AA77-294F-8D02-1573AC97DE39}" srcOrd="5" destOrd="0" presId="urn:microsoft.com/office/officeart/2005/8/layout/chevron1"/>
    <dgm:cxn modelId="{8DBD8DB2-1F7B-5A42-A83A-34691CA07644}" type="presParOf" srcId="{E88363A1-0496-4D4C-85F9-23EC9B471346}" destId="{873623CE-3EC6-4D42-87C6-0D837821E039}"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70DA358-CA95-44F3-86C4-A872ED8335B4}" type="doc">
      <dgm:prSet loTypeId="urn:microsoft.com/office/officeart/2009/layout/CircleArrowProcess" loCatId="process" qsTypeId="urn:microsoft.com/office/officeart/2005/8/quickstyle/simple1" qsCatId="simple" csTypeId="urn:microsoft.com/office/officeart/2005/8/colors/accent0_2" csCatId="mainScheme" phldr="1"/>
      <dgm:spPr/>
    </dgm:pt>
    <dgm:pt modelId="{07C27D17-4723-4E6A-925C-5E42CC2B5BBB}">
      <dgm:prSet phldrT="[Text]"/>
      <dgm:spPr/>
      <dgm:t>
        <a:bodyPr/>
        <a:lstStyle/>
        <a:p>
          <a:r>
            <a:rPr lang="en-US">
              <a:solidFill>
                <a:srgbClr val="00B0F0"/>
              </a:solidFill>
            </a:rPr>
            <a:t>Demo Courses</a:t>
          </a:r>
        </a:p>
      </dgm:t>
    </dgm:pt>
    <dgm:pt modelId="{64AC1B11-A1A9-4D58-BB7F-DD1818ABB299}" type="parTrans" cxnId="{0EF4695A-94C1-44E6-81F1-FF11FF84B22E}">
      <dgm:prSet/>
      <dgm:spPr/>
      <dgm:t>
        <a:bodyPr/>
        <a:lstStyle/>
        <a:p>
          <a:endParaRPr lang="en-US"/>
        </a:p>
      </dgm:t>
    </dgm:pt>
    <dgm:pt modelId="{49E5F38A-A6DC-4F99-B7E2-CED77050E7CD}" type="sibTrans" cxnId="{0EF4695A-94C1-44E6-81F1-FF11FF84B22E}">
      <dgm:prSet/>
      <dgm:spPr/>
      <dgm:t>
        <a:bodyPr/>
        <a:lstStyle/>
        <a:p>
          <a:endParaRPr lang="en-US"/>
        </a:p>
      </dgm:t>
    </dgm:pt>
    <dgm:pt modelId="{6BBC6409-EC8C-40E4-9A95-93B60107DBC3}">
      <dgm:prSet phldrT="[Text]"/>
      <dgm:spPr/>
      <dgm:t>
        <a:bodyPr/>
        <a:lstStyle/>
        <a:p>
          <a:r>
            <a:rPr lang="en-US">
              <a:solidFill>
                <a:srgbClr val="00B0F0"/>
              </a:solidFill>
            </a:rPr>
            <a:t>Experience</a:t>
          </a:r>
        </a:p>
      </dgm:t>
    </dgm:pt>
    <dgm:pt modelId="{923685F0-AEB5-49C9-9AA4-B0CB9D94917E}" type="parTrans" cxnId="{DB84832B-21B1-4AFE-9D5B-AB106CA69A65}">
      <dgm:prSet/>
      <dgm:spPr/>
      <dgm:t>
        <a:bodyPr/>
        <a:lstStyle/>
        <a:p>
          <a:endParaRPr lang="en-US"/>
        </a:p>
      </dgm:t>
    </dgm:pt>
    <dgm:pt modelId="{95A6B8A3-F8BB-47C7-93D6-879128E8165D}" type="sibTrans" cxnId="{DB84832B-21B1-4AFE-9D5B-AB106CA69A65}">
      <dgm:prSet/>
      <dgm:spPr/>
      <dgm:t>
        <a:bodyPr/>
        <a:lstStyle/>
        <a:p>
          <a:endParaRPr lang="en-US"/>
        </a:p>
      </dgm:t>
    </dgm:pt>
    <dgm:pt modelId="{6C9BDE0A-ADD9-4BCD-9816-41F36E6088CE}">
      <dgm:prSet phldrT="[Text]"/>
      <dgm:spPr/>
      <dgm:t>
        <a:bodyPr/>
        <a:lstStyle/>
        <a:p>
          <a:r>
            <a:rPr lang="en-US">
              <a:solidFill>
                <a:srgbClr val="00B0F0"/>
              </a:solidFill>
            </a:rPr>
            <a:t>Conferences</a:t>
          </a:r>
        </a:p>
      </dgm:t>
    </dgm:pt>
    <dgm:pt modelId="{19B2C956-2D25-47F4-8E98-23277793313D}" type="parTrans" cxnId="{9D3D42D6-AA09-42DA-81BF-1842B65BC828}">
      <dgm:prSet/>
      <dgm:spPr/>
      <dgm:t>
        <a:bodyPr/>
        <a:lstStyle/>
        <a:p>
          <a:endParaRPr lang="en-US"/>
        </a:p>
      </dgm:t>
    </dgm:pt>
    <dgm:pt modelId="{C9BEDE48-E526-4706-81ED-FA9357D0AD79}" type="sibTrans" cxnId="{9D3D42D6-AA09-42DA-81BF-1842B65BC828}">
      <dgm:prSet/>
      <dgm:spPr/>
      <dgm:t>
        <a:bodyPr/>
        <a:lstStyle/>
        <a:p>
          <a:endParaRPr lang="en-US"/>
        </a:p>
      </dgm:t>
    </dgm:pt>
    <dgm:pt modelId="{2B4A1360-1F32-44FD-8A68-B3DDF3BA6FCC}" type="pres">
      <dgm:prSet presAssocID="{470DA358-CA95-44F3-86C4-A872ED8335B4}" presName="Name0" presStyleCnt="0">
        <dgm:presLayoutVars>
          <dgm:chMax val="7"/>
          <dgm:chPref val="7"/>
          <dgm:dir/>
          <dgm:animLvl val="lvl"/>
        </dgm:presLayoutVars>
      </dgm:prSet>
      <dgm:spPr/>
    </dgm:pt>
    <dgm:pt modelId="{F158B3ED-1EAD-4294-BDA4-18E9AFDBDADE}" type="pres">
      <dgm:prSet presAssocID="{07C27D17-4723-4E6A-925C-5E42CC2B5BBB}" presName="Accent1" presStyleCnt="0"/>
      <dgm:spPr/>
    </dgm:pt>
    <dgm:pt modelId="{8EAC33D4-3548-4E28-A67F-3E9FE7C07DF2}" type="pres">
      <dgm:prSet presAssocID="{07C27D17-4723-4E6A-925C-5E42CC2B5BBB}" presName="Accent" presStyleLbl="node1" presStyleIdx="0" presStyleCnt="3"/>
      <dgm:spPr/>
    </dgm:pt>
    <dgm:pt modelId="{2628C30B-7F2D-4BB8-AAC5-53F5B26D928D}" type="pres">
      <dgm:prSet presAssocID="{07C27D17-4723-4E6A-925C-5E42CC2B5BBB}" presName="Parent1" presStyleLbl="revTx" presStyleIdx="0" presStyleCnt="3">
        <dgm:presLayoutVars>
          <dgm:chMax val="1"/>
          <dgm:chPref val="1"/>
          <dgm:bulletEnabled val="1"/>
        </dgm:presLayoutVars>
      </dgm:prSet>
      <dgm:spPr/>
    </dgm:pt>
    <dgm:pt modelId="{10D61CA4-BF42-48B5-B634-F1EA9B930948}" type="pres">
      <dgm:prSet presAssocID="{6BBC6409-EC8C-40E4-9A95-93B60107DBC3}" presName="Accent2" presStyleCnt="0"/>
      <dgm:spPr/>
    </dgm:pt>
    <dgm:pt modelId="{341B7AD8-C293-4DF3-8A79-29BF3434E128}" type="pres">
      <dgm:prSet presAssocID="{6BBC6409-EC8C-40E4-9A95-93B60107DBC3}" presName="Accent" presStyleLbl="node1" presStyleIdx="1" presStyleCnt="3"/>
      <dgm:spPr/>
    </dgm:pt>
    <dgm:pt modelId="{2A7EACEE-19E1-4764-8990-E671100E7F1B}" type="pres">
      <dgm:prSet presAssocID="{6BBC6409-EC8C-40E4-9A95-93B60107DBC3}" presName="Parent2" presStyleLbl="revTx" presStyleIdx="1" presStyleCnt="3">
        <dgm:presLayoutVars>
          <dgm:chMax val="1"/>
          <dgm:chPref val="1"/>
          <dgm:bulletEnabled val="1"/>
        </dgm:presLayoutVars>
      </dgm:prSet>
      <dgm:spPr/>
    </dgm:pt>
    <dgm:pt modelId="{B07EF443-19E2-48D9-B6ED-AA176A9717E5}" type="pres">
      <dgm:prSet presAssocID="{6C9BDE0A-ADD9-4BCD-9816-41F36E6088CE}" presName="Accent3" presStyleCnt="0"/>
      <dgm:spPr/>
    </dgm:pt>
    <dgm:pt modelId="{2FC11099-D8ED-4429-AA02-C13EA88CC64B}" type="pres">
      <dgm:prSet presAssocID="{6C9BDE0A-ADD9-4BCD-9816-41F36E6088CE}" presName="Accent" presStyleLbl="node1" presStyleIdx="2" presStyleCnt="3"/>
      <dgm:spPr/>
    </dgm:pt>
    <dgm:pt modelId="{23EE27D2-5DCD-48F3-9526-07B2F07817F4}" type="pres">
      <dgm:prSet presAssocID="{6C9BDE0A-ADD9-4BCD-9816-41F36E6088CE}" presName="Parent3" presStyleLbl="revTx" presStyleIdx="2" presStyleCnt="3">
        <dgm:presLayoutVars>
          <dgm:chMax val="1"/>
          <dgm:chPref val="1"/>
          <dgm:bulletEnabled val="1"/>
        </dgm:presLayoutVars>
      </dgm:prSet>
      <dgm:spPr/>
    </dgm:pt>
  </dgm:ptLst>
  <dgm:cxnLst>
    <dgm:cxn modelId="{DB84832B-21B1-4AFE-9D5B-AB106CA69A65}" srcId="{470DA358-CA95-44F3-86C4-A872ED8335B4}" destId="{6BBC6409-EC8C-40E4-9A95-93B60107DBC3}" srcOrd="1" destOrd="0" parTransId="{923685F0-AEB5-49C9-9AA4-B0CB9D94917E}" sibTransId="{95A6B8A3-F8BB-47C7-93D6-879128E8165D}"/>
    <dgm:cxn modelId="{0EF4695A-94C1-44E6-81F1-FF11FF84B22E}" srcId="{470DA358-CA95-44F3-86C4-A872ED8335B4}" destId="{07C27D17-4723-4E6A-925C-5E42CC2B5BBB}" srcOrd="0" destOrd="0" parTransId="{64AC1B11-A1A9-4D58-BB7F-DD1818ABB299}" sibTransId="{49E5F38A-A6DC-4F99-B7E2-CED77050E7CD}"/>
    <dgm:cxn modelId="{FE21C6BF-EC9B-BD46-BF0E-C9C49D3092B8}" type="presOf" srcId="{07C27D17-4723-4E6A-925C-5E42CC2B5BBB}" destId="{2628C30B-7F2D-4BB8-AAC5-53F5B26D928D}" srcOrd="0" destOrd="0" presId="urn:microsoft.com/office/officeart/2009/layout/CircleArrowProcess"/>
    <dgm:cxn modelId="{5D3D15D0-D525-0343-AD04-6A24742CCB01}" type="presOf" srcId="{6C9BDE0A-ADD9-4BCD-9816-41F36E6088CE}" destId="{23EE27D2-5DCD-48F3-9526-07B2F07817F4}" srcOrd="0" destOrd="0" presId="urn:microsoft.com/office/officeart/2009/layout/CircleArrowProcess"/>
    <dgm:cxn modelId="{06A69BD2-611F-0546-9994-95BB0EA38991}" type="presOf" srcId="{6BBC6409-EC8C-40E4-9A95-93B60107DBC3}" destId="{2A7EACEE-19E1-4764-8990-E671100E7F1B}" srcOrd="0" destOrd="0" presId="urn:microsoft.com/office/officeart/2009/layout/CircleArrowProcess"/>
    <dgm:cxn modelId="{9D3D42D6-AA09-42DA-81BF-1842B65BC828}" srcId="{470DA358-CA95-44F3-86C4-A872ED8335B4}" destId="{6C9BDE0A-ADD9-4BCD-9816-41F36E6088CE}" srcOrd="2" destOrd="0" parTransId="{19B2C956-2D25-47F4-8E98-23277793313D}" sibTransId="{C9BEDE48-E526-4706-81ED-FA9357D0AD79}"/>
    <dgm:cxn modelId="{57F38BE0-C60B-BC49-B7FE-E0CEEB34CE85}" type="presOf" srcId="{470DA358-CA95-44F3-86C4-A872ED8335B4}" destId="{2B4A1360-1F32-44FD-8A68-B3DDF3BA6FCC}" srcOrd="0" destOrd="0" presId="urn:microsoft.com/office/officeart/2009/layout/CircleArrowProcess"/>
    <dgm:cxn modelId="{4175983B-4BCC-B64B-9178-9C94A69FB41E}" type="presParOf" srcId="{2B4A1360-1F32-44FD-8A68-B3DDF3BA6FCC}" destId="{F158B3ED-1EAD-4294-BDA4-18E9AFDBDADE}" srcOrd="0" destOrd="0" presId="urn:microsoft.com/office/officeart/2009/layout/CircleArrowProcess"/>
    <dgm:cxn modelId="{FAEA30B3-7861-6740-8AD5-003D20920261}" type="presParOf" srcId="{F158B3ED-1EAD-4294-BDA4-18E9AFDBDADE}" destId="{8EAC33D4-3548-4E28-A67F-3E9FE7C07DF2}" srcOrd="0" destOrd="0" presId="urn:microsoft.com/office/officeart/2009/layout/CircleArrowProcess"/>
    <dgm:cxn modelId="{18E7FBA0-22C4-C94F-9315-EB584694C252}" type="presParOf" srcId="{2B4A1360-1F32-44FD-8A68-B3DDF3BA6FCC}" destId="{2628C30B-7F2D-4BB8-AAC5-53F5B26D928D}" srcOrd="1" destOrd="0" presId="urn:microsoft.com/office/officeart/2009/layout/CircleArrowProcess"/>
    <dgm:cxn modelId="{F6137CC6-3F7E-DF42-BEB3-7A450ECEA1A4}" type="presParOf" srcId="{2B4A1360-1F32-44FD-8A68-B3DDF3BA6FCC}" destId="{10D61CA4-BF42-48B5-B634-F1EA9B930948}" srcOrd="2" destOrd="0" presId="urn:microsoft.com/office/officeart/2009/layout/CircleArrowProcess"/>
    <dgm:cxn modelId="{9F8016C2-50FE-0840-A27D-296BACE47075}" type="presParOf" srcId="{10D61CA4-BF42-48B5-B634-F1EA9B930948}" destId="{341B7AD8-C293-4DF3-8A79-29BF3434E128}" srcOrd="0" destOrd="0" presId="urn:microsoft.com/office/officeart/2009/layout/CircleArrowProcess"/>
    <dgm:cxn modelId="{9BF1680A-65B1-F14A-BB0D-353EC7810538}" type="presParOf" srcId="{2B4A1360-1F32-44FD-8A68-B3DDF3BA6FCC}" destId="{2A7EACEE-19E1-4764-8990-E671100E7F1B}" srcOrd="3" destOrd="0" presId="urn:microsoft.com/office/officeart/2009/layout/CircleArrowProcess"/>
    <dgm:cxn modelId="{E8984197-A1A4-A54D-94A0-7A16778E33C2}" type="presParOf" srcId="{2B4A1360-1F32-44FD-8A68-B3DDF3BA6FCC}" destId="{B07EF443-19E2-48D9-B6ED-AA176A9717E5}" srcOrd="4" destOrd="0" presId="urn:microsoft.com/office/officeart/2009/layout/CircleArrowProcess"/>
    <dgm:cxn modelId="{79F96B8F-7BCA-E248-8BD2-D307DF8905A8}" type="presParOf" srcId="{B07EF443-19E2-48D9-B6ED-AA176A9717E5}" destId="{2FC11099-D8ED-4429-AA02-C13EA88CC64B}" srcOrd="0" destOrd="0" presId="urn:microsoft.com/office/officeart/2009/layout/CircleArrowProcess"/>
    <dgm:cxn modelId="{425B726F-41F6-7649-8B31-F2F1FDEB4A83}" type="presParOf" srcId="{2B4A1360-1F32-44FD-8A68-B3DDF3BA6FCC}" destId="{23EE27D2-5DCD-48F3-9526-07B2F07817F4}"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3124DB-BAFD-7445-B942-A98DC5492A5A}" type="doc">
      <dgm:prSet loTypeId="urn:microsoft.com/office/officeart/2005/8/layout/default" loCatId="" qsTypeId="urn:microsoft.com/office/officeart/2005/8/quickstyle/simple1" qsCatId="simple" csTypeId="urn:microsoft.com/office/officeart/2005/8/colors/colorful4" csCatId="colorful" phldr="1"/>
      <dgm:spPr/>
      <dgm:t>
        <a:bodyPr/>
        <a:lstStyle/>
        <a:p>
          <a:endParaRPr lang="en-US"/>
        </a:p>
      </dgm:t>
    </dgm:pt>
    <dgm:pt modelId="{D38DA3A4-8BA7-364E-B5A2-98009853EF8E}">
      <dgm:prSet phldrT="[Text]"/>
      <dgm:spPr>
        <a:solidFill>
          <a:schemeClr val="accent4">
            <a:lumMod val="50000"/>
          </a:schemeClr>
        </a:solidFill>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Faculty, IT, Admin and Staff</a:t>
          </a:r>
        </a:p>
      </dgm:t>
    </dgm:pt>
    <dgm:pt modelId="{81A00079-790D-A644-9976-C6EAB9CEB0E6}" type="parTrans" cxnId="{F7B85628-3F84-7F44-8F4B-5A70CE81EB2C}">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DB08A7D6-2DC5-7647-BBAD-046C32C1B7C5}" type="sibTrans" cxnId="{F7B85628-3F84-7F44-8F4B-5A70CE81EB2C}">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CFAE3BD2-124D-5647-8DB7-E1165D87083F}">
      <dgm:prSet phldrT="[Text]"/>
      <dgm:spPr>
        <a:solidFill>
          <a:srgbClr val="002060"/>
        </a:solidFill>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3-Month Team</a:t>
          </a:r>
        </a:p>
      </dgm:t>
    </dgm:pt>
    <dgm:pt modelId="{3F050E1B-6CBA-9E43-BEC7-7165F61196F7}" type="parTrans" cxnId="{288DA82C-558F-5C42-A5A1-2E143838C48D}">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ACE85515-BEA2-BE4D-8D77-13B2F961BE8A}" type="sibTrans" cxnId="{288DA82C-558F-5C42-A5A1-2E143838C48D}">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D58431AC-76ED-4847-8EC7-9B6CA7C64739}">
      <dgm:prSet phldrT="[Text]"/>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Every Campus</a:t>
          </a:r>
        </a:p>
      </dgm:t>
    </dgm:pt>
    <dgm:pt modelId="{8772E085-B3DF-314B-961F-FB81483CDF4C}" type="parTrans" cxnId="{36C54CD0-8A75-AE4C-B214-3DA576258DC2}">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DEB5A4D8-ECF7-D342-B9C8-A1ECD1FDBF82}" type="sibTrans" cxnId="{36C54CD0-8A75-AE4C-B214-3DA576258DC2}">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781581A5-AB9B-B944-8D1C-B20366EB2F37}">
      <dgm:prSet phldrT="[Text]"/>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Programs and Disciplines</a:t>
          </a:r>
        </a:p>
      </dgm:t>
    </dgm:pt>
    <dgm:pt modelId="{BCAAA866-E8F2-B449-A295-8687895C2D5A}" type="parTrans" cxnId="{4E23F931-DCB9-5145-B9D4-2CB2307403E6}">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6FAD1DFE-4C28-704C-BEAC-6A3D48096340}" type="sibTrans" cxnId="{4E23F931-DCB9-5145-B9D4-2CB2307403E6}">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4439F8FD-14F5-CB4F-872F-E6FD15212647}">
      <dgm:prSet phldrT="[Text]"/>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Learning Commons</a:t>
          </a:r>
        </a:p>
      </dgm:t>
    </dgm:pt>
    <dgm:pt modelId="{1546818B-82B7-4F45-B812-4A63F12BE6D8}" type="parTrans" cxnId="{1539E466-92FA-F24E-A17F-C91CDF62F1B9}">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5D77FF5A-67F3-C747-BA55-719C8880126E}" type="sibTrans" cxnId="{1539E466-92FA-F24E-A17F-C91CDF62F1B9}">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C8C3D694-1A31-3841-A5E1-84769B81755C}">
      <dgm:prSet/>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Functional Components</a:t>
          </a:r>
        </a:p>
      </dgm:t>
    </dgm:pt>
    <dgm:pt modelId="{A2BA272F-9B33-854F-88AF-4E0B89F18E8E}" type="parTrans" cxnId="{6DD9D500-89B5-F74B-B0C1-E18440ED2DCB}">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F29970A2-7201-5349-9507-FA608A6EEF39}" type="sibTrans" cxnId="{6DD9D500-89B5-F74B-B0C1-E18440ED2DCB}">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4AC13B87-93D8-6B4D-866E-83EB829C4E5B}" type="pres">
      <dgm:prSet presAssocID="{E33124DB-BAFD-7445-B942-A98DC5492A5A}" presName="diagram" presStyleCnt="0">
        <dgm:presLayoutVars>
          <dgm:dir/>
          <dgm:resizeHandles val="exact"/>
        </dgm:presLayoutVars>
      </dgm:prSet>
      <dgm:spPr/>
    </dgm:pt>
    <dgm:pt modelId="{DA1D27BF-1098-2D40-A47C-A10C8E683900}" type="pres">
      <dgm:prSet presAssocID="{D38DA3A4-8BA7-364E-B5A2-98009853EF8E}" presName="node" presStyleLbl="node1" presStyleIdx="0" presStyleCnt="6">
        <dgm:presLayoutVars>
          <dgm:bulletEnabled val="1"/>
        </dgm:presLayoutVars>
      </dgm:prSet>
      <dgm:spPr/>
    </dgm:pt>
    <dgm:pt modelId="{D545C0F2-C651-7849-8DCC-1505CB89AC78}" type="pres">
      <dgm:prSet presAssocID="{DB08A7D6-2DC5-7647-BBAD-046C32C1B7C5}" presName="sibTrans" presStyleCnt="0"/>
      <dgm:spPr/>
    </dgm:pt>
    <dgm:pt modelId="{39A70AD4-3FB7-7D4A-9CCA-713FA0F169CF}" type="pres">
      <dgm:prSet presAssocID="{CFAE3BD2-124D-5647-8DB7-E1165D87083F}" presName="node" presStyleLbl="node1" presStyleIdx="1" presStyleCnt="6">
        <dgm:presLayoutVars>
          <dgm:bulletEnabled val="1"/>
        </dgm:presLayoutVars>
      </dgm:prSet>
      <dgm:spPr/>
    </dgm:pt>
    <dgm:pt modelId="{F0A253DA-EEBE-F848-A31F-B9F83A9B4A32}" type="pres">
      <dgm:prSet presAssocID="{ACE85515-BEA2-BE4D-8D77-13B2F961BE8A}" presName="sibTrans" presStyleCnt="0"/>
      <dgm:spPr/>
    </dgm:pt>
    <dgm:pt modelId="{6DE28143-B4C4-6942-B661-2E695E5A0118}" type="pres">
      <dgm:prSet presAssocID="{D58431AC-76ED-4847-8EC7-9B6CA7C64739}" presName="node" presStyleLbl="node1" presStyleIdx="2" presStyleCnt="6">
        <dgm:presLayoutVars>
          <dgm:bulletEnabled val="1"/>
        </dgm:presLayoutVars>
      </dgm:prSet>
      <dgm:spPr/>
    </dgm:pt>
    <dgm:pt modelId="{6B61941D-0F3C-154A-B094-E4FFC3410AC6}" type="pres">
      <dgm:prSet presAssocID="{DEB5A4D8-ECF7-D342-B9C8-A1ECD1FDBF82}" presName="sibTrans" presStyleCnt="0"/>
      <dgm:spPr/>
    </dgm:pt>
    <dgm:pt modelId="{CDC5EC59-C926-BB4A-80E1-A6558C28EB39}" type="pres">
      <dgm:prSet presAssocID="{781581A5-AB9B-B944-8D1C-B20366EB2F37}" presName="node" presStyleLbl="node1" presStyleIdx="3" presStyleCnt="6">
        <dgm:presLayoutVars>
          <dgm:bulletEnabled val="1"/>
        </dgm:presLayoutVars>
      </dgm:prSet>
      <dgm:spPr/>
    </dgm:pt>
    <dgm:pt modelId="{5D04B1C6-2C43-6D4F-8C32-0EA48568484C}" type="pres">
      <dgm:prSet presAssocID="{6FAD1DFE-4C28-704C-BEAC-6A3D48096340}" presName="sibTrans" presStyleCnt="0"/>
      <dgm:spPr/>
    </dgm:pt>
    <dgm:pt modelId="{FDD822E3-E603-AA48-A172-DE9A735E2D18}" type="pres">
      <dgm:prSet presAssocID="{4439F8FD-14F5-CB4F-872F-E6FD15212647}" presName="node" presStyleLbl="node1" presStyleIdx="4" presStyleCnt="6">
        <dgm:presLayoutVars>
          <dgm:bulletEnabled val="1"/>
        </dgm:presLayoutVars>
      </dgm:prSet>
      <dgm:spPr/>
    </dgm:pt>
    <dgm:pt modelId="{A29E8160-D754-4E48-A388-0E0D043B920F}" type="pres">
      <dgm:prSet presAssocID="{5D77FF5A-67F3-C747-BA55-719C8880126E}" presName="sibTrans" presStyleCnt="0"/>
      <dgm:spPr/>
    </dgm:pt>
    <dgm:pt modelId="{FBA2C672-B67F-1745-AA9E-9A302F58D9CA}" type="pres">
      <dgm:prSet presAssocID="{C8C3D694-1A31-3841-A5E1-84769B81755C}" presName="node" presStyleLbl="node1" presStyleIdx="5" presStyleCnt="6">
        <dgm:presLayoutVars>
          <dgm:bulletEnabled val="1"/>
        </dgm:presLayoutVars>
      </dgm:prSet>
      <dgm:spPr/>
    </dgm:pt>
  </dgm:ptLst>
  <dgm:cxnLst>
    <dgm:cxn modelId="{6DD9D500-89B5-F74B-B0C1-E18440ED2DCB}" srcId="{E33124DB-BAFD-7445-B942-A98DC5492A5A}" destId="{C8C3D694-1A31-3841-A5E1-84769B81755C}" srcOrd="5" destOrd="0" parTransId="{A2BA272F-9B33-854F-88AF-4E0B89F18E8E}" sibTransId="{F29970A2-7201-5349-9507-FA608A6EEF39}"/>
    <dgm:cxn modelId="{F7B85628-3F84-7F44-8F4B-5A70CE81EB2C}" srcId="{E33124DB-BAFD-7445-B942-A98DC5492A5A}" destId="{D38DA3A4-8BA7-364E-B5A2-98009853EF8E}" srcOrd="0" destOrd="0" parTransId="{81A00079-790D-A644-9976-C6EAB9CEB0E6}" sibTransId="{DB08A7D6-2DC5-7647-BBAD-046C32C1B7C5}"/>
    <dgm:cxn modelId="{ED697928-DD33-1445-9755-560BDB021297}" type="presOf" srcId="{E33124DB-BAFD-7445-B942-A98DC5492A5A}" destId="{4AC13B87-93D8-6B4D-866E-83EB829C4E5B}" srcOrd="0" destOrd="0" presId="urn:microsoft.com/office/officeart/2005/8/layout/default"/>
    <dgm:cxn modelId="{288DA82C-558F-5C42-A5A1-2E143838C48D}" srcId="{E33124DB-BAFD-7445-B942-A98DC5492A5A}" destId="{CFAE3BD2-124D-5647-8DB7-E1165D87083F}" srcOrd="1" destOrd="0" parTransId="{3F050E1B-6CBA-9E43-BEC7-7165F61196F7}" sibTransId="{ACE85515-BEA2-BE4D-8D77-13B2F961BE8A}"/>
    <dgm:cxn modelId="{AAD16031-17E1-6F4B-AB23-725941A90F63}" type="presOf" srcId="{D58431AC-76ED-4847-8EC7-9B6CA7C64739}" destId="{6DE28143-B4C4-6942-B661-2E695E5A0118}" srcOrd="0" destOrd="0" presId="urn:microsoft.com/office/officeart/2005/8/layout/default"/>
    <dgm:cxn modelId="{4E23F931-DCB9-5145-B9D4-2CB2307403E6}" srcId="{E33124DB-BAFD-7445-B942-A98DC5492A5A}" destId="{781581A5-AB9B-B944-8D1C-B20366EB2F37}" srcOrd="3" destOrd="0" parTransId="{BCAAA866-E8F2-B449-A295-8687895C2D5A}" sibTransId="{6FAD1DFE-4C28-704C-BEAC-6A3D48096340}"/>
    <dgm:cxn modelId="{6B4C4E5D-D8C6-8046-B6E5-5A24B9D7F6BE}" type="presOf" srcId="{C8C3D694-1A31-3841-A5E1-84769B81755C}" destId="{FBA2C672-B67F-1745-AA9E-9A302F58D9CA}" srcOrd="0" destOrd="0" presId="urn:microsoft.com/office/officeart/2005/8/layout/default"/>
    <dgm:cxn modelId="{1539E466-92FA-F24E-A17F-C91CDF62F1B9}" srcId="{E33124DB-BAFD-7445-B942-A98DC5492A5A}" destId="{4439F8FD-14F5-CB4F-872F-E6FD15212647}" srcOrd="4" destOrd="0" parTransId="{1546818B-82B7-4F45-B812-4A63F12BE6D8}" sibTransId="{5D77FF5A-67F3-C747-BA55-719C8880126E}"/>
    <dgm:cxn modelId="{1D16254B-2A3D-1D4A-BEEA-C161D0566778}" type="presOf" srcId="{CFAE3BD2-124D-5647-8DB7-E1165D87083F}" destId="{39A70AD4-3FB7-7D4A-9CCA-713FA0F169CF}" srcOrd="0" destOrd="0" presId="urn:microsoft.com/office/officeart/2005/8/layout/default"/>
    <dgm:cxn modelId="{AE923459-918C-5044-82E9-018F16EF4857}" type="presOf" srcId="{D38DA3A4-8BA7-364E-B5A2-98009853EF8E}" destId="{DA1D27BF-1098-2D40-A47C-A10C8E683900}" srcOrd="0" destOrd="0" presId="urn:microsoft.com/office/officeart/2005/8/layout/default"/>
    <dgm:cxn modelId="{68E7AF82-C8CC-6548-BBA2-ABC3ECA5E5CA}" type="presOf" srcId="{4439F8FD-14F5-CB4F-872F-E6FD15212647}" destId="{FDD822E3-E603-AA48-A172-DE9A735E2D18}" srcOrd="0" destOrd="0" presId="urn:microsoft.com/office/officeart/2005/8/layout/default"/>
    <dgm:cxn modelId="{7CF96EA4-1DE5-A744-80C9-73EC65FDDAF5}" type="presOf" srcId="{781581A5-AB9B-B944-8D1C-B20366EB2F37}" destId="{CDC5EC59-C926-BB4A-80E1-A6558C28EB39}" srcOrd="0" destOrd="0" presId="urn:microsoft.com/office/officeart/2005/8/layout/default"/>
    <dgm:cxn modelId="{36C54CD0-8A75-AE4C-B214-3DA576258DC2}" srcId="{E33124DB-BAFD-7445-B942-A98DC5492A5A}" destId="{D58431AC-76ED-4847-8EC7-9B6CA7C64739}" srcOrd="2" destOrd="0" parTransId="{8772E085-B3DF-314B-961F-FB81483CDF4C}" sibTransId="{DEB5A4D8-ECF7-D342-B9C8-A1ECD1FDBF82}"/>
    <dgm:cxn modelId="{9C5BFA97-DCB1-3243-9CAD-712C03497C81}" type="presParOf" srcId="{4AC13B87-93D8-6B4D-866E-83EB829C4E5B}" destId="{DA1D27BF-1098-2D40-A47C-A10C8E683900}" srcOrd="0" destOrd="0" presId="urn:microsoft.com/office/officeart/2005/8/layout/default"/>
    <dgm:cxn modelId="{B14BB59C-15BB-8841-B162-4D1E77FB0C75}" type="presParOf" srcId="{4AC13B87-93D8-6B4D-866E-83EB829C4E5B}" destId="{D545C0F2-C651-7849-8DCC-1505CB89AC78}" srcOrd="1" destOrd="0" presId="urn:microsoft.com/office/officeart/2005/8/layout/default"/>
    <dgm:cxn modelId="{E5343982-B8DA-B248-8072-3EA03C80E4E0}" type="presParOf" srcId="{4AC13B87-93D8-6B4D-866E-83EB829C4E5B}" destId="{39A70AD4-3FB7-7D4A-9CCA-713FA0F169CF}" srcOrd="2" destOrd="0" presId="urn:microsoft.com/office/officeart/2005/8/layout/default"/>
    <dgm:cxn modelId="{4AC98006-5C99-7346-BB44-C338EB324FAF}" type="presParOf" srcId="{4AC13B87-93D8-6B4D-866E-83EB829C4E5B}" destId="{F0A253DA-EEBE-F848-A31F-B9F83A9B4A32}" srcOrd="3" destOrd="0" presId="urn:microsoft.com/office/officeart/2005/8/layout/default"/>
    <dgm:cxn modelId="{F22345DA-0C01-E547-AE60-AEDB407ED42C}" type="presParOf" srcId="{4AC13B87-93D8-6B4D-866E-83EB829C4E5B}" destId="{6DE28143-B4C4-6942-B661-2E695E5A0118}" srcOrd="4" destOrd="0" presId="urn:microsoft.com/office/officeart/2005/8/layout/default"/>
    <dgm:cxn modelId="{9C7BE62E-0D88-C742-9388-239F5BECE0E0}" type="presParOf" srcId="{4AC13B87-93D8-6B4D-866E-83EB829C4E5B}" destId="{6B61941D-0F3C-154A-B094-E4FFC3410AC6}" srcOrd="5" destOrd="0" presId="urn:microsoft.com/office/officeart/2005/8/layout/default"/>
    <dgm:cxn modelId="{4A1E38C1-94C5-DB4D-8D88-14B54BB09B2E}" type="presParOf" srcId="{4AC13B87-93D8-6B4D-866E-83EB829C4E5B}" destId="{CDC5EC59-C926-BB4A-80E1-A6558C28EB39}" srcOrd="6" destOrd="0" presId="urn:microsoft.com/office/officeart/2005/8/layout/default"/>
    <dgm:cxn modelId="{9C560F7F-E3C7-DD47-A0FA-D20B34EB3ED5}" type="presParOf" srcId="{4AC13B87-93D8-6B4D-866E-83EB829C4E5B}" destId="{5D04B1C6-2C43-6D4F-8C32-0EA48568484C}" srcOrd="7" destOrd="0" presId="urn:microsoft.com/office/officeart/2005/8/layout/default"/>
    <dgm:cxn modelId="{8D98CADF-7213-C94B-8CF3-EDB5DEF57D5A}" type="presParOf" srcId="{4AC13B87-93D8-6B4D-866E-83EB829C4E5B}" destId="{FDD822E3-E603-AA48-A172-DE9A735E2D18}" srcOrd="8" destOrd="0" presId="urn:microsoft.com/office/officeart/2005/8/layout/default"/>
    <dgm:cxn modelId="{D782AE78-F600-264F-AB96-79A441AA51DA}" type="presParOf" srcId="{4AC13B87-93D8-6B4D-866E-83EB829C4E5B}" destId="{A29E8160-D754-4E48-A388-0E0D043B920F}" srcOrd="9" destOrd="0" presId="urn:microsoft.com/office/officeart/2005/8/layout/default"/>
    <dgm:cxn modelId="{ADD85493-E084-FE4C-B1FF-F3DEE7F46537}" type="presParOf" srcId="{4AC13B87-93D8-6B4D-866E-83EB829C4E5B}" destId="{FBA2C672-B67F-1745-AA9E-9A302F58D9C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143555-4BF8-4328-A5BF-3B35939292BA}"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endParaRPr lang="en-US"/>
        </a:p>
      </dgm:t>
    </dgm:pt>
    <dgm:pt modelId="{17255027-CD7E-43A8-B93F-ED15643D6A1A}">
      <dgm:prSet phldrT="[Text]"/>
      <dgm:spPr>
        <a:solidFill>
          <a:srgbClr val="3B83B6"/>
        </a:solidFill>
      </dgm:spPr>
      <dgm:t>
        <a:bodyPr/>
        <a:lstStyle/>
        <a:p>
          <a:r>
            <a:rPr lang="en-US" dirty="0"/>
            <a:t>LMS Evaluation</a:t>
          </a:r>
        </a:p>
      </dgm:t>
    </dgm:pt>
    <dgm:pt modelId="{3DC8B215-6ADF-4FCA-B061-DC95A0B8D7F0}" type="parTrans" cxnId="{ACA4B1CE-03AD-4CDD-A215-9377DDC80987}">
      <dgm:prSet/>
      <dgm:spPr/>
      <dgm:t>
        <a:bodyPr/>
        <a:lstStyle/>
        <a:p>
          <a:endParaRPr lang="en-US"/>
        </a:p>
      </dgm:t>
    </dgm:pt>
    <dgm:pt modelId="{C3F00A0F-A378-4771-A137-EC4244B1EDDB}" type="sibTrans" cxnId="{ACA4B1CE-03AD-4CDD-A215-9377DDC80987}">
      <dgm:prSet/>
      <dgm:spPr/>
      <dgm:t>
        <a:bodyPr/>
        <a:lstStyle/>
        <a:p>
          <a:endParaRPr lang="en-US"/>
        </a:p>
      </dgm:t>
    </dgm:pt>
    <dgm:pt modelId="{ECE62E20-9FF6-4D81-9E36-F5BD4379DA69}">
      <dgm:prSet phldrT="[Text]"/>
      <dgm:spPr/>
      <dgm:t>
        <a:bodyPr/>
        <a:lstStyle/>
        <a:p>
          <a:r>
            <a:rPr lang="en-US" dirty="0"/>
            <a:t>Advisory Panels</a:t>
          </a:r>
        </a:p>
      </dgm:t>
    </dgm:pt>
    <dgm:pt modelId="{F0667ECA-B07F-471F-9298-77446EDAD17C}" type="parTrans" cxnId="{E11DF459-EC99-46DB-B563-7C411EDF11EE}">
      <dgm:prSet/>
      <dgm:spPr/>
      <dgm:t>
        <a:bodyPr/>
        <a:lstStyle/>
        <a:p>
          <a:endParaRPr lang="en-US"/>
        </a:p>
      </dgm:t>
    </dgm:pt>
    <dgm:pt modelId="{40FCAD5F-FE8B-4EB3-857A-EF46CD996759}" type="sibTrans" cxnId="{E11DF459-EC99-46DB-B563-7C411EDF11EE}">
      <dgm:prSet/>
      <dgm:spPr/>
      <dgm:t>
        <a:bodyPr/>
        <a:lstStyle/>
        <a:p>
          <a:endParaRPr lang="en-US"/>
        </a:p>
      </dgm:t>
    </dgm:pt>
    <dgm:pt modelId="{84132BF3-DF44-4743-A624-42988165BF69}">
      <dgm:prSet phldrT="[Text]"/>
      <dgm:spPr/>
      <dgm:t>
        <a:bodyPr/>
        <a:lstStyle/>
        <a:p>
          <a:r>
            <a:rPr lang="en-US" dirty="0"/>
            <a:t>Academic Affairs</a:t>
          </a:r>
        </a:p>
      </dgm:t>
    </dgm:pt>
    <dgm:pt modelId="{F898BD16-A797-4ACE-89CB-0DC3E67F4D10}" type="parTrans" cxnId="{7FADA1DF-0CFF-40F7-A332-C73734E70DCF}">
      <dgm:prSet/>
      <dgm:spPr/>
      <dgm:t>
        <a:bodyPr/>
        <a:lstStyle/>
        <a:p>
          <a:endParaRPr lang="en-US"/>
        </a:p>
      </dgm:t>
    </dgm:pt>
    <dgm:pt modelId="{9755DAE6-5B57-4E53-AF78-481FEA7FAD96}" type="sibTrans" cxnId="{7FADA1DF-0CFF-40F7-A332-C73734E70DCF}">
      <dgm:prSet/>
      <dgm:spPr/>
      <dgm:t>
        <a:bodyPr/>
        <a:lstStyle/>
        <a:p>
          <a:endParaRPr lang="en-US"/>
        </a:p>
      </dgm:t>
    </dgm:pt>
    <dgm:pt modelId="{A29ED3AA-79C2-4846-B6E4-2B584EDB6263}">
      <dgm:prSet phldrT="[Text]"/>
      <dgm:spPr/>
      <dgm:t>
        <a:bodyPr/>
        <a:lstStyle/>
        <a:p>
          <a:r>
            <a:rPr lang="en-US" dirty="0"/>
            <a:t>IT and IT Security</a:t>
          </a:r>
        </a:p>
      </dgm:t>
    </dgm:pt>
    <dgm:pt modelId="{40DC947A-1708-4732-B737-5131F232E327}" type="parTrans" cxnId="{3FC04C9F-E4B2-4FBF-AF7F-0761CFD0140D}">
      <dgm:prSet/>
      <dgm:spPr/>
      <dgm:t>
        <a:bodyPr/>
        <a:lstStyle/>
        <a:p>
          <a:endParaRPr lang="en-US"/>
        </a:p>
      </dgm:t>
    </dgm:pt>
    <dgm:pt modelId="{38D5AFAB-8F56-4348-8DDC-840B1B22F22F}" type="sibTrans" cxnId="{3FC04C9F-E4B2-4FBF-AF7F-0761CFD0140D}">
      <dgm:prSet/>
      <dgm:spPr/>
      <dgm:t>
        <a:bodyPr/>
        <a:lstStyle/>
        <a:p>
          <a:endParaRPr lang="en-US"/>
        </a:p>
      </dgm:t>
    </dgm:pt>
    <dgm:pt modelId="{9BF7D446-D1B4-49E7-A067-E8EAF8931A33}">
      <dgm:prSet/>
      <dgm:spPr/>
      <dgm:t>
        <a:bodyPr/>
        <a:lstStyle/>
        <a:p>
          <a:r>
            <a:rPr lang="en-US" dirty="0"/>
            <a:t>Faculty and JCC</a:t>
          </a:r>
        </a:p>
      </dgm:t>
    </dgm:pt>
    <dgm:pt modelId="{EC1A0E9C-704E-4A10-B198-B8B074CADB51}" type="parTrans" cxnId="{53D56D8E-91EC-45E8-80D1-8F1DDB9A2BFD}">
      <dgm:prSet/>
      <dgm:spPr/>
      <dgm:t>
        <a:bodyPr/>
        <a:lstStyle/>
        <a:p>
          <a:endParaRPr lang="en-US"/>
        </a:p>
      </dgm:t>
    </dgm:pt>
    <dgm:pt modelId="{660B601E-ACB2-48CB-94ED-3358B7BE87A8}" type="sibTrans" cxnId="{53D56D8E-91EC-45E8-80D1-8F1DDB9A2BFD}">
      <dgm:prSet/>
      <dgm:spPr/>
      <dgm:t>
        <a:bodyPr/>
        <a:lstStyle/>
        <a:p>
          <a:endParaRPr lang="en-US"/>
        </a:p>
      </dgm:t>
    </dgm:pt>
    <dgm:pt modelId="{46275843-881B-4F56-9EB6-F8BA8819A511}">
      <dgm:prSet/>
      <dgm:spPr>
        <a:solidFill>
          <a:srgbClr val="054122"/>
        </a:solidFill>
      </dgm:spPr>
      <dgm:t>
        <a:bodyPr/>
        <a:lstStyle/>
        <a:p>
          <a:r>
            <a:rPr lang="en-US" dirty="0"/>
            <a:t>Instructional Designers</a:t>
          </a:r>
        </a:p>
      </dgm:t>
    </dgm:pt>
    <dgm:pt modelId="{A737F025-9C48-47B7-90E1-A5C3AACE9570}" type="parTrans" cxnId="{138C5880-A0D3-4AB0-BBA0-5DA3A64D3E10}">
      <dgm:prSet/>
      <dgm:spPr>
        <a:solidFill>
          <a:srgbClr val="054122"/>
        </a:solidFill>
      </dgm:spPr>
      <dgm:t>
        <a:bodyPr/>
        <a:lstStyle/>
        <a:p>
          <a:endParaRPr lang="en-US"/>
        </a:p>
      </dgm:t>
    </dgm:pt>
    <dgm:pt modelId="{9B270797-7E79-4390-A37E-4E2B802410E3}" type="sibTrans" cxnId="{138C5880-A0D3-4AB0-BBA0-5DA3A64D3E10}">
      <dgm:prSet/>
      <dgm:spPr/>
      <dgm:t>
        <a:bodyPr/>
        <a:lstStyle/>
        <a:p>
          <a:endParaRPr lang="en-US"/>
        </a:p>
      </dgm:t>
    </dgm:pt>
    <dgm:pt modelId="{6B03A116-3B0C-41C5-B953-2871BB77AC60}" type="pres">
      <dgm:prSet presAssocID="{A7143555-4BF8-4328-A5BF-3B35939292BA}" presName="cycle" presStyleCnt="0">
        <dgm:presLayoutVars>
          <dgm:chMax val="1"/>
          <dgm:dir/>
          <dgm:animLvl val="ctr"/>
          <dgm:resizeHandles val="exact"/>
        </dgm:presLayoutVars>
      </dgm:prSet>
      <dgm:spPr/>
    </dgm:pt>
    <dgm:pt modelId="{3374496E-498A-4DEC-A03F-CB26CFC4F845}" type="pres">
      <dgm:prSet presAssocID="{17255027-CD7E-43A8-B93F-ED15643D6A1A}" presName="centerShape" presStyleLbl="node0" presStyleIdx="0" presStyleCnt="1" custLinFactNeighborY="-1968"/>
      <dgm:spPr/>
    </dgm:pt>
    <dgm:pt modelId="{7967CF62-C4AD-45DF-8267-279293A95011}" type="pres">
      <dgm:prSet presAssocID="{F0667ECA-B07F-471F-9298-77446EDAD17C}" presName="parTrans" presStyleLbl="bgSibTrans2D1" presStyleIdx="0" presStyleCnt="5" custScaleX="57971" custLinFactNeighborX="22219" custLinFactNeighborY="3169"/>
      <dgm:spPr/>
    </dgm:pt>
    <dgm:pt modelId="{4F468BA0-D571-4276-A7AE-532378DF9CB6}" type="pres">
      <dgm:prSet presAssocID="{ECE62E20-9FF6-4D81-9E36-F5BD4379DA69}" presName="node" presStyleLbl="node1" presStyleIdx="0" presStyleCnt="5">
        <dgm:presLayoutVars>
          <dgm:bulletEnabled val="1"/>
        </dgm:presLayoutVars>
      </dgm:prSet>
      <dgm:spPr/>
    </dgm:pt>
    <dgm:pt modelId="{CC891AF2-BC1B-4C63-817C-A0D31F5BF018}" type="pres">
      <dgm:prSet presAssocID="{F898BD16-A797-4ACE-89CB-0DC3E67F4D10}" presName="parTrans" presStyleLbl="bgSibTrans2D1" presStyleIdx="1" presStyleCnt="5"/>
      <dgm:spPr/>
    </dgm:pt>
    <dgm:pt modelId="{47435B7B-30EB-48EA-8C45-B6C54F74CFC2}" type="pres">
      <dgm:prSet presAssocID="{84132BF3-DF44-4743-A624-42988165BF69}" presName="node" presStyleLbl="node1" presStyleIdx="1" presStyleCnt="5">
        <dgm:presLayoutVars>
          <dgm:bulletEnabled val="1"/>
        </dgm:presLayoutVars>
      </dgm:prSet>
      <dgm:spPr/>
    </dgm:pt>
    <dgm:pt modelId="{920FAB45-49E2-44DA-B64A-97959DE6428C}" type="pres">
      <dgm:prSet presAssocID="{40DC947A-1708-4732-B737-5131F232E327}" presName="parTrans" presStyleLbl="bgSibTrans2D1" presStyleIdx="2" presStyleCnt="5"/>
      <dgm:spPr/>
    </dgm:pt>
    <dgm:pt modelId="{7F90A104-8BC3-429F-B0AB-BCA6AB4A4D99}" type="pres">
      <dgm:prSet presAssocID="{A29ED3AA-79C2-4846-B6E4-2B584EDB6263}" presName="node" presStyleLbl="node1" presStyleIdx="2" presStyleCnt="5" custRadScaleRad="101014" custRadScaleInc="1448">
        <dgm:presLayoutVars>
          <dgm:bulletEnabled val="1"/>
        </dgm:presLayoutVars>
      </dgm:prSet>
      <dgm:spPr/>
    </dgm:pt>
    <dgm:pt modelId="{C9530326-0785-4077-9299-82F56F8CB004}" type="pres">
      <dgm:prSet presAssocID="{EC1A0E9C-704E-4A10-B198-B8B074CADB51}" presName="parTrans" presStyleLbl="bgSibTrans2D1" presStyleIdx="3" presStyleCnt="5"/>
      <dgm:spPr/>
    </dgm:pt>
    <dgm:pt modelId="{38A4B208-09D4-425A-8391-DEEC0FB7531C}" type="pres">
      <dgm:prSet presAssocID="{9BF7D446-D1B4-49E7-A067-E8EAF8931A33}" presName="node" presStyleLbl="node1" presStyleIdx="3" presStyleCnt="5">
        <dgm:presLayoutVars>
          <dgm:bulletEnabled val="1"/>
        </dgm:presLayoutVars>
      </dgm:prSet>
      <dgm:spPr/>
    </dgm:pt>
    <dgm:pt modelId="{D7B79FC9-2630-408D-868A-55C0524E7D88}" type="pres">
      <dgm:prSet presAssocID="{A737F025-9C48-47B7-90E1-A5C3AACE9570}" presName="parTrans" presStyleLbl="bgSibTrans2D1" presStyleIdx="4" presStyleCnt="5"/>
      <dgm:spPr/>
    </dgm:pt>
    <dgm:pt modelId="{F8994816-D4DB-4502-A703-8D0EF8352F83}" type="pres">
      <dgm:prSet presAssocID="{46275843-881B-4F56-9EB6-F8BA8819A511}" presName="node" presStyleLbl="node1" presStyleIdx="4" presStyleCnt="5">
        <dgm:presLayoutVars>
          <dgm:bulletEnabled val="1"/>
        </dgm:presLayoutVars>
      </dgm:prSet>
      <dgm:spPr/>
    </dgm:pt>
  </dgm:ptLst>
  <dgm:cxnLst>
    <dgm:cxn modelId="{BCB8AE08-F450-A144-A36A-CB50A2E2652E}" type="presOf" srcId="{F0667ECA-B07F-471F-9298-77446EDAD17C}" destId="{7967CF62-C4AD-45DF-8267-279293A95011}" srcOrd="0" destOrd="0" presId="urn:microsoft.com/office/officeart/2005/8/layout/radial4"/>
    <dgm:cxn modelId="{30AE1012-6016-184D-893C-C4AD0B69FCA3}" type="presOf" srcId="{40DC947A-1708-4732-B737-5131F232E327}" destId="{920FAB45-49E2-44DA-B64A-97959DE6428C}" srcOrd="0" destOrd="0" presId="urn:microsoft.com/office/officeart/2005/8/layout/radial4"/>
    <dgm:cxn modelId="{6E3F4270-10B5-454F-B7F3-BCE74FA7B8C6}" type="presOf" srcId="{9BF7D446-D1B4-49E7-A067-E8EAF8931A33}" destId="{38A4B208-09D4-425A-8391-DEEC0FB7531C}" srcOrd="0" destOrd="0" presId="urn:microsoft.com/office/officeart/2005/8/layout/radial4"/>
    <dgm:cxn modelId="{B0495C56-CFD0-A34F-85D1-A9EE084BB22A}" type="presOf" srcId="{F898BD16-A797-4ACE-89CB-0DC3E67F4D10}" destId="{CC891AF2-BC1B-4C63-817C-A0D31F5BF018}" srcOrd="0" destOrd="0" presId="urn:microsoft.com/office/officeart/2005/8/layout/radial4"/>
    <dgm:cxn modelId="{E11DF459-EC99-46DB-B563-7C411EDF11EE}" srcId="{17255027-CD7E-43A8-B93F-ED15643D6A1A}" destId="{ECE62E20-9FF6-4D81-9E36-F5BD4379DA69}" srcOrd="0" destOrd="0" parTransId="{F0667ECA-B07F-471F-9298-77446EDAD17C}" sibTransId="{40FCAD5F-FE8B-4EB3-857A-EF46CD996759}"/>
    <dgm:cxn modelId="{138C5880-A0D3-4AB0-BBA0-5DA3A64D3E10}" srcId="{17255027-CD7E-43A8-B93F-ED15643D6A1A}" destId="{46275843-881B-4F56-9EB6-F8BA8819A511}" srcOrd="4" destOrd="0" parTransId="{A737F025-9C48-47B7-90E1-A5C3AACE9570}" sibTransId="{9B270797-7E79-4390-A37E-4E2B802410E3}"/>
    <dgm:cxn modelId="{A4995880-C4DE-0648-BB7E-F6AE6C38B060}" type="presOf" srcId="{84132BF3-DF44-4743-A624-42988165BF69}" destId="{47435B7B-30EB-48EA-8C45-B6C54F74CFC2}" srcOrd="0" destOrd="0" presId="urn:microsoft.com/office/officeart/2005/8/layout/radial4"/>
    <dgm:cxn modelId="{53D56D8E-91EC-45E8-80D1-8F1DDB9A2BFD}" srcId="{17255027-CD7E-43A8-B93F-ED15643D6A1A}" destId="{9BF7D446-D1B4-49E7-A067-E8EAF8931A33}" srcOrd="3" destOrd="0" parTransId="{EC1A0E9C-704E-4A10-B198-B8B074CADB51}" sibTransId="{660B601E-ACB2-48CB-94ED-3358B7BE87A8}"/>
    <dgm:cxn modelId="{F73B989B-6BF6-5344-B03C-2E93E556C6A3}" type="presOf" srcId="{46275843-881B-4F56-9EB6-F8BA8819A511}" destId="{F8994816-D4DB-4502-A703-8D0EF8352F83}" srcOrd="0" destOrd="0" presId="urn:microsoft.com/office/officeart/2005/8/layout/radial4"/>
    <dgm:cxn modelId="{21293E9C-B9DC-AA4F-A044-B2F44693F7FA}" type="presOf" srcId="{A737F025-9C48-47B7-90E1-A5C3AACE9570}" destId="{D7B79FC9-2630-408D-868A-55C0524E7D88}" srcOrd="0" destOrd="0" presId="urn:microsoft.com/office/officeart/2005/8/layout/radial4"/>
    <dgm:cxn modelId="{3FC04C9F-E4B2-4FBF-AF7F-0761CFD0140D}" srcId="{17255027-CD7E-43A8-B93F-ED15643D6A1A}" destId="{A29ED3AA-79C2-4846-B6E4-2B584EDB6263}" srcOrd="2" destOrd="0" parTransId="{40DC947A-1708-4732-B737-5131F232E327}" sibTransId="{38D5AFAB-8F56-4348-8DDC-840B1B22F22F}"/>
    <dgm:cxn modelId="{7A8780AD-8198-C848-B2E3-C3A591B62684}" type="presOf" srcId="{A7143555-4BF8-4328-A5BF-3B35939292BA}" destId="{6B03A116-3B0C-41C5-B953-2871BB77AC60}" srcOrd="0" destOrd="0" presId="urn:microsoft.com/office/officeart/2005/8/layout/radial4"/>
    <dgm:cxn modelId="{DD331EB9-7E7B-994A-9536-3C7EC98C34ED}" type="presOf" srcId="{17255027-CD7E-43A8-B93F-ED15643D6A1A}" destId="{3374496E-498A-4DEC-A03F-CB26CFC4F845}" srcOrd="0" destOrd="0" presId="urn:microsoft.com/office/officeart/2005/8/layout/radial4"/>
    <dgm:cxn modelId="{ACA4B1CE-03AD-4CDD-A215-9377DDC80987}" srcId="{A7143555-4BF8-4328-A5BF-3B35939292BA}" destId="{17255027-CD7E-43A8-B93F-ED15643D6A1A}" srcOrd="0" destOrd="0" parTransId="{3DC8B215-6ADF-4FCA-B061-DC95A0B8D7F0}" sibTransId="{C3F00A0F-A378-4771-A137-EC4244B1EDDB}"/>
    <dgm:cxn modelId="{CE72C6CE-3DB3-6B48-B9D8-224108FE7E21}" type="presOf" srcId="{A29ED3AA-79C2-4846-B6E4-2B584EDB6263}" destId="{7F90A104-8BC3-429F-B0AB-BCA6AB4A4D99}" srcOrd="0" destOrd="0" presId="urn:microsoft.com/office/officeart/2005/8/layout/radial4"/>
    <dgm:cxn modelId="{80F45ED7-992C-694B-AA57-A3111CBE0790}" type="presOf" srcId="{ECE62E20-9FF6-4D81-9E36-F5BD4379DA69}" destId="{4F468BA0-D571-4276-A7AE-532378DF9CB6}" srcOrd="0" destOrd="0" presId="urn:microsoft.com/office/officeart/2005/8/layout/radial4"/>
    <dgm:cxn modelId="{7FADA1DF-0CFF-40F7-A332-C73734E70DCF}" srcId="{17255027-CD7E-43A8-B93F-ED15643D6A1A}" destId="{84132BF3-DF44-4743-A624-42988165BF69}" srcOrd="1" destOrd="0" parTransId="{F898BD16-A797-4ACE-89CB-0DC3E67F4D10}" sibTransId="{9755DAE6-5B57-4E53-AF78-481FEA7FAD96}"/>
    <dgm:cxn modelId="{5C1C3CE9-7F12-EE44-A42F-E879DC86670A}" type="presOf" srcId="{EC1A0E9C-704E-4A10-B198-B8B074CADB51}" destId="{C9530326-0785-4077-9299-82F56F8CB004}" srcOrd="0" destOrd="0" presId="urn:microsoft.com/office/officeart/2005/8/layout/radial4"/>
    <dgm:cxn modelId="{C16B38AC-98B0-8346-972F-7C44A3DB6836}" type="presParOf" srcId="{6B03A116-3B0C-41C5-B953-2871BB77AC60}" destId="{3374496E-498A-4DEC-A03F-CB26CFC4F845}" srcOrd="0" destOrd="0" presId="urn:microsoft.com/office/officeart/2005/8/layout/radial4"/>
    <dgm:cxn modelId="{BF875109-781E-2F4B-A1A8-0818C6768D32}" type="presParOf" srcId="{6B03A116-3B0C-41C5-B953-2871BB77AC60}" destId="{7967CF62-C4AD-45DF-8267-279293A95011}" srcOrd="1" destOrd="0" presId="urn:microsoft.com/office/officeart/2005/8/layout/radial4"/>
    <dgm:cxn modelId="{7DEF4665-8DD1-F942-9D35-16FFFD943E67}" type="presParOf" srcId="{6B03A116-3B0C-41C5-B953-2871BB77AC60}" destId="{4F468BA0-D571-4276-A7AE-532378DF9CB6}" srcOrd="2" destOrd="0" presId="urn:microsoft.com/office/officeart/2005/8/layout/radial4"/>
    <dgm:cxn modelId="{3801EDC0-81BA-8B49-B1C1-A6940DC4273D}" type="presParOf" srcId="{6B03A116-3B0C-41C5-B953-2871BB77AC60}" destId="{CC891AF2-BC1B-4C63-817C-A0D31F5BF018}" srcOrd="3" destOrd="0" presId="urn:microsoft.com/office/officeart/2005/8/layout/radial4"/>
    <dgm:cxn modelId="{759DB27D-0200-C940-A6DC-A7E674ED7633}" type="presParOf" srcId="{6B03A116-3B0C-41C5-B953-2871BB77AC60}" destId="{47435B7B-30EB-48EA-8C45-B6C54F74CFC2}" srcOrd="4" destOrd="0" presId="urn:microsoft.com/office/officeart/2005/8/layout/radial4"/>
    <dgm:cxn modelId="{7A7D8A67-95B2-1442-B1A6-CD30BAB856A5}" type="presParOf" srcId="{6B03A116-3B0C-41C5-B953-2871BB77AC60}" destId="{920FAB45-49E2-44DA-B64A-97959DE6428C}" srcOrd="5" destOrd="0" presId="urn:microsoft.com/office/officeart/2005/8/layout/radial4"/>
    <dgm:cxn modelId="{61420FEF-B3AC-174A-B955-3951CE492732}" type="presParOf" srcId="{6B03A116-3B0C-41C5-B953-2871BB77AC60}" destId="{7F90A104-8BC3-429F-B0AB-BCA6AB4A4D99}" srcOrd="6" destOrd="0" presId="urn:microsoft.com/office/officeart/2005/8/layout/radial4"/>
    <dgm:cxn modelId="{68750D43-8E53-D74D-AD7F-3EC1CE9A0ED5}" type="presParOf" srcId="{6B03A116-3B0C-41C5-B953-2871BB77AC60}" destId="{C9530326-0785-4077-9299-82F56F8CB004}" srcOrd="7" destOrd="0" presId="urn:microsoft.com/office/officeart/2005/8/layout/radial4"/>
    <dgm:cxn modelId="{B962FF09-1269-234E-9672-CD7347DC5FDB}" type="presParOf" srcId="{6B03A116-3B0C-41C5-B953-2871BB77AC60}" destId="{38A4B208-09D4-425A-8391-DEEC0FB7531C}" srcOrd="8" destOrd="0" presId="urn:microsoft.com/office/officeart/2005/8/layout/radial4"/>
    <dgm:cxn modelId="{85393256-2DAC-314B-910D-BA8A1088B670}" type="presParOf" srcId="{6B03A116-3B0C-41C5-B953-2871BB77AC60}" destId="{D7B79FC9-2630-408D-868A-55C0524E7D88}" srcOrd="9" destOrd="0" presId="urn:microsoft.com/office/officeart/2005/8/layout/radial4"/>
    <dgm:cxn modelId="{AE8FDD49-35BD-B244-AA79-58654B83E8F7}" type="presParOf" srcId="{6B03A116-3B0C-41C5-B953-2871BB77AC60}" destId="{F8994816-D4DB-4502-A703-8D0EF8352F83}"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4F877B6-2A02-4FF5-B2AB-49B06832C6A4}"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47390AB1-1D12-424C-A4F4-B449361F4B07}">
      <dgm:prSet phldrT="[Text]"/>
      <dgm:spPr>
        <a:effectLst>
          <a:outerShdw blurRad="63500" sx="102000" sy="102000" algn="ctr" rotWithShape="0">
            <a:prstClr val="black">
              <a:alpha val="40000"/>
            </a:prstClr>
          </a:outerShdw>
        </a:effectLst>
      </dgm:spPr>
      <dgm:t>
        <a:bodyPr/>
        <a:lstStyle/>
        <a:p>
          <a:r>
            <a:rPr lang="en-US" dirty="0"/>
            <a:t>Procurement Process</a:t>
          </a:r>
        </a:p>
      </dgm:t>
    </dgm:pt>
    <dgm:pt modelId="{84A64C98-EB41-4FBB-9F5C-DAFB3136FBA0}" type="parTrans" cxnId="{637C6CF3-5D60-4D57-B43E-8C4CE59FF334}">
      <dgm:prSet/>
      <dgm:spPr/>
      <dgm:t>
        <a:bodyPr/>
        <a:lstStyle/>
        <a:p>
          <a:endParaRPr lang="en-US"/>
        </a:p>
      </dgm:t>
    </dgm:pt>
    <dgm:pt modelId="{D53390AC-30DD-40B0-862B-42EF2B9B0B56}" type="sibTrans" cxnId="{637C6CF3-5D60-4D57-B43E-8C4CE59FF334}">
      <dgm:prSet/>
      <dgm:spPr>
        <a:solidFill>
          <a:schemeClr val="accent5">
            <a:lumMod val="75000"/>
            <a:alpha val="90000"/>
          </a:schemeClr>
        </a:solidFill>
      </dgm:spPr>
      <dgm:t>
        <a:bodyPr/>
        <a:lstStyle/>
        <a:p>
          <a:endParaRPr lang="en-US"/>
        </a:p>
      </dgm:t>
    </dgm:pt>
    <dgm:pt modelId="{C2E4175D-3500-4CD5-B169-85BA4D104332}">
      <dgm:prSet phldrT="[Text]"/>
      <dgm:spPr>
        <a:effectLst>
          <a:outerShdw blurRad="63500" sx="102000" sy="102000" algn="ctr" rotWithShape="0">
            <a:prstClr val="black">
              <a:alpha val="40000"/>
            </a:prstClr>
          </a:outerShdw>
        </a:effectLst>
      </dgm:spPr>
      <dgm:t>
        <a:bodyPr/>
        <a:lstStyle/>
        <a:p>
          <a:r>
            <a:rPr lang="en-US" dirty="0"/>
            <a:t>Purchase Order</a:t>
          </a:r>
        </a:p>
      </dgm:t>
    </dgm:pt>
    <dgm:pt modelId="{E5AB426E-C22D-474E-A9B7-BF52566CDB0F}" type="parTrans" cxnId="{0F48D76F-2226-4E9E-AB1F-9ABF03C1E992}">
      <dgm:prSet/>
      <dgm:spPr/>
      <dgm:t>
        <a:bodyPr/>
        <a:lstStyle/>
        <a:p>
          <a:endParaRPr lang="en-US"/>
        </a:p>
      </dgm:t>
    </dgm:pt>
    <dgm:pt modelId="{5885C323-DF2E-4718-94E3-A039B94AF610}" type="sibTrans" cxnId="{0F48D76F-2226-4E9E-AB1F-9ABF03C1E992}">
      <dgm:prSet/>
      <dgm:spPr>
        <a:solidFill>
          <a:srgbClr val="15847C"/>
        </a:solidFill>
      </dgm:spPr>
      <dgm:t>
        <a:bodyPr/>
        <a:lstStyle/>
        <a:p>
          <a:endParaRPr lang="en-US"/>
        </a:p>
      </dgm:t>
    </dgm:pt>
    <dgm:pt modelId="{E0D01DAA-6DD6-480F-99AD-9C1895EE4A69}">
      <dgm:prSet phldrT="[Text]"/>
      <dgm:spPr>
        <a:effectLst>
          <a:outerShdw blurRad="63500" sx="102000" sy="102000" algn="ctr" rotWithShape="0">
            <a:prstClr val="black">
              <a:alpha val="40000"/>
            </a:prstClr>
          </a:outerShdw>
        </a:effectLst>
      </dgm:spPr>
      <dgm:t>
        <a:bodyPr/>
        <a:lstStyle/>
        <a:p>
          <a:r>
            <a:rPr lang="en-US" dirty="0"/>
            <a:t>Legal Review</a:t>
          </a:r>
        </a:p>
      </dgm:t>
    </dgm:pt>
    <dgm:pt modelId="{CF4737BD-855F-47CE-8486-F59EB3AFD65E}" type="parTrans" cxnId="{57478394-A123-4500-BE99-80A9C7923D74}">
      <dgm:prSet/>
      <dgm:spPr/>
      <dgm:t>
        <a:bodyPr/>
        <a:lstStyle/>
        <a:p>
          <a:endParaRPr lang="en-US"/>
        </a:p>
      </dgm:t>
    </dgm:pt>
    <dgm:pt modelId="{AA121800-D32F-4CB2-8DBD-8AA149B82787}" type="sibTrans" cxnId="{57478394-A123-4500-BE99-80A9C7923D74}">
      <dgm:prSet/>
      <dgm:spPr>
        <a:solidFill>
          <a:srgbClr val="238F52"/>
        </a:solidFill>
      </dgm:spPr>
      <dgm:t>
        <a:bodyPr/>
        <a:lstStyle/>
        <a:p>
          <a:endParaRPr lang="en-US"/>
        </a:p>
      </dgm:t>
    </dgm:pt>
    <dgm:pt modelId="{B7EDE29F-7CCF-482E-8523-C686EE3AD6CB}">
      <dgm:prSet/>
      <dgm:spPr>
        <a:solidFill>
          <a:schemeClr val="accent2">
            <a:lumMod val="75000"/>
          </a:schemeClr>
        </a:solidFill>
        <a:effectLst>
          <a:outerShdw blurRad="63500" sx="102000" sy="102000" algn="ctr" rotWithShape="0">
            <a:prstClr val="black">
              <a:alpha val="40000"/>
            </a:prstClr>
          </a:outerShdw>
        </a:effectLst>
      </dgm:spPr>
      <dgm:t>
        <a:bodyPr/>
        <a:lstStyle/>
        <a:p>
          <a:r>
            <a:rPr lang="en-US" dirty="0"/>
            <a:t>October Board Meeting</a:t>
          </a:r>
        </a:p>
      </dgm:t>
    </dgm:pt>
    <dgm:pt modelId="{BE7419C6-4096-4129-8B4D-116DD4917B65}" type="parTrans" cxnId="{7B69AE5E-E0CC-4F93-9BF3-91529F43B834}">
      <dgm:prSet/>
      <dgm:spPr/>
      <dgm:t>
        <a:bodyPr/>
        <a:lstStyle/>
        <a:p>
          <a:endParaRPr lang="en-US"/>
        </a:p>
      </dgm:t>
    </dgm:pt>
    <dgm:pt modelId="{E7B27B91-5524-4FF2-9DB7-D74ACA12D41B}" type="sibTrans" cxnId="{7B69AE5E-E0CC-4F93-9BF3-91529F43B834}">
      <dgm:prSet/>
      <dgm:spPr>
        <a:solidFill>
          <a:srgbClr val="2C6288"/>
        </a:solidFill>
      </dgm:spPr>
      <dgm:t>
        <a:bodyPr/>
        <a:lstStyle/>
        <a:p>
          <a:endParaRPr lang="en-US"/>
        </a:p>
      </dgm:t>
    </dgm:pt>
    <dgm:pt modelId="{9ED7A82E-A7B1-4072-B981-82C7A7E3F718}">
      <dgm:prSet/>
      <dgm:spPr>
        <a:solidFill>
          <a:srgbClr val="0F615B"/>
        </a:solidFill>
        <a:effectLst>
          <a:outerShdw blurRad="63500" sx="102000" sy="102000" algn="ctr" rotWithShape="0">
            <a:prstClr val="black">
              <a:alpha val="40000"/>
            </a:prstClr>
          </a:outerShdw>
        </a:effectLst>
      </dgm:spPr>
      <dgm:t>
        <a:bodyPr/>
        <a:lstStyle/>
        <a:p>
          <a:r>
            <a:rPr lang="en-US" dirty="0"/>
            <a:t>Contract Begins</a:t>
          </a:r>
        </a:p>
      </dgm:t>
    </dgm:pt>
    <dgm:pt modelId="{3C0009E1-05AD-4A91-A8CA-B4C4C5A5ED7F}" type="parTrans" cxnId="{E37F6438-B17B-4346-A3E7-C0438C11F28F}">
      <dgm:prSet/>
      <dgm:spPr/>
      <dgm:t>
        <a:bodyPr/>
        <a:lstStyle/>
        <a:p>
          <a:endParaRPr lang="en-US"/>
        </a:p>
      </dgm:t>
    </dgm:pt>
    <dgm:pt modelId="{40300706-FD3F-4368-9A3B-01D7C51C6110}" type="sibTrans" cxnId="{E37F6438-B17B-4346-A3E7-C0438C11F28F}">
      <dgm:prSet/>
      <dgm:spPr/>
      <dgm:t>
        <a:bodyPr/>
        <a:lstStyle/>
        <a:p>
          <a:endParaRPr lang="en-US"/>
        </a:p>
      </dgm:t>
    </dgm:pt>
    <dgm:pt modelId="{0F1F09FB-D997-441F-A56D-4453537CB3F1}" type="pres">
      <dgm:prSet presAssocID="{24F877B6-2A02-4FF5-B2AB-49B06832C6A4}" presName="outerComposite" presStyleCnt="0">
        <dgm:presLayoutVars>
          <dgm:chMax val="5"/>
          <dgm:dir/>
          <dgm:resizeHandles val="exact"/>
        </dgm:presLayoutVars>
      </dgm:prSet>
      <dgm:spPr/>
    </dgm:pt>
    <dgm:pt modelId="{D97E4B34-80B7-4F90-9CE9-1CB06E7DE45D}" type="pres">
      <dgm:prSet presAssocID="{24F877B6-2A02-4FF5-B2AB-49B06832C6A4}" presName="dummyMaxCanvas" presStyleCnt="0">
        <dgm:presLayoutVars/>
      </dgm:prSet>
      <dgm:spPr/>
    </dgm:pt>
    <dgm:pt modelId="{0BDD6981-AFC8-49E3-9B93-5EEFF74547F9}" type="pres">
      <dgm:prSet presAssocID="{24F877B6-2A02-4FF5-B2AB-49B06832C6A4}" presName="FiveNodes_1" presStyleLbl="node1" presStyleIdx="0" presStyleCnt="5" custLinFactNeighborX="-9326">
        <dgm:presLayoutVars>
          <dgm:bulletEnabled val="1"/>
        </dgm:presLayoutVars>
      </dgm:prSet>
      <dgm:spPr/>
    </dgm:pt>
    <dgm:pt modelId="{FEC715AF-FD66-48C6-82D7-4B5DFDBBDA2E}" type="pres">
      <dgm:prSet presAssocID="{24F877B6-2A02-4FF5-B2AB-49B06832C6A4}" presName="FiveNodes_2" presStyleLbl="node1" presStyleIdx="1" presStyleCnt="5">
        <dgm:presLayoutVars>
          <dgm:bulletEnabled val="1"/>
        </dgm:presLayoutVars>
      </dgm:prSet>
      <dgm:spPr/>
    </dgm:pt>
    <dgm:pt modelId="{5875B1D0-C19B-40B2-9513-D7F09D78EE97}" type="pres">
      <dgm:prSet presAssocID="{24F877B6-2A02-4FF5-B2AB-49B06832C6A4}" presName="FiveNodes_3" presStyleLbl="node1" presStyleIdx="2" presStyleCnt="5">
        <dgm:presLayoutVars>
          <dgm:bulletEnabled val="1"/>
        </dgm:presLayoutVars>
      </dgm:prSet>
      <dgm:spPr/>
    </dgm:pt>
    <dgm:pt modelId="{ED6E1230-A84C-4305-8734-93A1A051E4EF}" type="pres">
      <dgm:prSet presAssocID="{24F877B6-2A02-4FF5-B2AB-49B06832C6A4}" presName="FiveNodes_4" presStyleLbl="node1" presStyleIdx="3" presStyleCnt="5">
        <dgm:presLayoutVars>
          <dgm:bulletEnabled val="1"/>
        </dgm:presLayoutVars>
      </dgm:prSet>
      <dgm:spPr/>
    </dgm:pt>
    <dgm:pt modelId="{DAB204AD-03ED-4F60-9D67-FFBA330118B7}" type="pres">
      <dgm:prSet presAssocID="{24F877B6-2A02-4FF5-B2AB-49B06832C6A4}" presName="FiveNodes_5" presStyleLbl="node1" presStyleIdx="4" presStyleCnt="5">
        <dgm:presLayoutVars>
          <dgm:bulletEnabled val="1"/>
        </dgm:presLayoutVars>
      </dgm:prSet>
      <dgm:spPr/>
    </dgm:pt>
    <dgm:pt modelId="{07EA868E-AB31-44AF-9D00-AA3DB6EBFA72}" type="pres">
      <dgm:prSet presAssocID="{24F877B6-2A02-4FF5-B2AB-49B06832C6A4}" presName="FiveConn_1-2" presStyleLbl="fgAccFollowNode1" presStyleIdx="0" presStyleCnt="4">
        <dgm:presLayoutVars>
          <dgm:bulletEnabled val="1"/>
        </dgm:presLayoutVars>
      </dgm:prSet>
      <dgm:spPr/>
    </dgm:pt>
    <dgm:pt modelId="{E468E293-E9F3-4631-BEA0-17FE3769BF68}" type="pres">
      <dgm:prSet presAssocID="{24F877B6-2A02-4FF5-B2AB-49B06832C6A4}" presName="FiveConn_2-3" presStyleLbl="fgAccFollowNode1" presStyleIdx="1" presStyleCnt="4">
        <dgm:presLayoutVars>
          <dgm:bulletEnabled val="1"/>
        </dgm:presLayoutVars>
      </dgm:prSet>
      <dgm:spPr/>
    </dgm:pt>
    <dgm:pt modelId="{DAE36361-4DEA-4C98-ADAA-F17A634E4C97}" type="pres">
      <dgm:prSet presAssocID="{24F877B6-2A02-4FF5-B2AB-49B06832C6A4}" presName="FiveConn_3-4" presStyleLbl="fgAccFollowNode1" presStyleIdx="2" presStyleCnt="4">
        <dgm:presLayoutVars>
          <dgm:bulletEnabled val="1"/>
        </dgm:presLayoutVars>
      </dgm:prSet>
      <dgm:spPr/>
    </dgm:pt>
    <dgm:pt modelId="{F5C8747B-1800-463D-B387-6306D04E2BD2}" type="pres">
      <dgm:prSet presAssocID="{24F877B6-2A02-4FF5-B2AB-49B06832C6A4}" presName="FiveConn_4-5" presStyleLbl="fgAccFollowNode1" presStyleIdx="3" presStyleCnt="4">
        <dgm:presLayoutVars>
          <dgm:bulletEnabled val="1"/>
        </dgm:presLayoutVars>
      </dgm:prSet>
      <dgm:spPr/>
    </dgm:pt>
    <dgm:pt modelId="{3B450113-AEBE-4FC7-90AB-3CACE1ED5A1E}" type="pres">
      <dgm:prSet presAssocID="{24F877B6-2A02-4FF5-B2AB-49B06832C6A4}" presName="FiveNodes_1_text" presStyleLbl="node1" presStyleIdx="4" presStyleCnt="5">
        <dgm:presLayoutVars>
          <dgm:bulletEnabled val="1"/>
        </dgm:presLayoutVars>
      </dgm:prSet>
      <dgm:spPr/>
    </dgm:pt>
    <dgm:pt modelId="{73350E19-CBB9-4724-9566-A6ED5175ABDC}" type="pres">
      <dgm:prSet presAssocID="{24F877B6-2A02-4FF5-B2AB-49B06832C6A4}" presName="FiveNodes_2_text" presStyleLbl="node1" presStyleIdx="4" presStyleCnt="5">
        <dgm:presLayoutVars>
          <dgm:bulletEnabled val="1"/>
        </dgm:presLayoutVars>
      </dgm:prSet>
      <dgm:spPr/>
    </dgm:pt>
    <dgm:pt modelId="{9DF52AA2-F47D-405A-8308-6155D483E4A6}" type="pres">
      <dgm:prSet presAssocID="{24F877B6-2A02-4FF5-B2AB-49B06832C6A4}" presName="FiveNodes_3_text" presStyleLbl="node1" presStyleIdx="4" presStyleCnt="5">
        <dgm:presLayoutVars>
          <dgm:bulletEnabled val="1"/>
        </dgm:presLayoutVars>
      </dgm:prSet>
      <dgm:spPr/>
    </dgm:pt>
    <dgm:pt modelId="{892DF853-5128-450F-8492-EA933AF18033}" type="pres">
      <dgm:prSet presAssocID="{24F877B6-2A02-4FF5-B2AB-49B06832C6A4}" presName="FiveNodes_4_text" presStyleLbl="node1" presStyleIdx="4" presStyleCnt="5">
        <dgm:presLayoutVars>
          <dgm:bulletEnabled val="1"/>
        </dgm:presLayoutVars>
      </dgm:prSet>
      <dgm:spPr/>
    </dgm:pt>
    <dgm:pt modelId="{0FBE745D-A57D-46EA-8152-AAC162D80909}" type="pres">
      <dgm:prSet presAssocID="{24F877B6-2A02-4FF5-B2AB-49B06832C6A4}" presName="FiveNodes_5_text" presStyleLbl="node1" presStyleIdx="4" presStyleCnt="5">
        <dgm:presLayoutVars>
          <dgm:bulletEnabled val="1"/>
        </dgm:presLayoutVars>
      </dgm:prSet>
      <dgm:spPr/>
    </dgm:pt>
  </dgm:ptLst>
  <dgm:cxnLst>
    <dgm:cxn modelId="{C1EB7C15-06D5-AC48-BE9B-7030B6957A43}" type="presOf" srcId="{5885C323-DF2E-4718-94E3-A039B94AF610}" destId="{E468E293-E9F3-4631-BEA0-17FE3769BF68}" srcOrd="0" destOrd="0" presId="urn:microsoft.com/office/officeart/2005/8/layout/vProcess5"/>
    <dgm:cxn modelId="{E37F6438-B17B-4346-A3E7-C0438C11F28F}" srcId="{24F877B6-2A02-4FF5-B2AB-49B06832C6A4}" destId="{9ED7A82E-A7B1-4072-B981-82C7A7E3F718}" srcOrd="4" destOrd="0" parTransId="{3C0009E1-05AD-4A91-A8CA-B4C4C5A5ED7F}" sibTransId="{40300706-FD3F-4368-9A3B-01D7C51C6110}"/>
    <dgm:cxn modelId="{7B69AE5E-E0CC-4F93-9BF3-91529F43B834}" srcId="{24F877B6-2A02-4FF5-B2AB-49B06832C6A4}" destId="{B7EDE29F-7CCF-482E-8523-C686EE3AD6CB}" srcOrd="3" destOrd="0" parTransId="{BE7419C6-4096-4129-8B4D-116DD4917B65}" sibTransId="{E7B27B91-5524-4FF2-9DB7-D74ACA12D41B}"/>
    <dgm:cxn modelId="{C3ECB541-10B2-3647-B0B8-6EAE10F0FEC9}" type="presOf" srcId="{E0D01DAA-6DD6-480F-99AD-9C1895EE4A69}" destId="{9DF52AA2-F47D-405A-8308-6155D483E4A6}" srcOrd="1" destOrd="0" presId="urn:microsoft.com/office/officeart/2005/8/layout/vProcess5"/>
    <dgm:cxn modelId="{BC889C42-77E1-764C-9997-D25781B82382}" type="presOf" srcId="{47390AB1-1D12-424C-A4F4-B449361F4B07}" destId="{3B450113-AEBE-4FC7-90AB-3CACE1ED5A1E}" srcOrd="1" destOrd="0" presId="urn:microsoft.com/office/officeart/2005/8/layout/vProcess5"/>
    <dgm:cxn modelId="{0AEB4247-48F0-FC47-80FE-E0CECF3282A7}" type="presOf" srcId="{24F877B6-2A02-4FF5-B2AB-49B06832C6A4}" destId="{0F1F09FB-D997-441F-A56D-4453537CB3F1}" srcOrd="0" destOrd="0" presId="urn:microsoft.com/office/officeart/2005/8/layout/vProcess5"/>
    <dgm:cxn modelId="{FB7D3049-9F45-174F-AD82-AFB46329C349}" type="presOf" srcId="{C2E4175D-3500-4CD5-B169-85BA4D104332}" destId="{73350E19-CBB9-4724-9566-A6ED5175ABDC}" srcOrd="1" destOrd="0" presId="urn:microsoft.com/office/officeart/2005/8/layout/vProcess5"/>
    <dgm:cxn modelId="{F89CB04E-D047-9C4E-A992-F6ED41B89DB5}" type="presOf" srcId="{E7B27B91-5524-4FF2-9DB7-D74ACA12D41B}" destId="{F5C8747B-1800-463D-B387-6306D04E2BD2}" srcOrd="0" destOrd="0" presId="urn:microsoft.com/office/officeart/2005/8/layout/vProcess5"/>
    <dgm:cxn modelId="{0F48D76F-2226-4E9E-AB1F-9ABF03C1E992}" srcId="{24F877B6-2A02-4FF5-B2AB-49B06832C6A4}" destId="{C2E4175D-3500-4CD5-B169-85BA4D104332}" srcOrd="1" destOrd="0" parTransId="{E5AB426E-C22D-474E-A9B7-BF52566CDB0F}" sibTransId="{5885C323-DF2E-4718-94E3-A039B94AF610}"/>
    <dgm:cxn modelId="{FA5E7A90-40D7-1F4C-90D8-2A0CA92BD1FF}" type="presOf" srcId="{47390AB1-1D12-424C-A4F4-B449361F4B07}" destId="{0BDD6981-AFC8-49E3-9B93-5EEFF74547F9}" srcOrd="0" destOrd="0" presId="urn:microsoft.com/office/officeart/2005/8/layout/vProcess5"/>
    <dgm:cxn modelId="{57478394-A123-4500-BE99-80A9C7923D74}" srcId="{24F877B6-2A02-4FF5-B2AB-49B06832C6A4}" destId="{E0D01DAA-6DD6-480F-99AD-9C1895EE4A69}" srcOrd="2" destOrd="0" parTransId="{CF4737BD-855F-47CE-8486-F59EB3AFD65E}" sibTransId="{AA121800-D32F-4CB2-8DBD-8AA149B82787}"/>
    <dgm:cxn modelId="{6021AFA3-9D77-7B4E-82EB-24D2415FF808}" type="presOf" srcId="{C2E4175D-3500-4CD5-B169-85BA4D104332}" destId="{FEC715AF-FD66-48C6-82D7-4B5DFDBBDA2E}" srcOrd="0" destOrd="0" presId="urn:microsoft.com/office/officeart/2005/8/layout/vProcess5"/>
    <dgm:cxn modelId="{A0C40FAE-2A2B-B74F-AAB9-89F88DF2C4B4}" type="presOf" srcId="{E0D01DAA-6DD6-480F-99AD-9C1895EE4A69}" destId="{5875B1D0-C19B-40B2-9513-D7F09D78EE97}" srcOrd="0" destOrd="0" presId="urn:microsoft.com/office/officeart/2005/8/layout/vProcess5"/>
    <dgm:cxn modelId="{18F9EEB8-B7C6-6744-9BA3-3DAC2E1B8DEA}" type="presOf" srcId="{B7EDE29F-7CCF-482E-8523-C686EE3AD6CB}" destId="{ED6E1230-A84C-4305-8734-93A1A051E4EF}" srcOrd="0" destOrd="0" presId="urn:microsoft.com/office/officeart/2005/8/layout/vProcess5"/>
    <dgm:cxn modelId="{ADF228C8-C003-2D4C-99DA-3F0CFAA5718C}" type="presOf" srcId="{9ED7A82E-A7B1-4072-B981-82C7A7E3F718}" destId="{DAB204AD-03ED-4F60-9D67-FFBA330118B7}" srcOrd="0" destOrd="0" presId="urn:microsoft.com/office/officeart/2005/8/layout/vProcess5"/>
    <dgm:cxn modelId="{21E236C8-0B8A-3E4F-BCBC-A53D9177998B}" type="presOf" srcId="{AA121800-D32F-4CB2-8DBD-8AA149B82787}" destId="{DAE36361-4DEA-4C98-ADAA-F17A634E4C97}" srcOrd="0" destOrd="0" presId="urn:microsoft.com/office/officeart/2005/8/layout/vProcess5"/>
    <dgm:cxn modelId="{637C6CF3-5D60-4D57-B43E-8C4CE59FF334}" srcId="{24F877B6-2A02-4FF5-B2AB-49B06832C6A4}" destId="{47390AB1-1D12-424C-A4F4-B449361F4B07}" srcOrd="0" destOrd="0" parTransId="{84A64C98-EB41-4FBB-9F5C-DAFB3136FBA0}" sibTransId="{D53390AC-30DD-40B0-862B-42EF2B9B0B56}"/>
    <dgm:cxn modelId="{D13A2BF4-97FD-4648-A4F3-415A7852FDB7}" type="presOf" srcId="{B7EDE29F-7CCF-482E-8523-C686EE3AD6CB}" destId="{892DF853-5128-450F-8492-EA933AF18033}" srcOrd="1" destOrd="0" presId="urn:microsoft.com/office/officeart/2005/8/layout/vProcess5"/>
    <dgm:cxn modelId="{A9FCE7F4-F293-1A43-A549-0ECEBB744A95}" type="presOf" srcId="{9ED7A82E-A7B1-4072-B981-82C7A7E3F718}" destId="{0FBE745D-A57D-46EA-8152-AAC162D80909}" srcOrd="1" destOrd="0" presId="urn:microsoft.com/office/officeart/2005/8/layout/vProcess5"/>
    <dgm:cxn modelId="{EC75C7FB-CBD2-6743-9866-B6428D363BF0}" type="presOf" srcId="{D53390AC-30DD-40B0-862B-42EF2B9B0B56}" destId="{07EA868E-AB31-44AF-9D00-AA3DB6EBFA72}" srcOrd="0" destOrd="0" presId="urn:microsoft.com/office/officeart/2005/8/layout/vProcess5"/>
    <dgm:cxn modelId="{B81A8A72-0EE0-5145-99B1-808D0AB141AC}" type="presParOf" srcId="{0F1F09FB-D997-441F-A56D-4453537CB3F1}" destId="{D97E4B34-80B7-4F90-9CE9-1CB06E7DE45D}" srcOrd="0" destOrd="0" presId="urn:microsoft.com/office/officeart/2005/8/layout/vProcess5"/>
    <dgm:cxn modelId="{3CEEDA7B-6567-C648-B982-EE760EF6B231}" type="presParOf" srcId="{0F1F09FB-D997-441F-A56D-4453537CB3F1}" destId="{0BDD6981-AFC8-49E3-9B93-5EEFF74547F9}" srcOrd="1" destOrd="0" presId="urn:microsoft.com/office/officeart/2005/8/layout/vProcess5"/>
    <dgm:cxn modelId="{1BEA432E-33C5-934A-9C9A-0EC5868FBA85}" type="presParOf" srcId="{0F1F09FB-D997-441F-A56D-4453537CB3F1}" destId="{FEC715AF-FD66-48C6-82D7-4B5DFDBBDA2E}" srcOrd="2" destOrd="0" presId="urn:microsoft.com/office/officeart/2005/8/layout/vProcess5"/>
    <dgm:cxn modelId="{D0CB356C-BE98-3E46-8F6D-93B17A7ADFB7}" type="presParOf" srcId="{0F1F09FB-D997-441F-A56D-4453537CB3F1}" destId="{5875B1D0-C19B-40B2-9513-D7F09D78EE97}" srcOrd="3" destOrd="0" presId="urn:microsoft.com/office/officeart/2005/8/layout/vProcess5"/>
    <dgm:cxn modelId="{A3C1EBCC-DD5A-9A48-BE16-BF7A487258F5}" type="presParOf" srcId="{0F1F09FB-D997-441F-A56D-4453537CB3F1}" destId="{ED6E1230-A84C-4305-8734-93A1A051E4EF}" srcOrd="4" destOrd="0" presId="urn:microsoft.com/office/officeart/2005/8/layout/vProcess5"/>
    <dgm:cxn modelId="{F15A0D0F-049B-B143-9A42-554CA2CD3E4B}" type="presParOf" srcId="{0F1F09FB-D997-441F-A56D-4453537CB3F1}" destId="{DAB204AD-03ED-4F60-9D67-FFBA330118B7}" srcOrd="5" destOrd="0" presId="urn:microsoft.com/office/officeart/2005/8/layout/vProcess5"/>
    <dgm:cxn modelId="{4B82E3E3-F982-6148-83E0-4A958A6403BD}" type="presParOf" srcId="{0F1F09FB-D997-441F-A56D-4453537CB3F1}" destId="{07EA868E-AB31-44AF-9D00-AA3DB6EBFA72}" srcOrd="6" destOrd="0" presId="urn:microsoft.com/office/officeart/2005/8/layout/vProcess5"/>
    <dgm:cxn modelId="{67C53739-CB97-3A46-A003-D6903A37215A}" type="presParOf" srcId="{0F1F09FB-D997-441F-A56D-4453537CB3F1}" destId="{E468E293-E9F3-4631-BEA0-17FE3769BF68}" srcOrd="7" destOrd="0" presId="urn:microsoft.com/office/officeart/2005/8/layout/vProcess5"/>
    <dgm:cxn modelId="{25F4FCB8-70DC-B642-8146-51B32D06A173}" type="presParOf" srcId="{0F1F09FB-D997-441F-A56D-4453537CB3F1}" destId="{DAE36361-4DEA-4C98-ADAA-F17A634E4C97}" srcOrd="8" destOrd="0" presId="urn:microsoft.com/office/officeart/2005/8/layout/vProcess5"/>
    <dgm:cxn modelId="{A2549ACA-C7FB-D943-AB2C-9B83D0944402}" type="presParOf" srcId="{0F1F09FB-D997-441F-A56D-4453537CB3F1}" destId="{F5C8747B-1800-463D-B387-6306D04E2BD2}" srcOrd="9" destOrd="0" presId="urn:microsoft.com/office/officeart/2005/8/layout/vProcess5"/>
    <dgm:cxn modelId="{6DA13FFB-24A6-8944-88EE-D8A0DEDF0477}" type="presParOf" srcId="{0F1F09FB-D997-441F-A56D-4453537CB3F1}" destId="{3B450113-AEBE-4FC7-90AB-3CACE1ED5A1E}" srcOrd="10" destOrd="0" presId="urn:microsoft.com/office/officeart/2005/8/layout/vProcess5"/>
    <dgm:cxn modelId="{217D817F-0B58-F542-BCE4-7DA44BBB47F3}" type="presParOf" srcId="{0F1F09FB-D997-441F-A56D-4453537CB3F1}" destId="{73350E19-CBB9-4724-9566-A6ED5175ABDC}" srcOrd="11" destOrd="0" presId="urn:microsoft.com/office/officeart/2005/8/layout/vProcess5"/>
    <dgm:cxn modelId="{25F494B8-671C-F749-9474-6FC21E42506C}" type="presParOf" srcId="{0F1F09FB-D997-441F-A56D-4453537CB3F1}" destId="{9DF52AA2-F47D-405A-8308-6155D483E4A6}" srcOrd="12" destOrd="0" presId="urn:microsoft.com/office/officeart/2005/8/layout/vProcess5"/>
    <dgm:cxn modelId="{3C146090-9F8B-2D42-852D-B6FC650DC031}" type="presParOf" srcId="{0F1F09FB-D997-441F-A56D-4453537CB3F1}" destId="{892DF853-5128-450F-8492-EA933AF18033}" srcOrd="13" destOrd="0" presId="urn:microsoft.com/office/officeart/2005/8/layout/vProcess5"/>
    <dgm:cxn modelId="{F311359B-BA99-2B4D-9E4A-2870CF8CCCE7}" type="presParOf" srcId="{0F1F09FB-D997-441F-A56D-4453537CB3F1}" destId="{0FBE745D-A57D-46EA-8152-AAC162D80909}"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07DA42D-A5E3-4340-9952-5B96B59962DD}" type="doc">
      <dgm:prSet loTypeId="urn:microsoft.com/office/officeart/2005/8/layout/chart3" loCatId="process" qsTypeId="urn:microsoft.com/office/officeart/2005/8/quickstyle/3d2" qsCatId="3D" csTypeId="urn:microsoft.com/office/officeart/2005/8/colors/accent4_4" csCatId="accent4" phldr="1"/>
      <dgm:spPr/>
      <dgm:t>
        <a:bodyPr/>
        <a:lstStyle/>
        <a:p>
          <a:endParaRPr lang="en-US"/>
        </a:p>
      </dgm:t>
    </dgm:pt>
    <dgm:pt modelId="{C2BCB3FD-3226-4541-B51C-A4B23F48E9F5}">
      <dgm:prSet custT="1"/>
      <dgm:spPr/>
      <dgm:t>
        <a:bodyPr/>
        <a:lstStyle/>
        <a:p>
          <a:r>
            <a:rPr lang="en-US" sz="1600" b="1">
              <a:solidFill>
                <a:schemeClr val="tx1"/>
              </a:solidFill>
            </a:rPr>
            <a:t>Strategic Team</a:t>
          </a:r>
          <a:endParaRPr lang="en-US" sz="1400">
            <a:solidFill>
              <a:schemeClr val="tx1"/>
            </a:solidFill>
          </a:endParaRPr>
        </a:p>
      </dgm:t>
    </dgm:pt>
    <dgm:pt modelId="{B28B8C72-5D04-F048-A019-B1CCE13E5EBB}" type="parTrans" cxnId="{EE85FB1A-81E4-6340-8F4B-359942E671AF}">
      <dgm:prSet/>
      <dgm:spPr/>
      <dgm:t>
        <a:bodyPr/>
        <a:lstStyle/>
        <a:p>
          <a:endParaRPr lang="en-US"/>
        </a:p>
      </dgm:t>
    </dgm:pt>
    <dgm:pt modelId="{9010A128-082D-E04B-A678-F3CBFC490ADB}" type="sibTrans" cxnId="{EE85FB1A-81E4-6340-8F4B-359942E671AF}">
      <dgm:prSet/>
      <dgm:spPr/>
      <dgm:t>
        <a:bodyPr/>
        <a:lstStyle/>
        <a:p>
          <a:endParaRPr lang="en-US"/>
        </a:p>
      </dgm:t>
    </dgm:pt>
    <dgm:pt modelId="{239E05DD-82FD-6541-B242-FD82D8DEEBE6}">
      <dgm:prSet/>
      <dgm:spPr/>
      <dgm:t>
        <a:bodyPr/>
        <a:lstStyle/>
        <a:p>
          <a:r>
            <a:rPr lang="en-US" sz="1600" b="1">
              <a:solidFill>
                <a:schemeClr val="tx1"/>
              </a:solidFill>
            </a:rPr>
            <a:t>Core Team </a:t>
          </a:r>
          <a:endParaRPr lang="en-US" sz="1600">
            <a:solidFill>
              <a:schemeClr val="tx1"/>
            </a:solidFill>
          </a:endParaRPr>
        </a:p>
      </dgm:t>
    </dgm:pt>
    <dgm:pt modelId="{43D67A96-D8A5-EF47-A101-0AA90B677DA4}" type="parTrans" cxnId="{5719026B-BFDA-6842-B937-12A625658162}">
      <dgm:prSet/>
      <dgm:spPr/>
      <dgm:t>
        <a:bodyPr/>
        <a:lstStyle/>
        <a:p>
          <a:endParaRPr lang="en-US"/>
        </a:p>
      </dgm:t>
    </dgm:pt>
    <dgm:pt modelId="{18626649-A6C3-DF4D-980D-6E04B52DBFA3}" type="sibTrans" cxnId="{5719026B-BFDA-6842-B937-12A625658162}">
      <dgm:prSet/>
      <dgm:spPr/>
      <dgm:t>
        <a:bodyPr/>
        <a:lstStyle/>
        <a:p>
          <a:endParaRPr lang="en-US"/>
        </a:p>
      </dgm:t>
    </dgm:pt>
    <dgm:pt modelId="{550E619C-F448-8849-9F70-7E9C723D2BF3}">
      <dgm:prSet/>
      <dgm:spPr/>
      <dgm:t>
        <a:bodyPr/>
        <a:lstStyle/>
        <a:p>
          <a:r>
            <a:rPr lang="en-US" sz="1600" b="1">
              <a:solidFill>
                <a:schemeClr val="tx1"/>
              </a:solidFill>
            </a:rPr>
            <a:t>Communications Team </a:t>
          </a:r>
          <a:endParaRPr lang="en-US" sz="1600">
            <a:solidFill>
              <a:schemeClr val="tx1"/>
            </a:solidFill>
          </a:endParaRPr>
        </a:p>
      </dgm:t>
    </dgm:pt>
    <dgm:pt modelId="{1F733D0A-A535-2944-84E9-8820C648BAED}" type="parTrans" cxnId="{A7A4CC90-34C8-904C-A472-3307964D9779}">
      <dgm:prSet/>
      <dgm:spPr/>
      <dgm:t>
        <a:bodyPr/>
        <a:lstStyle/>
        <a:p>
          <a:endParaRPr lang="en-US"/>
        </a:p>
      </dgm:t>
    </dgm:pt>
    <dgm:pt modelId="{0945EFEF-4AD7-C84D-B93F-D051F6AAD783}" type="sibTrans" cxnId="{A7A4CC90-34C8-904C-A472-3307964D9779}">
      <dgm:prSet/>
      <dgm:spPr/>
      <dgm:t>
        <a:bodyPr/>
        <a:lstStyle/>
        <a:p>
          <a:endParaRPr lang="en-US"/>
        </a:p>
      </dgm:t>
    </dgm:pt>
    <dgm:pt modelId="{5DF88F10-FCE1-7C41-B36D-B939550D2FAC}">
      <dgm:prSet/>
      <dgm:spPr/>
      <dgm:t>
        <a:bodyPr/>
        <a:lstStyle/>
        <a:p>
          <a:r>
            <a:rPr lang="en-US" sz="1600" b="1">
              <a:solidFill>
                <a:schemeClr val="tx1"/>
              </a:solidFill>
            </a:rPr>
            <a:t>Training Team</a:t>
          </a:r>
          <a:endParaRPr lang="en-US" sz="1600">
            <a:solidFill>
              <a:schemeClr val="tx1"/>
            </a:solidFill>
          </a:endParaRPr>
        </a:p>
      </dgm:t>
    </dgm:pt>
    <dgm:pt modelId="{6B266005-F3BA-5F43-8CC8-82E695F4C598}" type="parTrans" cxnId="{F3B92D1B-9298-D242-9820-B793765F17BC}">
      <dgm:prSet/>
      <dgm:spPr/>
      <dgm:t>
        <a:bodyPr/>
        <a:lstStyle/>
        <a:p>
          <a:endParaRPr lang="en-US"/>
        </a:p>
      </dgm:t>
    </dgm:pt>
    <dgm:pt modelId="{B90C0E1F-8C9F-EC4C-9DB4-F8BAA15FDDC0}" type="sibTrans" cxnId="{F3B92D1B-9298-D242-9820-B793765F17BC}">
      <dgm:prSet/>
      <dgm:spPr/>
      <dgm:t>
        <a:bodyPr/>
        <a:lstStyle/>
        <a:p>
          <a:endParaRPr lang="en-US"/>
        </a:p>
      </dgm:t>
    </dgm:pt>
    <dgm:pt modelId="{D851A2B3-48AC-1042-8FCE-80E2BC26612F}">
      <dgm:prSet/>
      <dgm:spPr/>
      <dgm:t>
        <a:bodyPr/>
        <a:lstStyle/>
        <a:p>
          <a:r>
            <a:rPr lang="en-US" sz="1700" b="1">
              <a:solidFill>
                <a:schemeClr val="tx1"/>
              </a:solidFill>
            </a:rPr>
            <a:t>Technical Implementation Team </a:t>
          </a:r>
          <a:endParaRPr lang="en-US" sz="1700">
            <a:solidFill>
              <a:schemeClr val="tx1"/>
            </a:solidFill>
          </a:endParaRPr>
        </a:p>
      </dgm:t>
    </dgm:pt>
    <dgm:pt modelId="{E53EC2FD-BE28-F24E-99A0-A378281EA1A7}" type="parTrans" cxnId="{3205229A-DEEF-C54A-893B-C3CE3C323CF6}">
      <dgm:prSet/>
      <dgm:spPr/>
      <dgm:t>
        <a:bodyPr/>
        <a:lstStyle/>
        <a:p>
          <a:endParaRPr lang="en-US"/>
        </a:p>
      </dgm:t>
    </dgm:pt>
    <dgm:pt modelId="{0DDCD690-5E52-C845-835B-5EC0743D53B4}" type="sibTrans" cxnId="{3205229A-DEEF-C54A-893B-C3CE3C323CF6}">
      <dgm:prSet/>
      <dgm:spPr/>
      <dgm:t>
        <a:bodyPr/>
        <a:lstStyle/>
        <a:p>
          <a:endParaRPr lang="en-US"/>
        </a:p>
      </dgm:t>
    </dgm:pt>
    <dgm:pt modelId="{9D965684-17D9-CF42-82E9-7A0100E58840}" type="pres">
      <dgm:prSet presAssocID="{C07DA42D-A5E3-4340-9952-5B96B59962DD}" presName="compositeShape" presStyleCnt="0">
        <dgm:presLayoutVars>
          <dgm:chMax val="7"/>
          <dgm:dir/>
          <dgm:resizeHandles val="exact"/>
        </dgm:presLayoutVars>
      </dgm:prSet>
      <dgm:spPr/>
    </dgm:pt>
    <dgm:pt modelId="{074C1FA7-915C-914B-AAB3-46965E3DC826}" type="pres">
      <dgm:prSet presAssocID="{C07DA42D-A5E3-4340-9952-5B96B59962DD}" presName="wedge1" presStyleLbl="node1" presStyleIdx="0" presStyleCnt="5"/>
      <dgm:spPr/>
    </dgm:pt>
    <dgm:pt modelId="{E7A35136-158F-A94A-9C06-20990F5B4CCE}" type="pres">
      <dgm:prSet presAssocID="{C07DA42D-A5E3-4340-9952-5B96B59962DD}" presName="wedge1Tx" presStyleLbl="node1" presStyleIdx="0" presStyleCnt="5">
        <dgm:presLayoutVars>
          <dgm:chMax val="0"/>
          <dgm:chPref val="0"/>
          <dgm:bulletEnabled val="1"/>
        </dgm:presLayoutVars>
      </dgm:prSet>
      <dgm:spPr/>
    </dgm:pt>
    <dgm:pt modelId="{E2104E48-F105-324A-9A99-BA7C0BD7B2C5}" type="pres">
      <dgm:prSet presAssocID="{C07DA42D-A5E3-4340-9952-5B96B59962DD}" presName="wedge2" presStyleLbl="node1" presStyleIdx="1" presStyleCnt="5"/>
      <dgm:spPr/>
    </dgm:pt>
    <dgm:pt modelId="{802DE151-F446-8347-A6BC-616CE2EA6F20}" type="pres">
      <dgm:prSet presAssocID="{C07DA42D-A5E3-4340-9952-5B96B59962DD}" presName="wedge2Tx" presStyleLbl="node1" presStyleIdx="1" presStyleCnt="5">
        <dgm:presLayoutVars>
          <dgm:chMax val="0"/>
          <dgm:chPref val="0"/>
          <dgm:bulletEnabled val="1"/>
        </dgm:presLayoutVars>
      </dgm:prSet>
      <dgm:spPr/>
    </dgm:pt>
    <dgm:pt modelId="{8F22E674-3F77-3D48-ABD0-023E3FE8B2E4}" type="pres">
      <dgm:prSet presAssocID="{C07DA42D-A5E3-4340-9952-5B96B59962DD}" presName="wedge3" presStyleLbl="node1" presStyleIdx="2" presStyleCnt="5"/>
      <dgm:spPr/>
    </dgm:pt>
    <dgm:pt modelId="{4FFE1688-599B-334A-A57A-79E58E266845}" type="pres">
      <dgm:prSet presAssocID="{C07DA42D-A5E3-4340-9952-5B96B59962DD}" presName="wedge3Tx" presStyleLbl="node1" presStyleIdx="2" presStyleCnt="5">
        <dgm:presLayoutVars>
          <dgm:chMax val="0"/>
          <dgm:chPref val="0"/>
          <dgm:bulletEnabled val="1"/>
        </dgm:presLayoutVars>
      </dgm:prSet>
      <dgm:spPr/>
    </dgm:pt>
    <dgm:pt modelId="{82F0665F-B502-6A41-8887-5BD8DF45BA28}" type="pres">
      <dgm:prSet presAssocID="{C07DA42D-A5E3-4340-9952-5B96B59962DD}" presName="wedge4" presStyleLbl="node1" presStyleIdx="3" presStyleCnt="5"/>
      <dgm:spPr/>
    </dgm:pt>
    <dgm:pt modelId="{8730F1D9-E091-E043-A78F-17BF74EE6133}" type="pres">
      <dgm:prSet presAssocID="{C07DA42D-A5E3-4340-9952-5B96B59962DD}" presName="wedge4Tx" presStyleLbl="node1" presStyleIdx="3" presStyleCnt="5">
        <dgm:presLayoutVars>
          <dgm:chMax val="0"/>
          <dgm:chPref val="0"/>
          <dgm:bulletEnabled val="1"/>
        </dgm:presLayoutVars>
      </dgm:prSet>
      <dgm:spPr/>
    </dgm:pt>
    <dgm:pt modelId="{476F399F-DCA9-2543-BCE8-C2B7C80D1A60}" type="pres">
      <dgm:prSet presAssocID="{C07DA42D-A5E3-4340-9952-5B96B59962DD}" presName="wedge5" presStyleLbl="node1" presStyleIdx="4" presStyleCnt="5"/>
      <dgm:spPr/>
    </dgm:pt>
    <dgm:pt modelId="{E43D8142-2718-894E-B6C2-D5722924968E}" type="pres">
      <dgm:prSet presAssocID="{C07DA42D-A5E3-4340-9952-5B96B59962DD}" presName="wedge5Tx" presStyleLbl="node1" presStyleIdx="4" presStyleCnt="5">
        <dgm:presLayoutVars>
          <dgm:chMax val="0"/>
          <dgm:chPref val="0"/>
          <dgm:bulletEnabled val="1"/>
        </dgm:presLayoutVars>
      </dgm:prSet>
      <dgm:spPr/>
    </dgm:pt>
  </dgm:ptLst>
  <dgm:cxnLst>
    <dgm:cxn modelId="{6FD36513-97F8-084F-B47D-0E6B2AC3EA6F}" type="presOf" srcId="{D851A2B3-48AC-1042-8FCE-80E2BC26612F}" destId="{E43D8142-2718-894E-B6C2-D5722924968E}" srcOrd="1" destOrd="0" presId="urn:microsoft.com/office/officeart/2005/8/layout/chart3"/>
    <dgm:cxn modelId="{B53D6718-7734-BE4E-B262-159687457247}" type="presOf" srcId="{C2BCB3FD-3226-4541-B51C-A4B23F48E9F5}" destId="{E7A35136-158F-A94A-9C06-20990F5B4CCE}" srcOrd="1" destOrd="0" presId="urn:microsoft.com/office/officeart/2005/8/layout/chart3"/>
    <dgm:cxn modelId="{EE85FB1A-81E4-6340-8F4B-359942E671AF}" srcId="{C07DA42D-A5E3-4340-9952-5B96B59962DD}" destId="{C2BCB3FD-3226-4541-B51C-A4B23F48E9F5}" srcOrd="0" destOrd="0" parTransId="{B28B8C72-5D04-F048-A019-B1CCE13E5EBB}" sibTransId="{9010A128-082D-E04B-A678-F3CBFC490ADB}"/>
    <dgm:cxn modelId="{F3B92D1B-9298-D242-9820-B793765F17BC}" srcId="{C07DA42D-A5E3-4340-9952-5B96B59962DD}" destId="{5DF88F10-FCE1-7C41-B36D-B939550D2FAC}" srcOrd="3" destOrd="0" parTransId="{6B266005-F3BA-5F43-8CC8-82E695F4C598}" sibTransId="{B90C0E1F-8C9F-EC4C-9DB4-F8BAA15FDDC0}"/>
    <dgm:cxn modelId="{445A641E-5084-CA47-BBDF-6236D330BF83}" type="presOf" srcId="{D851A2B3-48AC-1042-8FCE-80E2BC26612F}" destId="{476F399F-DCA9-2543-BCE8-C2B7C80D1A60}" srcOrd="0" destOrd="0" presId="urn:microsoft.com/office/officeart/2005/8/layout/chart3"/>
    <dgm:cxn modelId="{583C1B27-D21C-674E-B632-B84E06A6CC38}" type="presOf" srcId="{C07DA42D-A5E3-4340-9952-5B96B59962DD}" destId="{9D965684-17D9-CF42-82E9-7A0100E58840}" srcOrd="0" destOrd="0" presId="urn:microsoft.com/office/officeart/2005/8/layout/chart3"/>
    <dgm:cxn modelId="{153DDD37-A978-5D4C-BDA7-DD0E1F1E28D1}" type="presOf" srcId="{5DF88F10-FCE1-7C41-B36D-B939550D2FAC}" destId="{8730F1D9-E091-E043-A78F-17BF74EE6133}" srcOrd="1" destOrd="0" presId="urn:microsoft.com/office/officeart/2005/8/layout/chart3"/>
    <dgm:cxn modelId="{5719026B-BFDA-6842-B937-12A625658162}" srcId="{C07DA42D-A5E3-4340-9952-5B96B59962DD}" destId="{239E05DD-82FD-6541-B242-FD82D8DEEBE6}" srcOrd="1" destOrd="0" parTransId="{43D67A96-D8A5-EF47-A101-0AA90B677DA4}" sibTransId="{18626649-A6C3-DF4D-980D-6E04B52DBFA3}"/>
    <dgm:cxn modelId="{E7AF1E4E-1F4E-3C42-8F84-66CDE1240F67}" type="presOf" srcId="{239E05DD-82FD-6541-B242-FD82D8DEEBE6}" destId="{802DE151-F446-8347-A6BC-616CE2EA6F20}" srcOrd="1" destOrd="0" presId="urn:microsoft.com/office/officeart/2005/8/layout/chart3"/>
    <dgm:cxn modelId="{51D65151-BDC1-6749-8AEF-EF3FDA77147A}" type="presOf" srcId="{550E619C-F448-8849-9F70-7E9C723D2BF3}" destId="{4FFE1688-599B-334A-A57A-79E58E266845}" srcOrd="1" destOrd="0" presId="urn:microsoft.com/office/officeart/2005/8/layout/chart3"/>
    <dgm:cxn modelId="{A7A4CC90-34C8-904C-A472-3307964D9779}" srcId="{C07DA42D-A5E3-4340-9952-5B96B59962DD}" destId="{550E619C-F448-8849-9F70-7E9C723D2BF3}" srcOrd="2" destOrd="0" parTransId="{1F733D0A-A535-2944-84E9-8820C648BAED}" sibTransId="{0945EFEF-4AD7-C84D-B93F-D051F6AAD783}"/>
    <dgm:cxn modelId="{3205229A-DEEF-C54A-893B-C3CE3C323CF6}" srcId="{C07DA42D-A5E3-4340-9952-5B96B59962DD}" destId="{D851A2B3-48AC-1042-8FCE-80E2BC26612F}" srcOrd="4" destOrd="0" parTransId="{E53EC2FD-BE28-F24E-99A0-A378281EA1A7}" sibTransId="{0DDCD690-5E52-C845-835B-5EC0743D53B4}"/>
    <dgm:cxn modelId="{CB85B0BA-3B26-4145-A345-891344B8664B}" type="presOf" srcId="{5DF88F10-FCE1-7C41-B36D-B939550D2FAC}" destId="{82F0665F-B502-6A41-8887-5BD8DF45BA28}" srcOrd="0" destOrd="0" presId="urn:microsoft.com/office/officeart/2005/8/layout/chart3"/>
    <dgm:cxn modelId="{2E1708C1-F3DC-8E4F-A291-87083946F55E}" type="presOf" srcId="{550E619C-F448-8849-9F70-7E9C723D2BF3}" destId="{8F22E674-3F77-3D48-ABD0-023E3FE8B2E4}" srcOrd="0" destOrd="0" presId="urn:microsoft.com/office/officeart/2005/8/layout/chart3"/>
    <dgm:cxn modelId="{4D5DECD9-7864-004D-BD94-04FE12D6B88A}" type="presOf" srcId="{239E05DD-82FD-6541-B242-FD82D8DEEBE6}" destId="{E2104E48-F105-324A-9A99-BA7C0BD7B2C5}" srcOrd="0" destOrd="0" presId="urn:microsoft.com/office/officeart/2005/8/layout/chart3"/>
    <dgm:cxn modelId="{56E921ED-CF1D-3A46-99B8-BA96DC010DA0}" type="presOf" srcId="{C2BCB3FD-3226-4541-B51C-A4B23F48E9F5}" destId="{074C1FA7-915C-914B-AAB3-46965E3DC826}" srcOrd="0" destOrd="0" presId="urn:microsoft.com/office/officeart/2005/8/layout/chart3"/>
    <dgm:cxn modelId="{1FA798CB-3664-314F-9A6D-04AB8BF6669F}" type="presParOf" srcId="{9D965684-17D9-CF42-82E9-7A0100E58840}" destId="{074C1FA7-915C-914B-AAB3-46965E3DC826}" srcOrd="0" destOrd="0" presId="urn:microsoft.com/office/officeart/2005/8/layout/chart3"/>
    <dgm:cxn modelId="{BE9EA978-6EB6-6B45-A73F-F47F89E93983}" type="presParOf" srcId="{9D965684-17D9-CF42-82E9-7A0100E58840}" destId="{E7A35136-158F-A94A-9C06-20990F5B4CCE}" srcOrd="1" destOrd="0" presId="urn:microsoft.com/office/officeart/2005/8/layout/chart3"/>
    <dgm:cxn modelId="{48CC84A4-1AA0-EC43-B5DA-D88D7A81DCA8}" type="presParOf" srcId="{9D965684-17D9-CF42-82E9-7A0100E58840}" destId="{E2104E48-F105-324A-9A99-BA7C0BD7B2C5}" srcOrd="2" destOrd="0" presId="urn:microsoft.com/office/officeart/2005/8/layout/chart3"/>
    <dgm:cxn modelId="{159DCE66-B17B-2740-9663-03E6A57ED1FA}" type="presParOf" srcId="{9D965684-17D9-CF42-82E9-7A0100E58840}" destId="{802DE151-F446-8347-A6BC-616CE2EA6F20}" srcOrd="3" destOrd="0" presId="urn:microsoft.com/office/officeart/2005/8/layout/chart3"/>
    <dgm:cxn modelId="{2A99D0E9-A476-B14C-911E-7AC3EC5D7FD7}" type="presParOf" srcId="{9D965684-17D9-CF42-82E9-7A0100E58840}" destId="{8F22E674-3F77-3D48-ABD0-023E3FE8B2E4}" srcOrd="4" destOrd="0" presId="urn:microsoft.com/office/officeart/2005/8/layout/chart3"/>
    <dgm:cxn modelId="{663B8ABE-439C-8A47-809A-440B672B4128}" type="presParOf" srcId="{9D965684-17D9-CF42-82E9-7A0100E58840}" destId="{4FFE1688-599B-334A-A57A-79E58E266845}" srcOrd="5" destOrd="0" presId="urn:microsoft.com/office/officeart/2005/8/layout/chart3"/>
    <dgm:cxn modelId="{05812BF3-BD5D-1B4D-AA43-F3B08149CBC7}" type="presParOf" srcId="{9D965684-17D9-CF42-82E9-7A0100E58840}" destId="{82F0665F-B502-6A41-8887-5BD8DF45BA28}" srcOrd="6" destOrd="0" presId="urn:microsoft.com/office/officeart/2005/8/layout/chart3"/>
    <dgm:cxn modelId="{5297E6DA-41E7-9548-A224-F40887F0AF3C}" type="presParOf" srcId="{9D965684-17D9-CF42-82E9-7A0100E58840}" destId="{8730F1D9-E091-E043-A78F-17BF74EE6133}" srcOrd="7" destOrd="0" presId="urn:microsoft.com/office/officeart/2005/8/layout/chart3"/>
    <dgm:cxn modelId="{C490AB87-459F-4542-BB73-8FD1E2D6B2DF}" type="presParOf" srcId="{9D965684-17D9-CF42-82E9-7A0100E58840}" destId="{476F399F-DCA9-2543-BCE8-C2B7C80D1A60}" srcOrd="8" destOrd="0" presId="urn:microsoft.com/office/officeart/2005/8/layout/chart3"/>
    <dgm:cxn modelId="{7F5BD7F8-FB4F-2346-8451-A1A06DF02C46}" type="presParOf" srcId="{9D965684-17D9-CF42-82E9-7A0100E58840}" destId="{E43D8142-2718-894E-B6C2-D5722924968E}" srcOrd="9"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23A343D-FCE3-4739-BBA3-704704E66F38}"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US"/>
        </a:p>
      </dgm:t>
    </dgm:pt>
    <dgm:pt modelId="{F85A12A4-7FB5-4383-9873-C114A77DB6BC}">
      <dgm:prSet phldrT="[Text]"/>
      <dgm:spPr>
        <a:solidFill>
          <a:srgbClr val="0070C0"/>
        </a:solidFill>
      </dgm:spPr>
      <dgm:t>
        <a:bodyPr/>
        <a:lstStyle/>
        <a:p>
          <a:r>
            <a:rPr lang="en-US" dirty="0"/>
            <a:t>Canvas Training Administrator (CTL)</a:t>
          </a:r>
        </a:p>
      </dgm:t>
    </dgm:pt>
    <dgm:pt modelId="{9968FF28-66B2-4CB5-9FC1-AECB7F3FE86B}" type="parTrans" cxnId="{F6468C53-C9BD-418B-B722-1634720525A6}">
      <dgm:prSet/>
      <dgm:spPr/>
      <dgm:t>
        <a:bodyPr/>
        <a:lstStyle/>
        <a:p>
          <a:endParaRPr lang="en-US"/>
        </a:p>
      </dgm:t>
    </dgm:pt>
    <dgm:pt modelId="{78E6A6FD-F1DE-4468-BDAD-E0EA24B687A8}" type="sibTrans" cxnId="{F6468C53-C9BD-418B-B722-1634720525A6}">
      <dgm:prSet/>
      <dgm:spPr/>
      <dgm:t>
        <a:bodyPr/>
        <a:lstStyle/>
        <a:p>
          <a:endParaRPr lang="en-US"/>
        </a:p>
      </dgm:t>
    </dgm:pt>
    <dgm:pt modelId="{EA99E362-D35B-4068-A2CB-F7E00F92E4AA}">
      <dgm:prSet phldrT="[Text]"/>
      <dgm:spPr>
        <a:solidFill>
          <a:srgbClr val="0070C0"/>
        </a:solidFill>
      </dgm:spPr>
      <dgm:t>
        <a:bodyPr/>
        <a:lstStyle/>
        <a:p>
          <a:r>
            <a:rPr lang="en-US" dirty="0"/>
            <a:t>Canvas Training Administrative Support (CTL)</a:t>
          </a:r>
        </a:p>
      </dgm:t>
    </dgm:pt>
    <dgm:pt modelId="{7CF3E860-0A43-483F-B746-479103A4B9CE}" type="parTrans" cxnId="{7D34396D-46AB-4ABB-8EAE-163CEA543206}">
      <dgm:prSet/>
      <dgm:spPr/>
      <dgm:t>
        <a:bodyPr/>
        <a:lstStyle/>
        <a:p>
          <a:endParaRPr lang="en-US"/>
        </a:p>
      </dgm:t>
    </dgm:pt>
    <dgm:pt modelId="{3FEF881A-F9C5-4F99-878C-7D8FEF52D54C}" type="sibTrans" cxnId="{7D34396D-46AB-4ABB-8EAE-163CEA543206}">
      <dgm:prSet/>
      <dgm:spPr/>
      <dgm:t>
        <a:bodyPr/>
        <a:lstStyle/>
        <a:p>
          <a:endParaRPr lang="en-US"/>
        </a:p>
      </dgm:t>
    </dgm:pt>
    <dgm:pt modelId="{8D60EA91-6F00-475E-A1E7-E89DBFDF1318}">
      <dgm:prSet phldrT="[Text]"/>
      <dgm:spPr>
        <a:solidFill>
          <a:srgbClr val="0070C0"/>
        </a:solidFill>
      </dgm:spPr>
      <dgm:t>
        <a:bodyPr/>
        <a:lstStyle/>
        <a:p>
          <a:r>
            <a:rPr lang="en-US" dirty="0"/>
            <a:t>Canvas Faculty Trainers (10)</a:t>
          </a:r>
        </a:p>
      </dgm:t>
    </dgm:pt>
    <dgm:pt modelId="{7C99B0F6-027D-4EA6-A157-A9FE156064B8}" type="parTrans" cxnId="{715890C4-A62B-43B3-AC04-20301D46AEA9}">
      <dgm:prSet/>
      <dgm:spPr/>
      <dgm:t>
        <a:bodyPr/>
        <a:lstStyle/>
        <a:p>
          <a:endParaRPr lang="en-US"/>
        </a:p>
      </dgm:t>
    </dgm:pt>
    <dgm:pt modelId="{1A6F86B8-0164-45DE-84A6-8CAB8531A48E}" type="sibTrans" cxnId="{715890C4-A62B-43B3-AC04-20301D46AEA9}">
      <dgm:prSet/>
      <dgm:spPr/>
      <dgm:t>
        <a:bodyPr/>
        <a:lstStyle/>
        <a:p>
          <a:endParaRPr lang="en-US"/>
        </a:p>
      </dgm:t>
    </dgm:pt>
    <dgm:pt modelId="{5DA093FC-27F0-40F9-BFB4-EAB0F518CB1D}">
      <dgm:prSet phldrT="[Text]"/>
      <dgm:spPr>
        <a:solidFill>
          <a:srgbClr val="0070C0"/>
        </a:solidFill>
      </dgm:spPr>
      <dgm:t>
        <a:bodyPr/>
        <a:lstStyle/>
        <a:p>
          <a:r>
            <a:rPr lang="en-US" dirty="0"/>
            <a:t>TCC Staff Canvas Trainers (2)</a:t>
          </a:r>
        </a:p>
      </dgm:t>
    </dgm:pt>
    <dgm:pt modelId="{BE7BCFE0-DAFB-4666-9F04-0C10FC3C8D4C}" type="parTrans" cxnId="{94E45038-9438-4695-BC9C-F4B28DB37439}">
      <dgm:prSet/>
      <dgm:spPr/>
      <dgm:t>
        <a:bodyPr/>
        <a:lstStyle/>
        <a:p>
          <a:endParaRPr lang="en-US"/>
        </a:p>
      </dgm:t>
    </dgm:pt>
    <dgm:pt modelId="{5EBDB951-E5B0-4129-B0EE-2C222311627A}" type="sibTrans" cxnId="{94E45038-9438-4695-BC9C-F4B28DB37439}">
      <dgm:prSet/>
      <dgm:spPr/>
      <dgm:t>
        <a:bodyPr/>
        <a:lstStyle/>
        <a:p>
          <a:endParaRPr lang="en-US"/>
        </a:p>
      </dgm:t>
    </dgm:pt>
    <dgm:pt modelId="{D0D8D86F-2E23-4763-BFC8-084DA297F374}">
      <dgm:prSet phldrT="[Text]"/>
      <dgm:spPr>
        <a:solidFill>
          <a:srgbClr val="0070C0"/>
        </a:solidFill>
      </dgm:spPr>
      <dgm:t>
        <a:bodyPr/>
        <a:lstStyle/>
        <a:p>
          <a:r>
            <a:rPr lang="en-US" dirty="0"/>
            <a:t>IILE Canvas Training Focus Team</a:t>
          </a:r>
        </a:p>
      </dgm:t>
    </dgm:pt>
    <dgm:pt modelId="{83AF030E-DAED-4657-A719-FB8D6C759997}" type="parTrans" cxnId="{9F986584-994B-4721-A6CD-F5E895944F74}">
      <dgm:prSet/>
      <dgm:spPr/>
      <dgm:t>
        <a:bodyPr/>
        <a:lstStyle/>
        <a:p>
          <a:endParaRPr lang="en-US"/>
        </a:p>
      </dgm:t>
    </dgm:pt>
    <dgm:pt modelId="{EAD9E5C9-6F32-4B27-BD07-5BBECE668223}" type="sibTrans" cxnId="{9F986584-994B-4721-A6CD-F5E895944F74}">
      <dgm:prSet/>
      <dgm:spPr/>
      <dgm:t>
        <a:bodyPr/>
        <a:lstStyle/>
        <a:p>
          <a:endParaRPr lang="en-US"/>
        </a:p>
      </dgm:t>
    </dgm:pt>
    <dgm:pt modelId="{7F59576D-CD41-4C7D-A1F6-E9C1444E6118}">
      <dgm:prSet/>
      <dgm:spPr>
        <a:solidFill>
          <a:srgbClr val="0070C0"/>
        </a:solidFill>
      </dgm:spPr>
      <dgm:t>
        <a:bodyPr/>
        <a:lstStyle/>
        <a:p>
          <a:r>
            <a:rPr lang="en-US" dirty="0"/>
            <a:t>Connect Campus Instructional Designers</a:t>
          </a:r>
        </a:p>
      </dgm:t>
    </dgm:pt>
    <dgm:pt modelId="{8663F3C2-0018-49E1-880C-A450F16FED3A}" type="parTrans" cxnId="{828C1048-72AD-4D69-A9B1-BDF1D35BA05E}">
      <dgm:prSet/>
      <dgm:spPr/>
      <dgm:t>
        <a:bodyPr/>
        <a:lstStyle/>
        <a:p>
          <a:endParaRPr lang="en-US"/>
        </a:p>
      </dgm:t>
    </dgm:pt>
    <dgm:pt modelId="{D826DE36-8A0E-4496-8F4B-BD98A23D4488}" type="sibTrans" cxnId="{828C1048-72AD-4D69-A9B1-BDF1D35BA05E}">
      <dgm:prSet/>
      <dgm:spPr/>
      <dgm:t>
        <a:bodyPr/>
        <a:lstStyle/>
        <a:p>
          <a:endParaRPr lang="en-US"/>
        </a:p>
      </dgm:t>
    </dgm:pt>
    <dgm:pt modelId="{200417AD-C9B2-4441-8E11-9B11EF5339FF}" type="pres">
      <dgm:prSet presAssocID="{D23A343D-FCE3-4739-BBA3-704704E66F38}" presName="diagram" presStyleCnt="0">
        <dgm:presLayoutVars>
          <dgm:dir/>
          <dgm:resizeHandles val="exact"/>
        </dgm:presLayoutVars>
      </dgm:prSet>
      <dgm:spPr/>
    </dgm:pt>
    <dgm:pt modelId="{7A3A8477-6DE1-4CD1-B1DB-E696B4F89EE8}" type="pres">
      <dgm:prSet presAssocID="{F85A12A4-7FB5-4383-9873-C114A77DB6BC}" presName="node" presStyleLbl="node1" presStyleIdx="0" presStyleCnt="6">
        <dgm:presLayoutVars>
          <dgm:bulletEnabled val="1"/>
        </dgm:presLayoutVars>
      </dgm:prSet>
      <dgm:spPr/>
    </dgm:pt>
    <dgm:pt modelId="{2706D812-E921-40AB-9517-998E54025408}" type="pres">
      <dgm:prSet presAssocID="{78E6A6FD-F1DE-4468-BDAD-E0EA24B687A8}" presName="sibTrans" presStyleCnt="0"/>
      <dgm:spPr/>
    </dgm:pt>
    <dgm:pt modelId="{5329E6A7-FEB0-4F82-A87B-465E571F3AFF}" type="pres">
      <dgm:prSet presAssocID="{EA99E362-D35B-4068-A2CB-F7E00F92E4AA}" presName="node" presStyleLbl="node1" presStyleIdx="1" presStyleCnt="6">
        <dgm:presLayoutVars>
          <dgm:bulletEnabled val="1"/>
        </dgm:presLayoutVars>
      </dgm:prSet>
      <dgm:spPr/>
    </dgm:pt>
    <dgm:pt modelId="{9156C7BC-B954-4519-91E1-F39EF3882526}" type="pres">
      <dgm:prSet presAssocID="{3FEF881A-F9C5-4F99-878C-7D8FEF52D54C}" presName="sibTrans" presStyleCnt="0"/>
      <dgm:spPr/>
    </dgm:pt>
    <dgm:pt modelId="{4FC55198-8643-4A76-B589-920AE8AD534C}" type="pres">
      <dgm:prSet presAssocID="{8D60EA91-6F00-475E-A1E7-E89DBFDF1318}" presName="node" presStyleLbl="node1" presStyleIdx="2" presStyleCnt="6">
        <dgm:presLayoutVars>
          <dgm:bulletEnabled val="1"/>
        </dgm:presLayoutVars>
      </dgm:prSet>
      <dgm:spPr/>
    </dgm:pt>
    <dgm:pt modelId="{0345471E-8BFE-48E5-BBB6-01DEF4833ABD}" type="pres">
      <dgm:prSet presAssocID="{1A6F86B8-0164-45DE-84A6-8CAB8531A48E}" presName="sibTrans" presStyleCnt="0"/>
      <dgm:spPr/>
    </dgm:pt>
    <dgm:pt modelId="{EFE9563D-F351-46E0-999B-CF6AE4D257F0}" type="pres">
      <dgm:prSet presAssocID="{5DA093FC-27F0-40F9-BFB4-EAB0F518CB1D}" presName="node" presStyleLbl="node1" presStyleIdx="3" presStyleCnt="6">
        <dgm:presLayoutVars>
          <dgm:bulletEnabled val="1"/>
        </dgm:presLayoutVars>
      </dgm:prSet>
      <dgm:spPr/>
    </dgm:pt>
    <dgm:pt modelId="{65F81943-2AC7-4B8A-8059-AD926534BE3B}" type="pres">
      <dgm:prSet presAssocID="{5EBDB951-E5B0-4129-B0EE-2C222311627A}" presName="sibTrans" presStyleCnt="0"/>
      <dgm:spPr/>
    </dgm:pt>
    <dgm:pt modelId="{25ECDD45-2D1F-44E7-9198-C5D925B30A14}" type="pres">
      <dgm:prSet presAssocID="{D0D8D86F-2E23-4763-BFC8-084DA297F374}" presName="node" presStyleLbl="node1" presStyleIdx="4" presStyleCnt="6">
        <dgm:presLayoutVars>
          <dgm:bulletEnabled val="1"/>
        </dgm:presLayoutVars>
      </dgm:prSet>
      <dgm:spPr/>
    </dgm:pt>
    <dgm:pt modelId="{928EBC82-FFD0-4717-9895-034F0000BD88}" type="pres">
      <dgm:prSet presAssocID="{EAD9E5C9-6F32-4B27-BD07-5BBECE668223}" presName="sibTrans" presStyleCnt="0"/>
      <dgm:spPr/>
    </dgm:pt>
    <dgm:pt modelId="{88C69E19-B853-410A-9166-C21D2E33E390}" type="pres">
      <dgm:prSet presAssocID="{7F59576D-CD41-4C7D-A1F6-E9C1444E6118}" presName="node" presStyleLbl="node1" presStyleIdx="5" presStyleCnt="6">
        <dgm:presLayoutVars>
          <dgm:bulletEnabled val="1"/>
        </dgm:presLayoutVars>
      </dgm:prSet>
      <dgm:spPr/>
    </dgm:pt>
  </dgm:ptLst>
  <dgm:cxnLst>
    <dgm:cxn modelId="{9290F00C-224F-134A-B25D-8285FE39A505}" type="presOf" srcId="{D23A343D-FCE3-4739-BBA3-704704E66F38}" destId="{200417AD-C9B2-4441-8E11-9B11EF5339FF}" srcOrd="0" destOrd="0" presId="urn:microsoft.com/office/officeart/2005/8/layout/default"/>
    <dgm:cxn modelId="{98BB951F-0F66-3A42-98E3-9430D3FE34FD}" type="presOf" srcId="{7F59576D-CD41-4C7D-A1F6-E9C1444E6118}" destId="{88C69E19-B853-410A-9166-C21D2E33E390}" srcOrd="0" destOrd="0" presId="urn:microsoft.com/office/officeart/2005/8/layout/default"/>
    <dgm:cxn modelId="{E71DC630-4036-6749-9FD2-E64F3B897A70}" type="presOf" srcId="{F85A12A4-7FB5-4383-9873-C114A77DB6BC}" destId="{7A3A8477-6DE1-4CD1-B1DB-E696B4F89EE8}" srcOrd="0" destOrd="0" presId="urn:microsoft.com/office/officeart/2005/8/layout/default"/>
    <dgm:cxn modelId="{94E45038-9438-4695-BC9C-F4B28DB37439}" srcId="{D23A343D-FCE3-4739-BBA3-704704E66F38}" destId="{5DA093FC-27F0-40F9-BFB4-EAB0F518CB1D}" srcOrd="3" destOrd="0" parTransId="{BE7BCFE0-DAFB-4666-9F04-0C10FC3C8D4C}" sibTransId="{5EBDB951-E5B0-4129-B0EE-2C222311627A}"/>
    <dgm:cxn modelId="{828C1048-72AD-4D69-A9B1-BDF1D35BA05E}" srcId="{D23A343D-FCE3-4739-BBA3-704704E66F38}" destId="{7F59576D-CD41-4C7D-A1F6-E9C1444E6118}" srcOrd="5" destOrd="0" parTransId="{8663F3C2-0018-49E1-880C-A450F16FED3A}" sibTransId="{D826DE36-8A0E-4496-8F4B-BD98A23D4488}"/>
    <dgm:cxn modelId="{C567F96B-A40F-6D4D-9E31-B4CADEE686AF}" type="presOf" srcId="{5DA093FC-27F0-40F9-BFB4-EAB0F518CB1D}" destId="{EFE9563D-F351-46E0-999B-CF6AE4D257F0}" srcOrd="0" destOrd="0" presId="urn:microsoft.com/office/officeart/2005/8/layout/default"/>
    <dgm:cxn modelId="{7D34396D-46AB-4ABB-8EAE-163CEA543206}" srcId="{D23A343D-FCE3-4739-BBA3-704704E66F38}" destId="{EA99E362-D35B-4068-A2CB-F7E00F92E4AA}" srcOrd="1" destOrd="0" parTransId="{7CF3E860-0A43-483F-B746-479103A4B9CE}" sibTransId="{3FEF881A-F9C5-4F99-878C-7D8FEF52D54C}"/>
    <dgm:cxn modelId="{07C2E16D-8662-0E4F-B09C-BA64E6405923}" type="presOf" srcId="{EA99E362-D35B-4068-A2CB-F7E00F92E4AA}" destId="{5329E6A7-FEB0-4F82-A87B-465E571F3AFF}" srcOrd="0" destOrd="0" presId="urn:microsoft.com/office/officeart/2005/8/layout/default"/>
    <dgm:cxn modelId="{F6468C53-C9BD-418B-B722-1634720525A6}" srcId="{D23A343D-FCE3-4739-BBA3-704704E66F38}" destId="{F85A12A4-7FB5-4383-9873-C114A77DB6BC}" srcOrd="0" destOrd="0" parTransId="{9968FF28-66B2-4CB5-9FC1-AECB7F3FE86B}" sibTransId="{78E6A6FD-F1DE-4468-BDAD-E0EA24B687A8}"/>
    <dgm:cxn modelId="{9F986584-994B-4721-A6CD-F5E895944F74}" srcId="{D23A343D-FCE3-4739-BBA3-704704E66F38}" destId="{D0D8D86F-2E23-4763-BFC8-084DA297F374}" srcOrd="4" destOrd="0" parTransId="{83AF030E-DAED-4657-A719-FB8D6C759997}" sibTransId="{EAD9E5C9-6F32-4B27-BD07-5BBECE668223}"/>
    <dgm:cxn modelId="{58C4BB84-0595-DB4D-88DD-D766F140DB5C}" type="presOf" srcId="{8D60EA91-6F00-475E-A1E7-E89DBFDF1318}" destId="{4FC55198-8643-4A76-B589-920AE8AD534C}" srcOrd="0" destOrd="0" presId="urn:microsoft.com/office/officeart/2005/8/layout/default"/>
    <dgm:cxn modelId="{715890C4-A62B-43B3-AC04-20301D46AEA9}" srcId="{D23A343D-FCE3-4739-BBA3-704704E66F38}" destId="{8D60EA91-6F00-475E-A1E7-E89DBFDF1318}" srcOrd="2" destOrd="0" parTransId="{7C99B0F6-027D-4EA6-A157-A9FE156064B8}" sibTransId="{1A6F86B8-0164-45DE-84A6-8CAB8531A48E}"/>
    <dgm:cxn modelId="{D1ACD7F2-D88F-AC4B-96C5-EC568D9CE5D6}" type="presOf" srcId="{D0D8D86F-2E23-4763-BFC8-084DA297F374}" destId="{25ECDD45-2D1F-44E7-9198-C5D925B30A14}" srcOrd="0" destOrd="0" presId="urn:microsoft.com/office/officeart/2005/8/layout/default"/>
    <dgm:cxn modelId="{47F2DB2B-5153-694B-90B2-F74D9F7099C4}" type="presParOf" srcId="{200417AD-C9B2-4441-8E11-9B11EF5339FF}" destId="{7A3A8477-6DE1-4CD1-B1DB-E696B4F89EE8}" srcOrd="0" destOrd="0" presId="urn:microsoft.com/office/officeart/2005/8/layout/default"/>
    <dgm:cxn modelId="{E812ACC9-4072-D94F-95C6-B821A54CE5A5}" type="presParOf" srcId="{200417AD-C9B2-4441-8E11-9B11EF5339FF}" destId="{2706D812-E921-40AB-9517-998E54025408}" srcOrd="1" destOrd="0" presId="urn:microsoft.com/office/officeart/2005/8/layout/default"/>
    <dgm:cxn modelId="{64FA2C38-7EDA-8F49-866E-F42C6D8F60FE}" type="presParOf" srcId="{200417AD-C9B2-4441-8E11-9B11EF5339FF}" destId="{5329E6A7-FEB0-4F82-A87B-465E571F3AFF}" srcOrd="2" destOrd="0" presId="urn:microsoft.com/office/officeart/2005/8/layout/default"/>
    <dgm:cxn modelId="{201E8366-A55A-A740-B2A8-FD62B8377F7B}" type="presParOf" srcId="{200417AD-C9B2-4441-8E11-9B11EF5339FF}" destId="{9156C7BC-B954-4519-91E1-F39EF3882526}" srcOrd="3" destOrd="0" presId="urn:microsoft.com/office/officeart/2005/8/layout/default"/>
    <dgm:cxn modelId="{FD3560D7-0DAB-454D-83CD-0F315FB06936}" type="presParOf" srcId="{200417AD-C9B2-4441-8E11-9B11EF5339FF}" destId="{4FC55198-8643-4A76-B589-920AE8AD534C}" srcOrd="4" destOrd="0" presId="urn:microsoft.com/office/officeart/2005/8/layout/default"/>
    <dgm:cxn modelId="{A642C887-11C9-5249-9F40-214FBFDE7E3D}" type="presParOf" srcId="{200417AD-C9B2-4441-8E11-9B11EF5339FF}" destId="{0345471E-8BFE-48E5-BBB6-01DEF4833ABD}" srcOrd="5" destOrd="0" presId="urn:microsoft.com/office/officeart/2005/8/layout/default"/>
    <dgm:cxn modelId="{8D80B388-99A6-A04B-8D6D-B6854C42793D}" type="presParOf" srcId="{200417AD-C9B2-4441-8E11-9B11EF5339FF}" destId="{EFE9563D-F351-46E0-999B-CF6AE4D257F0}" srcOrd="6" destOrd="0" presId="urn:microsoft.com/office/officeart/2005/8/layout/default"/>
    <dgm:cxn modelId="{7456C92A-5FB9-D54C-8110-4434187BF5AE}" type="presParOf" srcId="{200417AD-C9B2-4441-8E11-9B11EF5339FF}" destId="{65F81943-2AC7-4B8A-8059-AD926534BE3B}" srcOrd="7" destOrd="0" presId="urn:microsoft.com/office/officeart/2005/8/layout/default"/>
    <dgm:cxn modelId="{17459285-A030-7C43-8AA1-8303D4C1759A}" type="presParOf" srcId="{200417AD-C9B2-4441-8E11-9B11EF5339FF}" destId="{25ECDD45-2D1F-44E7-9198-C5D925B30A14}" srcOrd="8" destOrd="0" presId="urn:microsoft.com/office/officeart/2005/8/layout/default"/>
    <dgm:cxn modelId="{E3FF6BE0-F91F-D542-B253-0E7AF691A133}" type="presParOf" srcId="{200417AD-C9B2-4441-8E11-9B11EF5339FF}" destId="{928EBC82-FFD0-4717-9895-034F0000BD88}" srcOrd="9" destOrd="0" presId="urn:microsoft.com/office/officeart/2005/8/layout/default"/>
    <dgm:cxn modelId="{38DF5F7C-45D9-A947-A716-221EB9D567FF}" type="presParOf" srcId="{200417AD-C9B2-4441-8E11-9B11EF5339FF}" destId="{88C69E19-B853-410A-9166-C21D2E33E390}" srcOrd="10"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8A66833-CBEC-3944-93A6-29D892DFE44A}"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n-US"/>
        </a:p>
      </dgm:t>
    </dgm:pt>
    <dgm:pt modelId="{894C187D-67C7-CB4F-A949-DD2DE3284E17}">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Always give </a:t>
          </a:r>
          <a:r>
            <a:rPr lang="en-US" i="1" dirty="0">
              <a:latin typeface="Open Sans" panose="020B0606030504020204" pitchFamily="34" charset="0"/>
              <a:ea typeface="Open Sans" panose="020B0606030504020204" pitchFamily="34" charset="0"/>
              <a:cs typeface="Open Sans" panose="020B0606030504020204" pitchFamily="34" charset="0"/>
            </a:rPr>
            <a:t>them</a:t>
          </a:r>
          <a:r>
            <a:rPr lang="en-US" dirty="0">
              <a:latin typeface="Open Sans" panose="020B0606030504020204" pitchFamily="34" charset="0"/>
              <a:ea typeface="Open Sans" panose="020B0606030504020204" pitchFamily="34" charset="0"/>
              <a:cs typeface="Open Sans" panose="020B0606030504020204" pitchFamily="34" charset="0"/>
            </a:rPr>
            <a:t> something to do</a:t>
          </a:r>
        </a:p>
      </dgm:t>
    </dgm:pt>
    <dgm:pt modelId="{BED5A473-3099-BC46-AEF7-B8B79D3512A4}" type="parTrans" cxnId="{B284132C-E6F9-6747-AD1E-E2F9B599F16A}">
      <dgm:prSet/>
      <dgm:spPr/>
      <dgm:t>
        <a:bodyPr/>
        <a:lstStyle/>
        <a:p>
          <a:endParaRPr lang="en-US"/>
        </a:p>
      </dgm:t>
    </dgm:pt>
    <dgm:pt modelId="{FE1112D0-12E8-9D4B-8AC5-350DE459681A}" type="sibTrans" cxnId="{B284132C-E6F9-6747-AD1E-E2F9B599F16A}">
      <dgm:prSet/>
      <dgm:spPr/>
      <dgm:t>
        <a:bodyPr/>
        <a:lstStyle/>
        <a:p>
          <a:endParaRPr lang="en-US"/>
        </a:p>
      </dgm:t>
    </dgm:pt>
    <dgm:pt modelId="{6818BE50-ADC2-EB41-9144-406BA0608BCA}">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Always give </a:t>
          </a:r>
          <a:r>
            <a:rPr lang="en-US" i="1" dirty="0">
              <a:latin typeface="Open Sans" panose="020B0606030504020204" pitchFamily="34" charset="0"/>
              <a:ea typeface="Open Sans" panose="020B0606030504020204" pitchFamily="34" charset="0"/>
              <a:cs typeface="Open Sans" panose="020B0606030504020204" pitchFamily="34" charset="0"/>
            </a:rPr>
            <a:t>them</a:t>
          </a:r>
          <a:r>
            <a:rPr lang="en-US" dirty="0">
              <a:latin typeface="Open Sans" panose="020B0606030504020204" pitchFamily="34" charset="0"/>
              <a:ea typeface="Open Sans" panose="020B0606030504020204" pitchFamily="34" charset="0"/>
              <a:cs typeface="Open Sans" panose="020B0606030504020204" pitchFamily="34" charset="0"/>
            </a:rPr>
            <a:t> someone to ask</a:t>
          </a:r>
        </a:p>
      </dgm:t>
    </dgm:pt>
    <dgm:pt modelId="{2E49912B-E992-AF44-815F-1FD704552A1D}" type="parTrans" cxnId="{C9192411-AF45-904C-BC99-EA42C4407C2A}">
      <dgm:prSet/>
      <dgm:spPr/>
      <dgm:t>
        <a:bodyPr/>
        <a:lstStyle/>
        <a:p>
          <a:endParaRPr lang="en-US"/>
        </a:p>
      </dgm:t>
    </dgm:pt>
    <dgm:pt modelId="{0C2E4B01-B4CE-C74A-ABB1-3738D828DBE0}" type="sibTrans" cxnId="{C9192411-AF45-904C-BC99-EA42C4407C2A}">
      <dgm:prSet/>
      <dgm:spPr/>
      <dgm:t>
        <a:bodyPr/>
        <a:lstStyle/>
        <a:p>
          <a:endParaRPr lang="en-US"/>
        </a:p>
      </dgm:t>
    </dgm:pt>
    <dgm:pt modelId="{F6ADE74E-03B4-FA49-8AA9-B1EF62724338}">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Involve </a:t>
          </a:r>
          <a:r>
            <a:rPr lang="en-US" i="1" dirty="0">
              <a:latin typeface="Open Sans" panose="020B0606030504020204" pitchFamily="34" charset="0"/>
              <a:ea typeface="Open Sans" panose="020B0606030504020204" pitchFamily="34" charset="0"/>
              <a:cs typeface="Open Sans" panose="020B0606030504020204" pitchFamily="34" charset="0"/>
            </a:rPr>
            <a:t>them </a:t>
          </a:r>
        </a:p>
        <a:p>
          <a:r>
            <a:rPr lang="en-US" dirty="0">
              <a:latin typeface="Open Sans" panose="020B0606030504020204" pitchFamily="34" charset="0"/>
              <a:ea typeface="Open Sans" panose="020B0606030504020204" pitchFamily="34" charset="0"/>
              <a:cs typeface="Open Sans" panose="020B0606030504020204" pitchFamily="34" charset="0"/>
            </a:rPr>
            <a:t>(in big or small ways)</a:t>
          </a:r>
        </a:p>
      </dgm:t>
    </dgm:pt>
    <dgm:pt modelId="{6434ED8F-1B7E-6C4D-AE6D-8754C447891D}" type="parTrans" cxnId="{D8A94685-A01B-984D-80C4-1BE6DD2529CD}">
      <dgm:prSet/>
      <dgm:spPr/>
      <dgm:t>
        <a:bodyPr/>
        <a:lstStyle/>
        <a:p>
          <a:endParaRPr lang="en-US"/>
        </a:p>
      </dgm:t>
    </dgm:pt>
    <dgm:pt modelId="{7427B254-8474-B042-913D-5F812F58772E}" type="sibTrans" cxnId="{D8A94685-A01B-984D-80C4-1BE6DD2529CD}">
      <dgm:prSet/>
      <dgm:spPr/>
      <dgm:t>
        <a:bodyPr/>
        <a:lstStyle/>
        <a:p>
          <a:endParaRPr lang="en-US"/>
        </a:p>
      </dgm:t>
    </dgm:pt>
    <dgm:pt modelId="{B1AFC500-0D97-AA48-A352-8571B5077F6E}" type="pres">
      <dgm:prSet presAssocID="{A8A66833-CBEC-3944-93A6-29D892DFE44A}" presName="diagram" presStyleCnt="0">
        <dgm:presLayoutVars>
          <dgm:dir/>
          <dgm:resizeHandles val="exact"/>
        </dgm:presLayoutVars>
      </dgm:prSet>
      <dgm:spPr/>
    </dgm:pt>
    <dgm:pt modelId="{4FF185A5-CD63-7048-A0D7-094B9D29CA1F}" type="pres">
      <dgm:prSet presAssocID="{894C187D-67C7-CB4F-A949-DD2DE3284E17}" presName="node" presStyleLbl="node1" presStyleIdx="0" presStyleCnt="3">
        <dgm:presLayoutVars>
          <dgm:bulletEnabled val="1"/>
        </dgm:presLayoutVars>
      </dgm:prSet>
      <dgm:spPr/>
    </dgm:pt>
    <dgm:pt modelId="{12630916-093E-8640-9A59-D28BF69DB78F}" type="pres">
      <dgm:prSet presAssocID="{FE1112D0-12E8-9D4B-8AC5-350DE459681A}" presName="sibTrans" presStyleCnt="0"/>
      <dgm:spPr/>
    </dgm:pt>
    <dgm:pt modelId="{6D0AA3FC-DC87-4A42-BD5E-8F43D07BC07B}" type="pres">
      <dgm:prSet presAssocID="{6818BE50-ADC2-EB41-9144-406BA0608BCA}" presName="node" presStyleLbl="node1" presStyleIdx="1" presStyleCnt="3">
        <dgm:presLayoutVars>
          <dgm:bulletEnabled val="1"/>
        </dgm:presLayoutVars>
      </dgm:prSet>
      <dgm:spPr/>
    </dgm:pt>
    <dgm:pt modelId="{B07BDBF0-611E-534C-84DD-090F6228286E}" type="pres">
      <dgm:prSet presAssocID="{0C2E4B01-B4CE-C74A-ABB1-3738D828DBE0}" presName="sibTrans" presStyleCnt="0"/>
      <dgm:spPr/>
    </dgm:pt>
    <dgm:pt modelId="{02F41F11-D534-004D-A877-6128ACEBC844}" type="pres">
      <dgm:prSet presAssocID="{F6ADE74E-03B4-FA49-8AA9-B1EF62724338}" presName="node" presStyleLbl="node1" presStyleIdx="2" presStyleCnt="3">
        <dgm:presLayoutVars>
          <dgm:bulletEnabled val="1"/>
        </dgm:presLayoutVars>
      </dgm:prSet>
      <dgm:spPr/>
    </dgm:pt>
  </dgm:ptLst>
  <dgm:cxnLst>
    <dgm:cxn modelId="{C9192411-AF45-904C-BC99-EA42C4407C2A}" srcId="{A8A66833-CBEC-3944-93A6-29D892DFE44A}" destId="{6818BE50-ADC2-EB41-9144-406BA0608BCA}" srcOrd="1" destOrd="0" parTransId="{2E49912B-E992-AF44-815F-1FD704552A1D}" sibTransId="{0C2E4B01-B4CE-C74A-ABB1-3738D828DBE0}"/>
    <dgm:cxn modelId="{56A27C15-EB4A-524E-BDEB-132949B28813}" type="presOf" srcId="{F6ADE74E-03B4-FA49-8AA9-B1EF62724338}" destId="{02F41F11-D534-004D-A877-6128ACEBC844}" srcOrd="0" destOrd="0" presId="urn:microsoft.com/office/officeart/2005/8/layout/default"/>
    <dgm:cxn modelId="{B284132C-E6F9-6747-AD1E-E2F9B599F16A}" srcId="{A8A66833-CBEC-3944-93A6-29D892DFE44A}" destId="{894C187D-67C7-CB4F-A949-DD2DE3284E17}" srcOrd="0" destOrd="0" parTransId="{BED5A473-3099-BC46-AEF7-B8B79D3512A4}" sibTransId="{FE1112D0-12E8-9D4B-8AC5-350DE459681A}"/>
    <dgm:cxn modelId="{E6E3DF55-1276-7749-9633-E2D1138391F8}" type="presOf" srcId="{894C187D-67C7-CB4F-A949-DD2DE3284E17}" destId="{4FF185A5-CD63-7048-A0D7-094B9D29CA1F}" srcOrd="0" destOrd="0" presId="urn:microsoft.com/office/officeart/2005/8/layout/default"/>
    <dgm:cxn modelId="{D8A94685-A01B-984D-80C4-1BE6DD2529CD}" srcId="{A8A66833-CBEC-3944-93A6-29D892DFE44A}" destId="{F6ADE74E-03B4-FA49-8AA9-B1EF62724338}" srcOrd="2" destOrd="0" parTransId="{6434ED8F-1B7E-6C4D-AE6D-8754C447891D}" sibTransId="{7427B254-8474-B042-913D-5F812F58772E}"/>
    <dgm:cxn modelId="{0B5C8199-E6AE-724E-86EB-F737FFCEDC99}" type="presOf" srcId="{6818BE50-ADC2-EB41-9144-406BA0608BCA}" destId="{6D0AA3FC-DC87-4A42-BD5E-8F43D07BC07B}" srcOrd="0" destOrd="0" presId="urn:microsoft.com/office/officeart/2005/8/layout/default"/>
    <dgm:cxn modelId="{59E0799F-53F1-5549-AE0E-740DF0C314C2}" type="presOf" srcId="{A8A66833-CBEC-3944-93A6-29D892DFE44A}" destId="{B1AFC500-0D97-AA48-A352-8571B5077F6E}" srcOrd="0" destOrd="0" presId="urn:microsoft.com/office/officeart/2005/8/layout/default"/>
    <dgm:cxn modelId="{03ADD0D1-E92A-0144-B512-32136A1B6B67}" type="presParOf" srcId="{B1AFC500-0D97-AA48-A352-8571B5077F6E}" destId="{4FF185A5-CD63-7048-A0D7-094B9D29CA1F}" srcOrd="0" destOrd="0" presId="urn:microsoft.com/office/officeart/2005/8/layout/default"/>
    <dgm:cxn modelId="{FBFA02B3-C19F-A54E-9E86-ED8DCFA5F390}" type="presParOf" srcId="{B1AFC500-0D97-AA48-A352-8571B5077F6E}" destId="{12630916-093E-8640-9A59-D28BF69DB78F}" srcOrd="1" destOrd="0" presId="urn:microsoft.com/office/officeart/2005/8/layout/default"/>
    <dgm:cxn modelId="{F041A4C9-03D7-4244-9F56-A6FB8DAA9553}" type="presParOf" srcId="{B1AFC500-0D97-AA48-A352-8571B5077F6E}" destId="{6D0AA3FC-DC87-4A42-BD5E-8F43D07BC07B}" srcOrd="2" destOrd="0" presId="urn:microsoft.com/office/officeart/2005/8/layout/default"/>
    <dgm:cxn modelId="{4675FE89-494C-0A48-AE07-A5A594AFF186}" type="presParOf" srcId="{B1AFC500-0D97-AA48-A352-8571B5077F6E}" destId="{B07BDBF0-611E-534C-84DD-090F6228286E}" srcOrd="3" destOrd="0" presId="urn:microsoft.com/office/officeart/2005/8/layout/default"/>
    <dgm:cxn modelId="{C9550C61-EEE5-2A47-B813-D905FD6B77D1}" type="presParOf" srcId="{B1AFC500-0D97-AA48-A352-8571B5077F6E}" destId="{02F41F11-D534-004D-A877-6128ACEBC844}"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0D8A0-2817-D646-9761-B9F1D15CE478}">
      <dsp:nvSpPr>
        <dsp:cNvPr id="0" name=""/>
        <dsp:cNvSpPr/>
      </dsp:nvSpPr>
      <dsp:spPr>
        <a:xfrm>
          <a:off x="1395955" y="276472"/>
          <a:ext cx="2834213" cy="1281869"/>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LMS Criteria and Needs Assessment</a:t>
          </a:r>
        </a:p>
      </dsp:txBody>
      <dsp:txXfrm>
        <a:off x="1395955" y="276472"/>
        <a:ext cx="2834213" cy="1281869"/>
      </dsp:txXfrm>
    </dsp:sp>
    <dsp:sp modelId="{AD6437AD-FBF8-B14A-92E7-45EB67862977}">
      <dsp:nvSpPr>
        <dsp:cNvPr id="0" name=""/>
        <dsp:cNvSpPr/>
      </dsp:nvSpPr>
      <dsp:spPr>
        <a:xfrm>
          <a:off x="0" y="268883"/>
          <a:ext cx="1269050" cy="1281869"/>
        </a:xfrm>
        <a:prstGeom prst="rect">
          <a:avLst/>
        </a:prstGeom>
        <a:blipFill dpi="0" rotWithShape="1">
          <a:blip xmlns:r="http://schemas.openxmlformats.org/officeDocument/2006/relationships" r:embed="rId1">
            <a:extLst>
              <a:ext uri="{BEBA8EAE-BF5A-486C-A8C5-ECC9F3942E4B}">
                <a14:imgProps xmlns:a14="http://schemas.microsoft.com/office/drawing/2010/main">
                  <a14:imgLayer r:embed="rId2">
                    <a14:imgEffect>
                      <a14:backgroundRemoval t="10000" b="90000" l="10784" r="89216">
                        <a14:foregroundMark x1="28606" y1="30769" x2="28606" y2="30769"/>
                      </a14:backgroundRemoval>
                    </a14:imgEffect>
                    <a14:imgEffect>
                      <a14:saturation sat="400000"/>
                    </a14:imgEffect>
                  </a14:imgLayer>
                </a14:imgProps>
              </a:ext>
              <a:ext uri="{28A0092B-C50C-407E-A947-70E740481C1C}">
                <a14:useLocalDpi xmlns:a14="http://schemas.microsoft.com/office/drawing/2010/main" val="0"/>
              </a:ext>
            </a:extLst>
          </a:blip>
          <a:srcRect/>
          <a:stretch>
            <a:fillRect l="-13592" t="-11774" r="-14190" b="-1259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7435F8-9CEE-D043-97C0-031541C4105A}">
      <dsp:nvSpPr>
        <dsp:cNvPr id="0" name=""/>
        <dsp:cNvSpPr/>
      </dsp:nvSpPr>
      <dsp:spPr>
        <a:xfrm>
          <a:off x="0" y="1762261"/>
          <a:ext cx="2834213" cy="1281869"/>
        </a:xfrm>
        <a:prstGeom prst="rect">
          <a:avLst/>
        </a:prstGeom>
        <a:solidFill>
          <a:schemeClr val="accent3">
            <a:shade val="80000"/>
            <a:hueOff val="-83983"/>
            <a:satOff val="5241"/>
            <a:lumOff val="100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RFP: Internal + Demo</a:t>
          </a:r>
        </a:p>
      </dsp:txBody>
      <dsp:txXfrm>
        <a:off x="0" y="1762261"/>
        <a:ext cx="2834213" cy="1281869"/>
      </dsp:txXfrm>
    </dsp:sp>
    <dsp:sp modelId="{5A1EF21A-3E65-F84C-920E-9B7E574E2315}">
      <dsp:nvSpPr>
        <dsp:cNvPr id="0" name=""/>
        <dsp:cNvSpPr/>
      </dsp:nvSpPr>
      <dsp:spPr>
        <a:xfrm>
          <a:off x="2961118" y="1762261"/>
          <a:ext cx="1269050" cy="128186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4BB075-F407-6448-B4C8-048C3C455FA3}">
      <dsp:nvSpPr>
        <dsp:cNvPr id="0" name=""/>
        <dsp:cNvSpPr/>
      </dsp:nvSpPr>
      <dsp:spPr>
        <a:xfrm>
          <a:off x="1395955" y="3255639"/>
          <a:ext cx="2834213" cy="1281869"/>
        </a:xfrm>
        <a:prstGeom prst="rect">
          <a:avLst/>
        </a:prstGeom>
        <a:solidFill>
          <a:schemeClr val="accent3">
            <a:shade val="80000"/>
            <a:hueOff val="-167966"/>
            <a:satOff val="10483"/>
            <a:lumOff val="201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Evaluation + Selection</a:t>
          </a:r>
        </a:p>
      </dsp:txBody>
      <dsp:txXfrm>
        <a:off x="1395955" y="3255639"/>
        <a:ext cx="2834213" cy="1281869"/>
      </dsp:txXfrm>
    </dsp:sp>
    <dsp:sp modelId="{B7E4E4A9-2559-DB41-A5D3-77714AE2BA90}">
      <dsp:nvSpPr>
        <dsp:cNvPr id="0" name=""/>
        <dsp:cNvSpPr/>
      </dsp:nvSpPr>
      <dsp:spPr>
        <a:xfrm>
          <a:off x="0" y="3255639"/>
          <a:ext cx="1269050" cy="1281869"/>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6000" r="-2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A6799C-7456-8F44-9D8E-1948E70C391A}">
      <dsp:nvSpPr>
        <dsp:cNvPr id="0" name=""/>
        <dsp:cNvSpPr/>
      </dsp:nvSpPr>
      <dsp:spPr>
        <a:xfrm>
          <a:off x="1404415" y="401827"/>
          <a:ext cx="2851389" cy="1289637"/>
        </a:xfrm>
        <a:prstGeom prst="rect">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Training Plan</a:t>
          </a:r>
        </a:p>
      </dsp:txBody>
      <dsp:txXfrm>
        <a:off x="1404415" y="401827"/>
        <a:ext cx="2851389" cy="1289637"/>
      </dsp:txXfrm>
    </dsp:sp>
    <dsp:sp modelId="{71D5B7A6-9FC7-6B41-B63E-561FB32C72AA}">
      <dsp:nvSpPr>
        <dsp:cNvPr id="0" name=""/>
        <dsp:cNvSpPr/>
      </dsp:nvSpPr>
      <dsp:spPr>
        <a:xfrm>
          <a:off x="0" y="401827"/>
          <a:ext cx="1276741" cy="128963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2000" r="-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E8A51D-5DB5-344C-9A52-BBC934416AD3}">
      <dsp:nvSpPr>
        <dsp:cNvPr id="0" name=""/>
        <dsp:cNvSpPr/>
      </dsp:nvSpPr>
      <dsp:spPr>
        <a:xfrm>
          <a:off x="0" y="1904256"/>
          <a:ext cx="2851389" cy="1289637"/>
        </a:xfrm>
        <a:prstGeom prst="rect">
          <a:avLst/>
        </a:prstGeom>
        <a:solidFill>
          <a:schemeClr val="accent3">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Training Array</a:t>
          </a:r>
        </a:p>
      </dsp:txBody>
      <dsp:txXfrm>
        <a:off x="0" y="1904256"/>
        <a:ext cx="2851389" cy="1289637"/>
      </dsp:txXfrm>
    </dsp:sp>
    <dsp:sp modelId="{25A99B9D-0494-DE42-BA84-63966D6B152B}">
      <dsp:nvSpPr>
        <dsp:cNvPr id="0" name=""/>
        <dsp:cNvSpPr/>
      </dsp:nvSpPr>
      <dsp:spPr>
        <a:xfrm>
          <a:off x="2979063" y="1904256"/>
          <a:ext cx="1276741" cy="1289637"/>
        </a:xfrm>
        <a:prstGeom prst="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74158" t="-47" r="-1842" b="47"/>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402C19-F2FE-2042-9291-9A36B489DBE1}">
      <dsp:nvSpPr>
        <dsp:cNvPr id="0" name=""/>
        <dsp:cNvSpPr/>
      </dsp:nvSpPr>
      <dsp:spPr>
        <a:xfrm>
          <a:off x="1404415" y="3406684"/>
          <a:ext cx="2851389" cy="1289637"/>
        </a:xfrm>
        <a:prstGeom prst="rect">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Communication Needs Assessments</a:t>
          </a:r>
        </a:p>
      </dsp:txBody>
      <dsp:txXfrm>
        <a:off x="1404415" y="3406684"/>
        <a:ext cx="2851389" cy="1289637"/>
      </dsp:txXfrm>
    </dsp:sp>
    <dsp:sp modelId="{A458D0C8-C05D-DC49-BCDD-13CAFCD7D130}">
      <dsp:nvSpPr>
        <dsp:cNvPr id="0" name=""/>
        <dsp:cNvSpPr/>
      </dsp:nvSpPr>
      <dsp:spPr>
        <a:xfrm>
          <a:off x="0" y="3406684"/>
          <a:ext cx="1276741" cy="128963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D48AF-D2AA-A14A-BDDD-061B574A72C6}">
      <dsp:nvSpPr>
        <dsp:cNvPr id="0" name=""/>
        <dsp:cNvSpPr/>
      </dsp:nvSpPr>
      <dsp:spPr>
        <a:xfrm>
          <a:off x="4241" y="368200"/>
          <a:ext cx="2469058" cy="987623"/>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IILE LMS Focus Team Formed</a:t>
          </a:r>
        </a:p>
      </dsp:txBody>
      <dsp:txXfrm>
        <a:off x="498053" y="368200"/>
        <a:ext cx="1481435" cy="987623"/>
      </dsp:txXfrm>
    </dsp:sp>
    <dsp:sp modelId="{13D1A26C-2698-304B-8B9F-15F9167F1B6C}">
      <dsp:nvSpPr>
        <dsp:cNvPr id="0" name=""/>
        <dsp:cNvSpPr/>
      </dsp:nvSpPr>
      <dsp:spPr>
        <a:xfrm>
          <a:off x="2226394" y="368200"/>
          <a:ext cx="2469058" cy="987623"/>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Gather LMS needs from faculty, staff, students</a:t>
          </a:r>
        </a:p>
      </dsp:txBody>
      <dsp:txXfrm>
        <a:off x="2720206" y="368200"/>
        <a:ext cx="1481435" cy="987623"/>
      </dsp:txXfrm>
    </dsp:sp>
    <dsp:sp modelId="{4B8B4A64-B5ED-E747-96CF-57E55CBDFBE2}">
      <dsp:nvSpPr>
        <dsp:cNvPr id="0" name=""/>
        <dsp:cNvSpPr/>
      </dsp:nvSpPr>
      <dsp:spPr>
        <a:xfrm>
          <a:off x="4448547" y="368200"/>
          <a:ext cx="2469058" cy="987623"/>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Create LMS Functional Criteria document</a:t>
          </a:r>
        </a:p>
      </dsp:txBody>
      <dsp:txXfrm>
        <a:off x="4942359" y="368200"/>
        <a:ext cx="1481435" cy="987623"/>
      </dsp:txXfrm>
    </dsp:sp>
    <dsp:sp modelId="{652F3E44-3BFA-A848-8688-C188005AE6E0}">
      <dsp:nvSpPr>
        <dsp:cNvPr id="0" name=""/>
        <dsp:cNvSpPr/>
      </dsp:nvSpPr>
      <dsp:spPr>
        <a:xfrm>
          <a:off x="6670699" y="368200"/>
          <a:ext cx="2469058" cy="987623"/>
        </a:xfrm>
        <a:prstGeom prst="chevron">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Feedback and Input from Advisory Panels</a:t>
          </a:r>
        </a:p>
      </dsp:txBody>
      <dsp:txXfrm>
        <a:off x="7164511" y="368200"/>
        <a:ext cx="1481435" cy="987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DD7BD9-C5F3-D34B-BE42-0B51D19069B3}">
      <dsp:nvSpPr>
        <dsp:cNvPr id="0" name=""/>
        <dsp:cNvSpPr/>
      </dsp:nvSpPr>
      <dsp:spPr>
        <a:xfrm>
          <a:off x="4241" y="563463"/>
          <a:ext cx="2469058" cy="987623"/>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LMS RFP Team Formed</a:t>
          </a:r>
        </a:p>
      </dsp:txBody>
      <dsp:txXfrm>
        <a:off x="498053" y="563463"/>
        <a:ext cx="1481435" cy="987623"/>
      </dsp:txXfrm>
    </dsp:sp>
    <dsp:sp modelId="{522B7F26-7853-454E-BF16-AE6F438560C2}">
      <dsp:nvSpPr>
        <dsp:cNvPr id="0" name=""/>
        <dsp:cNvSpPr/>
      </dsp:nvSpPr>
      <dsp:spPr>
        <a:xfrm>
          <a:off x="2226394" y="563463"/>
          <a:ext cx="2469058" cy="987623"/>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RFP Created Using Functional Criteria</a:t>
          </a:r>
        </a:p>
      </dsp:txBody>
      <dsp:txXfrm>
        <a:off x="2720206" y="563463"/>
        <a:ext cx="1481435" cy="987623"/>
      </dsp:txXfrm>
    </dsp:sp>
    <dsp:sp modelId="{F4E9DBAE-CBEC-2649-AF54-4EB634806F17}">
      <dsp:nvSpPr>
        <dsp:cNvPr id="0" name=""/>
        <dsp:cNvSpPr/>
      </dsp:nvSpPr>
      <dsp:spPr>
        <a:xfrm>
          <a:off x="4448547" y="563463"/>
          <a:ext cx="2469058" cy="987623"/>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Partner with Procurement and IT for RFP Process</a:t>
          </a:r>
        </a:p>
      </dsp:txBody>
      <dsp:txXfrm>
        <a:off x="4942359" y="563463"/>
        <a:ext cx="1481435" cy="987623"/>
      </dsp:txXfrm>
    </dsp:sp>
    <dsp:sp modelId="{873623CE-3EC6-4D42-87C6-0D837821E039}">
      <dsp:nvSpPr>
        <dsp:cNvPr id="0" name=""/>
        <dsp:cNvSpPr/>
      </dsp:nvSpPr>
      <dsp:spPr>
        <a:xfrm>
          <a:off x="6670699" y="563463"/>
          <a:ext cx="2469058" cy="987623"/>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t>Feedback from Vendor Demos</a:t>
          </a:r>
        </a:p>
      </dsp:txBody>
      <dsp:txXfrm>
        <a:off x="7164511" y="563463"/>
        <a:ext cx="1481435" cy="9876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AC33D4-3548-4E28-A67F-3E9FE7C07DF2}">
      <dsp:nvSpPr>
        <dsp:cNvPr id="0" name=""/>
        <dsp:cNvSpPr/>
      </dsp:nvSpPr>
      <dsp:spPr>
        <a:xfrm>
          <a:off x="1130071" y="31195"/>
          <a:ext cx="1955680" cy="1955977"/>
        </a:xfrm>
        <a:prstGeom prst="circularArrow">
          <a:avLst>
            <a:gd name="adj1" fmla="val 10980"/>
            <a:gd name="adj2" fmla="val 1142322"/>
            <a:gd name="adj3" fmla="val 4500000"/>
            <a:gd name="adj4" fmla="val 10800000"/>
            <a:gd name="adj5" fmla="val 125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28C30B-7F2D-4BB8-AAC5-53F5B26D928D}">
      <dsp:nvSpPr>
        <dsp:cNvPr id="0" name=""/>
        <dsp:cNvSpPr/>
      </dsp:nvSpPr>
      <dsp:spPr>
        <a:xfrm>
          <a:off x="1562340" y="737363"/>
          <a:ext cx="1086733" cy="543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solidFill>
                <a:srgbClr val="00B0F0"/>
              </a:solidFill>
            </a:rPr>
            <a:t>Demo Courses</a:t>
          </a:r>
        </a:p>
      </dsp:txBody>
      <dsp:txXfrm>
        <a:off x="1562340" y="737363"/>
        <a:ext cx="1086733" cy="543236"/>
      </dsp:txXfrm>
    </dsp:sp>
    <dsp:sp modelId="{341B7AD8-C293-4DF3-8A79-29BF3434E128}">
      <dsp:nvSpPr>
        <dsp:cNvPr id="0" name=""/>
        <dsp:cNvSpPr/>
      </dsp:nvSpPr>
      <dsp:spPr>
        <a:xfrm>
          <a:off x="586887" y="1155050"/>
          <a:ext cx="1955680" cy="1955977"/>
        </a:xfrm>
        <a:prstGeom prst="leftCircularArrow">
          <a:avLst>
            <a:gd name="adj1" fmla="val 10980"/>
            <a:gd name="adj2" fmla="val 1142322"/>
            <a:gd name="adj3" fmla="val 6300000"/>
            <a:gd name="adj4" fmla="val 18900000"/>
            <a:gd name="adj5" fmla="val 125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7EACEE-19E1-4764-8990-E671100E7F1B}">
      <dsp:nvSpPr>
        <dsp:cNvPr id="0" name=""/>
        <dsp:cNvSpPr/>
      </dsp:nvSpPr>
      <dsp:spPr>
        <a:xfrm>
          <a:off x="1021360" y="1867718"/>
          <a:ext cx="1086733" cy="543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solidFill>
                <a:srgbClr val="00B0F0"/>
              </a:solidFill>
            </a:rPr>
            <a:t>Experience</a:t>
          </a:r>
        </a:p>
      </dsp:txBody>
      <dsp:txXfrm>
        <a:off x="1021360" y="1867718"/>
        <a:ext cx="1086733" cy="543236"/>
      </dsp:txXfrm>
    </dsp:sp>
    <dsp:sp modelId="{2FC11099-D8ED-4429-AA02-C13EA88CC64B}">
      <dsp:nvSpPr>
        <dsp:cNvPr id="0" name=""/>
        <dsp:cNvSpPr/>
      </dsp:nvSpPr>
      <dsp:spPr>
        <a:xfrm>
          <a:off x="1269264" y="2413393"/>
          <a:ext cx="1680232" cy="1680905"/>
        </a:xfrm>
        <a:prstGeom prst="blockArc">
          <a:avLst>
            <a:gd name="adj1" fmla="val 13500000"/>
            <a:gd name="adj2" fmla="val 10800000"/>
            <a:gd name="adj3" fmla="val 1274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EE27D2-5DCD-48F3-9526-07B2F07817F4}">
      <dsp:nvSpPr>
        <dsp:cNvPr id="0" name=""/>
        <dsp:cNvSpPr/>
      </dsp:nvSpPr>
      <dsp:spPr>
        <a:xfrm>
          <a:off x="1564911" y="2999699"/>
          <a:ext cx="1086733" cy="543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solidFill>
                <a:srgbClr val="00B0F0"/>
              </a:solidFill>
            </a:rPr>
            <a:t>Conferences</a:t>
          </a:r>
        </a:p>
      </dsp:txBody>
      <dsp:txXfrm>
        <a:off x="1564911" y="2999699"/>
        <a:ext cx="1086733" cy="5432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D27BF-1098-2D40-A47C-A10C8E683900}">
      <dsp:nvSpPr>
        <dsp:cNvPr id="0" name=""/>
        <dsp:cNvSpPr/>
      </dsp:nvSpPr>
      <dsp:spPr>
        <a:xfrm>
          <a:off x="0" y="339532"/>
          <a:ext cx="2603796" cy="1562277"/>
        </a:xfrm>
        <a:prstGeom prst="rect">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Faculty, IT, Admin and Staff</a:t>
          </a:r>
        </a:p>
      </dsp:txBody>
      <dsp:txXfrm>
        <a:off x="0" y="339532"/>
        <a:ext cx="2603796" cy="1562277"/>
      </dsp:txXfrm>
    </dsp:sp>
    <dsp:sp modelId="{39A70AD4-3FB7-7D4A-9CCA-713FA0F169CF}">
      <dsp:nvSpPr>
        <dsp:cNvPr id="0" name=""/>
        <dsp:cNvSpPr/>
      </dsp:nvSpPr>
      <dsp:spPr>
        <a:xfrm>
          <a:off x="2864176" y="339532"/>
          <a:ext cx="2603796" cy="1562277"/>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3-Month Team</a:t>
          </a:r>
        </a:p>
      </dsp:txBody>
      <dsp:txXfrm>
        <a:off x="2864176" y="339532"/>
        <a:ext cx="2603796" cy="1562277"/>
      </dsp:txXfrm>
    </dsp:sp>
    <dsp:sp modelId="{6DE28143-B4C4-6942-B661-2E695E5A0118}">
      <dsp:nvSpPr>
        <dsp:cNvPr id="0" name=""/>
        <dsp:cNvSpPr/>
      </dsp:nvSpPr>
      <dsp:spPr>
        <a:xfrm>
          <a:off x="5728352" y="339532"/>
          <a:ext cx="2603796" cy="1562277"/>
        </a:xfrm>
        <a:prstGeom prst="rect">
          <a:avLst/>
        </a:prstGeom>
        <a:solidFill>
          <a:schemeClr val="accent4">
            <a:hueOff val="1590439"/>
            <a:satOff val="-6398"/>
            <a:lumOff val="-10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Every Campus</a:t>
          </a:r>
        </a:p>
      </dsp:txBody>
      <dsp:txXfrm>
        <a:off x="5728352" y="339532"/>
        <a:ext cx="2603796" cy="1562277"/>
      </dsp:txXfrm>
    </dsp:sp>
    <dsp:sp modelId="{CDC5EC59-C926-BB4A-80E1-A6558C28EB39}">
      <dsp:nvSpPr>
        <dsp:cNvPr id="0" name=""/>
        <dsp:cNvSpPr/>
      </dsp:nvSpPr>
      <dsp:spPr>
        <a:xfrm>
          <a:off x="0" y="2162189"/>
          <a:ext cx="2603796" cy="1562277"/>
        </a:xfrm>
        <a:prstGeom prst="rect">
          <a:avLst/>
        </a:prstGeom>
        <a:solidFill>
          <a:schemeClr val="accent4">
            <a:hueOff val="2385659"/>
            <a:satOff val="-9598"/>
            <a:lumOff val="-161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Programs and Disciplines</a:t>
          </a:r>
        </a:p>
      </dsp:txBody>
      <dsp:txXfrm>
        <a:off x="0" y="2162189"/>
        <a:ext cx="2603796" cy="1562277"/>
      </dsp:txXfrm>
    </dsp:sp>
    <dsp:sp modelId="{FDD822E3-E603-AA48-A172-DE9A735E2D18}">
      <dsp:nvSpPr>
        <dsp:cNvPr id="0" name=""/>
        <dsp:cNvSpPr/>
      </dsp:nvSpPr>
      <dsp:spPr>
        <a:xfrm>
          <a:off x="2864176" y="2162189"/>
          <a:ext cx="2603796" cy="1562277"/>
        </a:xfrm>
        <a:prstGeom prst="rect">
          <a:avLst/>
        </a:prstGeom>
        <a:solidFill>
          <a:schemeClr val="accent4">
            <a:hueOff val="3180879"/>
            <a:satOff val="-12797"/>
            <a:lumOff val="-21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Learning Commons</a:t>
          </a:r>
        </a:p>
      </dsp:txBody>
      <dsp:txXfrm>
        <a:off x="2864176" y="2162189"/>
        <a:ext cx="2603796" cy="1562277"/>
      </dsp:txXfrm>
    </dsp:sp>
    <dsp:sp modelId="{FBA2C672-B67F-1745-AA9E-9A302F58D9CA}">
      <dsp:nvSpPr>
        <dsp:cNvPr id="0" name=""/>
        <dsp:cNvSpPr/>
      </dsp:nvSpPr>
      <dsp:spPr>
        <a:xfrm>
          <a:off x="5728352" y="2162189"/>
          <a:ext cx="2603796" cy="1562277"/>
        </a:xfrm>
        <a:prstGeom prst="rect">
          <a:avLst/>
        </a:prstGeom>
        <a:solidFill>
          <a:schemeClr val="accent4">
            <a:hueOff val="3976099"/>
            <a:satOff val="-15996"/>
            <a:lumOff val="-26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Functional Components</a:t>
          </a:r>
        </a:p>
      </dsp:txBody>
      <dsp:txXfrm>
        <a:off x="5728352" y="2162189"/>
        <a:ext cx="2603796" cy="15622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4496E-498A-4DEC-A03F-CB26CFC4F845}">
      <dsp:nvSpPr>
        <dsp:cNvPr id="0" name=""/>
        <dsp:cNvSpPr/>
      </dsp:nvSpPr>
      <dsp:spPr>
        <a:xfrm>
          <a:off x="3791034" y="2418987"/>
          <a:ext cx="1875198" cy="1875198"/>
        </a:xfrm>
        <a:prstGeom prst="ellipse">
          <a:avLst/>
        </a:prstGeom>
        <a:solidFill>
          <a:srgbClr val="3B83B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LMS Evaluation</a:t>
          </a:r>
        </a:p>
      </dsp:txBody>
      <dsp:txXfrm>
        <a:off x="4065650" y="2693603"/>
        <a:ext cx="1325966" cy="1325966"/>
      </dsp:txXfrm>
    </dsp:sp>
    <dsp:sp modelId="{7967CF62-C4AD-45DF-8267-279293A95011}">
      <dsp:nvSpPr>
        <dsp:cNvPr id="0" name=""/>
        <dsp:cNvSpPr/>
      </dsp:nvSpPr>
      <dsp:spPr>
        <a:xfrm rot="10664760">
          <a:off x="2718017" y="3180872"/>
          <a:ext cx="995242" cy="534431"/>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468BA0-D571-4276-A7AE-532378DF9CB6}">
      <dsp:nvSpPr>
        <dsp:cNvPr id="0" name=""/>
        <dsp:cNvSpPr/>
      </dsp:nvSpPr>
      <dsp:spPr>
        <a:xfrm>
          <a:off x="1085732" y="2752336"/>
          <a:ext cx="1781438" cy="142515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Advisory Panels</a:t>
          </a:r>
        </a:p>
      </dsp:txBody>
      <dsp:txXfrm>
        <a:off x="1127473" y="2794077"/>
        <a:ext cx="1697956" cy="1341669"/>
      </dsp:txXfrm>
    </dsp:sp>
    <dsp:sp modelId="{CC891AF2-BC1B-4C63-817C-A0D31F5BF018}">
      <dsp:nvSpPr>
        <dsp:cNvPr id="0" name=""/>
        <dsp:cNvSpPr/>
      </dsp:nvSpPr>
      <dsp:spPr>
        <a:xfrm rot="13401609">
          <a:off x="2558261" y="1815785"/>
          <a:ext cx="1643431" cy="534431"/>
        </a:xfrm>
        <a:prstGeom prst="leftArrow">
          <a:avLst>
            <a:gd name="adj1" fmla="val 60000"/>
            <a:gd name="adj2" fmla="val 50000"/>
          </a:avLst>
        </a:prstGeom>
        <a:solidFill>
          <a:schemeClr val="accent5">
            <a:hueOff val="-1784619"/>
            <a:satOff val="-11777"/>
            <a:lumOff val="499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435B7B-30EB-48EA-8C45-B6C54F74CFC2}">
      <dsp:nvSpPr>
        <dsp:cNvPr id="0" name=""/>
        <dsp:cNvSpPr/>
      </dsp:nvSpPr>
      <dsp:spPr>
        <a:xfrm>
          <a:off x="1891827" y="806250"/>
          <a:ext cx="1781438" cy="1425151"/>
        </a:xfrm>
        <a:prstGeom prst="roundRect">
          <a:avLst>
            <a:gd name="adj" fmla="val 10000"/>
          </a:avLst>
        </a:prstGeom>
        <a:solidFill>
          <a:schemeClr val="accent5">
            <a:hueOff val="-1784619"/>
            <a:satOff val="-11777"/>
            <a:lumOff val="49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Academic Affairs</a:t>
          </a:r>
        </a:p>
      </dsp:txBody>
      <dsp:txXfrm>
        <a:off x="1933568" y="847991"/>
        <a:ext cx="1697956" cy="1341669"/>
      </dsp:txXfrm>
    </dsp:sp>
    <dsp:sp modelId="{920FAB45-49E2-44DA-B64A-97959DE6428C}">
      <dsp:nvSpPr>
        <dsp:cNvPr id="0" name=""/>
        <dsp:cNvSpPr/>
      </dsp:nvSpPr>
      <dsp:spPr>
        <a:xfrm rot="16232885">
          <a:off x="3939876" y="1251659"/>
          <a:ext cx="1612673" cy="534431"/>
        </a:xfrm>
        <a:prstGeom prst="leftArrow">
          <a:avLst>
            <a:gd name="adj1" fmla="val 60000"/>
            <a:gd name="adj2" fmla="val 50000"/>
          </a:avLst>
        </a:prstGeom>
        <a:solidFill>
          <a:schemeClr val="accent5">
            <a:hueOff val="-3569237"/>
            <a:satOff val="-23555"/>
            <a:lumOff val="99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90A104-8BC3-429F-B0AB-BCA6AB4A4D99}">
      <dsp:nvSpPr>
        <dsp:cNvPr id="0" name=""/>
        <dsp:cNvSpPr/>
      </dsp:nvSpPr>
      <dsp:spPr>
        <a:xfrm>
          <a:off x="3863207" y="0"/>
          <a:ext cx="1781438" cy="1425151"/>
        </a:xfrm>
        <a:prstGeom prst="roundRect">
          <a:avLst>
            <a:gd name="adj" fmla="val 10000"/>
          </a:avLst>
        </a:prstGeom>
        <a:solidFill>
          <a:schemeClr val="accent5">
            <a:hueOff val="-3569237"/>
            <a:satOff val="-23555"/>
            <a:lumOff val="99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IT and IT Security</a:t>
          </a:r>
        </a:p>
      </dsp:txBody>
      <dsp:txXfrm>
        <a:off x="3904948" y="41741"/>
        <a:ext cx="1697956" cy="1341669"/>
      </dsp:txXfrm>
    </dsp:sp>
    <dsp:sp modelId="{C9530326-0785-4077-9299-82F56F8CB004}">
      <dsp:nvSpPr>
        <dsp:cNvPr id="0" name=""/>
        <dsp:cNvSpPr/>
      </dsp:nvSpPr>
      <dsp:spPr>
        <a:xfrm rot="18998391">
          <a:off x="5255574" y="1815785"/>
          <a:ext cx="1643431" cy="534431"/>
        </a:xfrm>
        <a:prstGeom prst="leftArrow">
          <a:avLst>
            <a:gd name="adj1" fmla="val 60000"/>
            <a:gd name="adj2" fmla="val 50000"/>
          </a:avLst>
        </a:prstGeom>
        <a:solidFill>
          <a:schemeClr val="accent5">
            <a:hueOff val="-5353856"/>
            <a:satOff val="-35332"/>
            <a:lumOff val="1499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A4B208-09D4-425A-8391-DEEC0FB7531C}">
      <dsp:nvSpPr>
        <dsp:cNvPr id="0" name=""/>
        <dsp:cNvSpPr/>
      </dsp:nvSpPr>
      <dsp:spPr>
        <a:xfrm>
          <a:off x="5784000" y="806250"/>
          <a:ext cx="1781438" cy="1425151"/>
        </a:xfrm>
        <a:prstGeom prst="roundRect">
          <a:avLst>
            <a:gd name="adj" fmla="val 10000"/>
          </a:avLst>
        </a:prstGeom>
        <a:solidFill>
          <a:schemeClr val="accent5">
            <a:hueOff val="-5353856"/>
            <a:satOff val="-35332"/>
            <a:lumOff val="149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Faculty and JCC</a:t>
          </a:r>
        </a:p>
      </dsp:txBody>
      <dsp:txXfrm>
        <a:off x="5825741" y="847991"/>
        <a:ext cx="1697956" cy="1341669"/>
      </dsp:txXfrm>
    </dsp:sp>
    <dsp:sp modelId="{D7B79FC9-2630-408D-868A-55C0524E7D88}">
      <dsp:nvSpPr>
        <dsp:cNvPr id="0" name=""/>
        <dsp:cNvSpPr/>
      </dsp:nvSpPr>
      <dsp:spPr>
        <a:xfrm rot="135240">
          <a:off x="5764685" y="3163936"/>
          <a:ext cx="1716793" cy="534431"/>
        </a:xfrm>
        <a:prstGeom prst="leftArrow">
          <a:avLst>
            <a:gd name="adj1" fmla="val 60000"/>
            <a:gd name="adj2" fmla="val 50000"/>
          </a:avLst>
        </a:prstGeom>
        <a:solidFill>
          <a:srgbClr val="054122"/>
        </a:solidFill>
        <a:ln>
          <a:noFill/>
        </a:ln>
        <a:effectLst/>
      </dsp:spPr>
      <dsp:style>
        <a:lnRef idx="0">
          <a:scrgbClr r="0" g="0" b="0"/>
        </a:lnRef>
        <a:fillRef idx="1">
          <a:scrgbClr r="0" g="0" b="0"/>
        </a:fillRef>
        <a:effectRef idx="0">
          <a:scrgbClr r="0" g="0" b="0"/>
        </a:effectRef>
        <a:fontRef idx="minor">
          <a:schemeClr val="lt1"/>
        </a:fontRef>
      </dsp:style>
    </dsp:sp>
    <dsp:sp modelId="{F8994816-D4DB-4502-A703-8D0EF8352F83}">
      <dsp:nvSpPr>
        <dsp:cNvPr id="0" name=""/>
        <dsp:cNvSpPr/>
      </dsp:nvSpPr>
      <dsp:spPr>
        <a:xfrm>
          <a:off x="6590095" y="2752336"/>
          <a:ext cx="1781438" cy="1425151"/>
        </a:xfrm>
        <a:prstGeom prst="roundRect">
          <a:avLst>
            <a:gd name="adj" fmla="val 10000"/>
          </a:avLst>
        </a:prstGeom>
        <a:solidFill>
          <a:srgbClr val="05412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Instructional Designers</a:t>
          </a:r>
        </a:p>
      </dsp:txBody>
      <dsp:txXfrm>
        <a:off x="6631836" y="2794077"/>
        <a:ext cx="1697956" cy="13416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D6981-AFC8-49E3-9B93-5EEFF74547F9}">
      <dsp:nvSpPr>
        <dsp:cNvPr id="0" name=""/>
        <dsp:cNvSpPr/>
      </dsp:nvSpPr>
      <dsp:spPr>
        <a:xfrm>
          <a:off x="0" y="0"/>
          <a:ext cx="4749888" cy="75211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Procurement Process</a:t>
          </a:r>
        </a:p>
      </dsp:txBody>
      <dsp:txXfrm>
        <a:off x="22029" y="22029"/>
        <a:ext cx="3850304" cy="708053"/>
      </dsp:txXfrm>
    </dsp:sp>
    <dsp:sp modelId="{FEC715AF-FD66-48C6-82D7-4B5DFDBBDA2E}">
      <dsp:nvSpPr>
        <dsp:cNvPr id="0" name=""/>
        <dsp:cNvSpPr/>
      </dsp:nvSpPr>
      <dsp:spPr>
        <a:xfrm>
          <a:off x="354699" y="856571"/>
          <a:ext cx="4749888" cy="752111"/>
        </a:xfrm>
        <a:prstGeom prst="roundRect">
          <a:avLst>
            <a:gd name="adj" fmla="val 10000"/>
          </a:avLst>
        </a:prstGeom>
        <a:solidFill>
          <a:schemeClr val="accent5">
            <a:hueOff val="-1784619"/>
            <a:satOff val="-11777"/>
            <a:lumOff val="4999"/>
            <a:alphaOff val="0"/>
          </a:schemeClr>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Purchase Order</a:t>
          </a:r>
        </a:p>
      </dsp:txBody>
      <dsp:txXfrm>
        <a:off x="376728" y="878600"/>
        <a:ext cx="3862259" cy="708053"/>
      </dsp:txXfrm>
    </dsp:sp>
    <dsp:sp modelId="{5875B1D0-C19B-40B2-9513-D7F09D78EE97}">
      <dsp:nvSpPr>
        <dsp:cNvPr id="0" name=""/>
        <dsp:cNvSpPr/>
      </dsp:nvSpPr>
      <dsp:spPr>
        <a:xfrm>
          <a:off x="709399" y="1713142"/>
          <a:ext cx="4749888" cy="752111"/>
        </a:xfrm>
        <a:prstGeom prst="roundRect">
          <a:avLst>
            <a:gd name="adj" fmla="val 10000"/>
          </a:avLst>
        </a:prstGeom>
        <a:solidFill>
          <a:schemeClr val="accent5">
            <a:hueOff val="-3569237"/>
            <a:satOff val="-23555"/>
            <a:lumOff val="9998"/>
            <a:alphaOff val="0"/>
          </a:schemeClr>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Legal Review</a:t>
          </a:r>
        </a:p>
      </dsp:txBody>
      <dsp:txXfrm>
        <a:off x="731428" y="1735171"/>
        <a:ext cx="3862259" cy="708053"/>
      </dsp:txXfrm>
    </dsp:sp>
    <dsp:sp modelId="{ED6E1230-A84C-4305-8734-93A1A051E4EF}">
      <dsp:nvSpPr>
        <dsp:cNvPr id="0" name=""/>
        <dsp:cNvSpPr/>
      </dsp:nvSpPr>
      <dsp:spPr>
        <a:xfrm>
          <a:off x="1064098" y="2569714"/>
          <a:ext cx="4749888" cy="752111"/>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October Board Meeting</a:t>
          </a:r>
        </a:p>
      </dsp:txBody>
      <dsp:txXfrm>
        <a:off x="1086127" y="2591743"/>
        <a:ext cx="3862259" cy="708053"/>
      </dsp:txXfrm>
    </dsp:sp>
    <dsp:sp modelId="{DAB204AD-03ED-4F60-9D67-FFBA330118B7}">
      <dsp:nvSpPr>
        <dsp:cNvPr id="0" name=""/>
        <dsp:cNvSpPr/>
      </dsp:nvSpPr>
      <dsp:spPr>
        <a:xfrm>
          <a:off x="1418798" y="3426285"/>
          <a:ext cx="4749888" cy="752111"/>
        </a:xfrm>
        <a:prstGeom prst="roundRect">
          <a:avLst>
            <a:gd name="adj" fmla="val 10000"/>
          </a:avLst>
        </a:prstGeom>
        <a:solidFill>
          <a:srgbClr val="0F615B"/>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Contract Begins</a:t>
          </a:r>
        </a:p>
      </dsp:txBody>
      <dsp:txXfrm>
        <a:off x="1440827" y="3448314"/>
        <a:ext cx="3862259" cy="708053"/>
      </dsp:txXfrm>
    </dsp:sp>
    <dsp:sp modelId="{07EA868E-AB31-44AF-9D00-AA3DB6EBFA72}">
      <dsp:nvSpPr>
        <dsp:cNvPr id="0" name=""/>
        <dsp:cNvSpPr/>
      </dsp:nvSpPr>
      <dsp:spPr>
        <a:xfrm>
          <a:off x="4261016" y="549459"/>
          <a:ext cx="488872" cy="488872"/>
        </a:xfrm>
        <a:prstGeom prst="downArrow">
          <a:avLst>
            <a:gd name="adj1" fmla="val 55000"/>
            <a:gd name="adj2" fmla="val 45000"/>
          </a:avLst>
        </a:prstGeom>
        <a:solidFill>
          <a:schemeClr val="accent5">
            <a:lumMod val="75000"/>
            <a:alpha val="9000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4371012" y="549459"/>
        <a:ext cx="268880" cy="367876"/>
      </dsp:txXfrm>
    </dsp:sp>
    <dsp:sp modelId="{E468E293-E9F3-4631-BEA0-17FE3769BF68}">
      <dsp:nvSpPr>
        <dsp:cNvPr id="0" name=""/>
        <dsp:cNvSpPr/>
      </dsp:nvSpPr>
      <dsp:spPr>
        <a:xfrm>
          <a:off x="4615716" y="1406030"/>
          <a:ext cx="488872" cy="488872"/>
        </a:xfrm>
        <a:prstGeom prst="downArrow">
          <a:avLst>
            <a:gd name="adj1" fmla="val 55000"/>
            <a:gd name="adj2" fmla="val 45000"/>
          </a:avLst>
        </a:prstGeom>
        <a:solidFill>
          <a:srgbClr val="15847C"/>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4725712" y="1406030"/>
        <a:ext cx="268880" cy="367876"/>
      </dsp:txXfrm>
    </dsp:sp>
    <dsp:sp modelId="{DAE36361-4DEA-4C98-ADAA-F17A634E4C97}">
      <dsp:nvSpPr>
        <dsp:cNvPr id="0" name=""/>
        <dsp:cNvSpPr/>
      </dsp:nvSpPr>
      <dsp:spPr>
        <a:xfrm>
          <a:off x="4970415" y="2250066"/>
          <a:ext cx="488872" cy="488872"/>
        </a:xfrm>
        <a:prstGeom prst="downArrow">
          <a:avLst>
            <a:gd name="adj1" fmla="val 55000"/>
            <a:gd name="adj2" fmla="val 45000"/>
          </a:avLst>
        </a:prstGeom>
        <a:solidFill>
          <a:srgbClr val="238F52"/>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080411" y="2250066"/>
        <a:ext cx="268880" cy="367876"/>
      </dsp:txXfrm>
    </dsp:sp>
    <dsp:sp modelId="{F5C8747B-1800-463D-B387-6306D04E2BD2}">
      <dsp:nvSpPr>
        <dsp:cNvPr id="0" name=""/>
        <dsp:cNvSpPr/>
      </dsp:nvSpPr>
      <dsp:spPr>
        <a:xfrm>
          <a:off x="5325115" y="3114994"/>
          <a:ext cx="488872" cy="488872"/>
        </a:xfrm>
        <a:prstGeom prst="downArrow">
          <a:avLst>
            <a:gd name="adj1" fmla="val 55000"/>
            <a:gd name="adj2" fmla="val 45000"/>
          </a:avLst>
        </a:prstGeom>
        <a:solidFill>
          <a:srgbClr val="2C6288"/>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435111" y="3114994"/>
        <a:ext cx="268880" cy="3678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4C1FA7-915C-914B-AAB3-46965E3DC826}">
      <dsp:nvSpPr>
        <dsp:cNvPr id="0" name=""/>
        <dsp:cNvSpPr/>
      </dsp:nvSpPr>
      <dsp:spPr>
        <a:xfrm>
          <a:off x="1599345" y="232200"/>
          <a:ext cx="3264408" cy="3264408"/>
        </a:xfrm>
        <a:prstGeom prst="pie">
          <a:avLst>
            <a:gd name="adj1" fmla="val 16200000"/>
            <a:gd name="adj2" fmla="val 20520000"/>
          </a:avLst>
        </a:prstGeom>
        <a:gradFill rotWithShape="0">
          <a:gsLst>
            <a:gs pos="0">
              <a:schemeClr val="accent4">
                <a:shade val="50000"/>
                <a:hueOff val="0"/>
                <a:satOff val="0"/>
                <a:lumOff val="0"/>
                <a:alphaOff val="0"/>
                <a:satMod val="103000"/>
                <a:lumMod val="102000"/>
                <a:tint val="94000"/>
              </a:schemeClr>
            </a:gs>
            <a:gs pos="50000">
              <a:schemeClr val="accent4">
                <a:shade val="50000"/>
                <a:hueOff val="0"/>
                <a:satOff val="0"/>
                <a:lumOff val="0"/>
                <a:alphaOff val="0"/>
                <a:satMod val="110000"/>
                <a:lumMod val="100000"/>
                <a:shade val="100000"/>
              </a:schemeClr>
            </a:gs>
            <a:gs pos="100000">
              <a:schemeClr val="accent4">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1"/>
              </a:solidFill>
            </a:rPr>
            <a:t>Strategic Team</a:t>
          </a:r>
          <a:endParaRPr lang="en-US" sz="1400" kern="1200">
            <a:solidFill>
              <a:schemeClr val="tx1"/>
            </a:solidFill>
          </a:endParaRPr>
        </a:p>
      </dsp:txBody>
      <dsp:txXfrm>
        <a:off x="3272743" y="719918"/>
        <a:ext cx="1107567" cy="757809"/>
      </dsp:txXfrm>
    </dsp:sp>
    <dsp:sp modelId="{E2104E48-F105-324A-9A99-BA7C0BD7B2C5}">
      <dsp:nvSpPr>
        <dsp:cNvPr id="0" name=""/>
        <dsp:cNvSpPr/>
      </dsp:nvSpPr>
      <dsp:spPr>
        <a:xfrm>
          <a:off x="1485091" y="389591"/>
          <a:ext cx="3264408" cy="3264408"/>
        </a:xfrm>
        <a:prstGeom prst="pie">
          <a:avLst>
            <a:gd name="adj1" fmla="val 20520000"/>
            <a:gd name="adj2" fmla="val 3240000"/>
          </a:avLst>
        </a:prstGeom>
        <a:gradFill rotWithShape="0">
          <a:gsLst>
            <a:gs pos="0">
              <a:schemeClr val="accent4">
                <a:shade val="50000"/>
                <a:hueOff val="-237682"/>
                <a:satOff val="0"/>
                <a:lumOff val="19321"/>
                <a:alphaOff val="0"/>
                <a:satMod val="103000"/>
                <a:lumMod val="102000"/>
                <a:tint val="94000"/>
              </a:schemeClr>
            </a:gs>
            <a:gs pos="50000">
              <a:schemeClr val="accent4">
                <a:shade val="50000"/>
                <a:hueOff val="-237682"/>
                <a:satOff val="0"/>
                <a:lumOff val="19321"/>
                <a:alphaOff val="0"/>
                <a:satMod val="110000"/>
                <a:lumMod val="100000"/>
                <a:shade val="100000"/>
              </a:schemeClr>
            </a:gs>
            <a:gs pos="100000">
              <a:schemeClr val="accent4">
                <a:shade val="50000"/>
                <a:hueOff val="-237682"/>
                <a:satOff val="0"/>
                <a:lumOff val="1932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Core Team </a:t>
          </a:r>
          <a:endParaRPr lang="en-US" sz="1200" kern="1200">
            <a:solidFill>
              <a:schemeClr val="tx1"/>
            </a:solidFill>
          </a:endParaRPr>
        </a:p>
      </dsp:txBody>
      <dsp:txXfrm>
        <a:off x="3618615" y="1866347"/>
        <a:ext cx="971550" cy="819988"/>
      </dsp:txXfrm>
    </dsp:sp>
    <dsp:sp modelId="{8F22E674-3F77-3D48-ABD0-023E3FE8B2E4}">
      <dsp:nvSpPr>
        <dsp:cNvPr id="0" name=""/>
        <dsp:cNvSpPr/>
      </dsp:nvSpPr>
      <dsp:spPr>
        <a:xfrm>
          <a:off x="1485091" y="389591"/>
          <a:ext cx="3264408" cy="3264408"/>
        </a:xfrm>
        <a:prstGeom prst="pie">
          <a:avLst>
            <a:gd name="adj1" fmla="val 3240000"/>
            <a:gd name="adj2" fmla="val 7560000"/>
          </a:avLst>
        </a:prstGeom>
        <a:gradFill rotWithShape="0">
          <a:gsLst>
            <a:gs pos="0">
              <a:schemeClr val="accent4">
                <a:shade val="50000"/>
                <a:hueOff val="-475363"/>
                <a:satOff val="0"/>
                <a:lumOff val="38642"/>
                <a:alphaOff val="0"/>
                <a:satMod val="103000"/>
                <a:lumMod val="102000"/>
                <a:tint val="94000"/>
              </a:schemeClr>
            </a:gs>
            <a:gs pos="50000">
              <a:schemeClr val="accent4">
                <a:shade val="50000"/>
                <a:hueOff val="-475363"/>
                <a:satOff val="0"/>
                <a:lumOff val="38642"/>
                <a:alphaOff val="0"/>
                <a:satMod val="110000"/>
                <a:lumMod val="100000"/>
                <a:shade val="100000"/>
              </a:schemeClr>
            </a:gs>
            <a:gs pos="100000">
              <a:schemeClr val="accent4">
                <a:shade val="50000"/>
                <a:hueOff val="-475363"/>
                <a:satOff val="0"/>
                <a:lumOff val="3864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Communications Team </a:t>
          </a:r>
          <a:endParaRPr lang="en-US" sz="1200" kern="1200">
            <a:solidFill>
              <a:schemeClr val="tx1"/>
            </a:solidFill>
          </a:endParaRPr>
        </a:p>
      </dsp:txBody>
      <dsp:txXfrm>
        <a:off x="2534365" y="2837897"/>
        <a:ext cx="1165860" cy="699516"/>
      </dsp:txXfrm>
    </dsp:sp>
    <dsp:sp modelId="{82F0665F-B502-6A41-8887-5BD8DF45BA28}">
      <dsp:nvSpPr>
        <dsp:cNvPr id="0" name=""/>
        <dsp:cNvSpPr/>
      </dsp:nvSpPr>
      <dsp:spPr>
        <a:xfrm>
          <a:off x="1485091" y="389591"/>
          <a:ext cx="3264408" cy="3264408"/>
        </a:xfrm>
        <a:prstGeom prst="pie">
          <a:avLst>
            <a:gd name="adj1" fmla="val 7560000"/>
            <a:gd name="adj2" fmla="val 11880000"/>
          </a:avLst>
        </a:prstGeom>
        <a:gradFill rotWithShape="0">
          <a:gsLst>
            <a:gs pos="0">
              <a:schemeClr val="accent4">
                <a:shade val="50000"/>
                <a:hueOff val="-475363"/>
                <a:satOff val="0"/>
                <a:lumOff val="38642"/>
                <a:alphaOff val="0"/>
                <a:satMod val="103000"/>
                <a:lumMod val="102000"/>
                <a:tint val="94000"/>
              </a:schemeClr>
            </a:gs>
            <a:gs pos="50000">
              <a:schemeClr val="accent4">
                <a:shade val="50000"/>
                <a:hueOff val="-475363"/>
                <a:satOff val="0"/>
                <a:lumOff val="38642"/>
                <a:alphaOff val="0"/>
                <a:satMod val="110000"/>
                <a:lumMod val="100000"/>
                <a:shade val="100000"/>
              </a:schemeClr>
            </a:gs>
            <a:gs pos="100000">
              <a:schemeClr val="accent4">
                <a:shade val="50000"/>
                <a:hueOff val="-475363"/>
                <a:satOff val="0"/>
                <a:lumOff val="3864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Training Team</a:t>
          </a:r>
          <a:endParaRPr lang="en-US" sz="1200" kern="1200">
            <a:solidFill>
              <a:schemeClr val="tx1"/>
            </a:solidFill>
          </a:endParaRPr>
        </a:p>
      </dsp:txBody>
      <dsp:txXfrm>
        <a:off x="1640539" y="1866347"/>
        <a:ext cx="971550" cy="819988"/>
      </dsp:txXfrm>
    </dsp:sp>
    <dsp:sp modelId="{476F399F-DCA9-2543-BCE8-C2B7C80D1A60}">
      <dsp:nvSpPr>
        <dsp:cNvPr id="0" name=""/>
        <dsp:cNvSpPr/>
      </dsp:nvSpPr>
      <dsp:spPr>
        <a:xfrm>
          <a:off x="1485091" y="389591"/>
          <a:ext cx="3264408" cy="3264408"/>
        </a:xfrm>
        <a:prstGeom prst="pie">
          <a:avLst>
            <a:gd name="adj1" fmla="val 11880000"/>
            <a:gd name="adj2" fmla="val 16200000"/>
          </a:avLst>
        </a:prstGeom>
        <a:gradFill rotWithShape="0">
          <a:gsLst>
            <a:gs pos="0">
              <a:schemeClr val="accent4">
                <a:shade val="50000"/>
                <a:hueOff val="-237682"/>
                <a:satOff val="0"/>
                <a:lumOff val="19321"/>
                <a:alphaOff val="0"/>
                <a:satMod val="103000"/>
                <a:lumMod val="102000"/>
                <a:tint val="94000"/>
              </a:schemeClr>
            </a:gs>
            <a:gs pos="50000">
              <a:schemeClr val="accent4">
                <a:shade val="50000"/>
                <a:hueOff val="-237682"/>
                <a:satOff val="0"/>
                <a:lumOff val="19321"/>
                <a:alphaOff val="0"/>
                <a:satMod val="110000"/>
                <a:lumMod val="100000"/>
                <a:shade val="100000"/>
              </a:schemeClr>
            </a:gs>
            <a:gs pos="100000">
              <a:schemeClr val="accent4">
                <a:shade val="50000"/>
                <a:hueOff val="-237682"/>
                <a:satOff val="0"/>
                <a:lumOff val="1932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Technical Implementation Team </a:t>
          </a:r>
          <a:endParaRPr lang="en-US" sz="1200" kern="1200">
            <a:solidFill>
              <a:schemeClr val="tx1"/>
            </a:solidFill>
          </a:endParaRPr>
        </a:p>
      </dsp:txBody>
      <dsp:txXfrm>
        <a:off x="1961150" y="887025"/>
        <a:ext cx="1107567" cy="7578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3A8477-6DE1-4CD1-B1DB-E696B4F89EE8}">
      <dsp:nvSpPr>
        <dsp:cNvPr id="0" name=""/>
        <dsp:cNvSpPr/>
      </dsp:nvSpPr>
      <dsp:spPr>
        <a:xfrm>
          <a:off x="0" y="29765"/>
          <a:ext cx="2464593" cy="1478756"/>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Canvas Training Administrator (CTL)</a:t>
          </a:r>
        </a:p>
      </dsp:txBody>
      <dsp:txXfrm>
        <a:off x="0" y="29765"/>
        <a:ext cx="2464593" cy="1478756"/>
      </dsp:txXfrm>
    </dsp:sp>
    <dsp:sp modelId="{5329E6A7-FEB0-4F82-A87B-465E571F3AFF}">
      <dsp:nvSpPr>
        <dsp:cNvPr id="0" name=""/>
        <dsp:cNvSpPr/>
      </dsp:nvSpPr>
      <dsp:spPr>
        <a:xfrm>
          <a:off x="2711053" y="29765"/>
          <a:ext cx="2464593" cy="1478756"/>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Canvas Training Administrative Support (CTL)</a:t>
          </a:r>
        </a:p>
      </dsp:txBody>
      <dsp:txXfrm>
        <a:off x="2711053" y="29765"/>
        <a:ext cx="2464593" cy="1478756"/>
      </dsp:txXfrm>
    </dsp:sp>
    <dsp:sp modelId="{4FC55198-8643-4A76-B589-920AE8AD534C}">
      <dsp:nvSpPr>
        <dsp:cNvPr id="0" name=""/>
        <dsp:cNvSpPr/>
      </dsp:nvSpPr>
      <dsp:spPr>
        <a:xfrm>
          <a:off x="5422106" y="29765"/>
          <a:ext cx="2464593" cy="1478756"/>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Canvas Faculty Trainers (10)</a:t>
          </a:r>
        </a:p>
      </dsp:txBody>
      <dsp:txXfrm>
        <a:off x="5422106" y="29765"/>
        <a:ext cx="2464593" cy="1478756"/>
      </dsp:txXfrm>
    </dsp:sp>
    <dsp:sp modelId="{EFE9563D-F351-46E0-999B-CF6AE4D257F0}">
      <dsp:nvSpPr>
        <dsp:cNvPr id="0" name=""/>
        <dsp:cNvSpPr/>
      </dsp:nvSpPr>
      <dsp:spPr>
        <a:xfrm>
          <a:off x="0" y="1754981"/>
          <a:ext cx="2464593" cy="1478756"/>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TCC Staff Canvas Trainers (2)</a:t>
          </a:r>
        </a:p>
      </dsp:txBody>
      <dsp:txXfrm>
        <a:off x="0" y="1754981"/>
        <a:ext cx="2464593" cy="1478756"/>
      </dsp:txXfrm>
    </dsp:sp>
    <dsp:sp modelId="{25ECDD45-2D1F-44E7-9198-C5D925B30A14}">
      <dsp:nvSpPr>
        <dsp:cNvPr id="0" name=""/>
        <dsp:cNvSpPr/>
      </dsp:nvSpPr>
      <dsp:spPr>
        <a:xfrm>
          <a:off x="2711053" y="1754981"/>
          <a:ext cx="2464593" cy="1478756"/>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IILE Canvas Training Focus Team</a:t>
          </a:r>
        </a:p>
      </dsp:txBody>
      <dsp:txXfrm>
        <a:off x="2711053" y="1754981"/>
        <a:ext cx="2464593" cy="1478756"/>
      </dsp:txXfrm>
    </dsp:sp>
    <dsp:sp modelId="{88C69E19-B853-410A-9166-C21D2E33E390}">
      <dsp:nvSpPr>
        <dsp:cNvPr id="0" name=""/>
        <dsp:cNvSpPr/>
      </dsp:nvSpPr>
      <dsp:spPr>
        <a:xfrm>
          <a:off x="5422106" y="1754981"/>
          <a:ext cx="2464593" cy="1478756"/>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Connect Campus Instructional Designers</a:t>
          </a:r>
        </a:p>
      </dsp:txBody>
      <dsp:txXfrm>
        <a:off x="5422106" y="1754981"/>
        <a:ext cx="2464593" cy="14787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185A5-CD63-7048-A0D7-094B9D29CA1F}">
      <dsp:nvSpPr>
        <dsp:cNvPr id="0" name=""/>
        <dsp:cNvSpPr/>
      </dsp:nvSpPr>
      <dsp:spPr>
        <a:xfrm>
          <a:off x="945081" y="38"/>
          <a:ext cx="2912454" cy="17474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Open Sans" panose="020B0606030504020204" pitchFamily="34" charset="0"/>
              <a:ea typeface="Open Sans" panose="020B0606030504020204" pitchFamily="34" charset="0"/>
              <a:cs typeface="Open Sans" panose="020B0606030504020204" pitchFamily="34" charset="0"/>
            </a:rPr>
            <a:t>Always give </a:t>
          </a:r>
          <a:r>
            <a:rPr lang="en-US" sz="2800" i="1" kern="1200" dirty="0">
              <a:latin typeface="Open Sans" panose="020B0606030504020204" pitchFamily="34" charset="0"/>
              <a:ea typeface="Open Sans" panose="020B0606030504020204" pitchFamily="34" charset="0"/>
              <a:cs typeface="Open Sans" panose="020B0606030504020204" pitchFamily="34" charset="0"/>
            </a:rPr>
            <a:t>them</a:t>
          </a:r>
          <a:r>
            <a:rPr lang="en-US" sz="2800" kern="1200" dirty="0">
              <a:latin typeface="Open Sans" panose="020B0606030504020204" pitchFamily="34" charset="0"/>
              <a:ea typeface="Open Sans" panose="020B0606030504020204" pitchFamily="34" charset="0"/>
              <a:cs typeface="Open Sans" panose="020B0606030504020204" pitchFamily="34" charset="0"/>
            </a:rPr>
            <a:t> something to do</a:t>
          </a:r>
        </a:p>
      </dsp:txBody>
      <dsp:txXfrm>
        <a:off x="945081" y="38"/>
        <a:ext cx="2912454" cy="1747472"/>
      </dsp:txXfrm>
    </dsp:sp>
    <dsp:sp modelId="{6D0AA3FC-DC87-4A42-BD5E-8F43D07BC07B}">
      <dsp:nvSpPr>
        <dsp:cNvPr id="0" name=""/>
        <dsp:cNvSpPr/>
      </dsp:nvSpPr>
      <dsp:spPr>
        <a:xfrm>
          <a:off x="4148781" y="38"/>
          <a:ext cx="2912454" cy="17474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Open Sans" panose="020B0606030504020204" pitchFamily="34" charset="0"/>
              <a:ea typeface="Open Sans" panose="020B0606030504020204" pitchFamily="34" charset="0"/>
              <a:cs typeface="Open Sans" panose="020B0606030504020204" pitchFamily="34" charset="0"/>
            </a:rPr>
            <a:t>Always give </a:t>
          </a:r>
          <a:r>
            <a:rPr lang="en-US" sz="2800" i="1" kern="1200" dirty="0">
              <a:latin typeface="Open Sans" panose="020B0606030504020204" pitchFamily="34" charset="0"/>
              <a:ea typeface="Open Sans" panose="020B0606030504020204" pitchFamily="34" charset="0"/>
              <a:cs typeface="Open Sans" panose="020B0606030504020204" pitchFamily="34" charset="0"/>
            </a:rPr>
            <a:t>them</a:t>
          </a:r>
          <a:r>
            <a:rPr lang="en-US" sz="2800" kern="1200" dirty="0">
              <a:latin typeface="Open Sans" panose="020B0606030504020204" pitchFamily="34" charset="0"/>
              <a:ea typeface="Open Sans" panose="020B0606030504020204" pitchFamily="34" charset="0"/>
              <a:cs typeface="Open Sans" panose="020B0606030504020204" pitchFamily="34" charset="0"/>
            </a:rPr>
            <a:t> someone to ask</a:t>
          </a:r>
        </a:p>
      </dsp:txBody>
      <dsp:txXfrm>
        <a:off x="4148781" y="38"/>
        <a:ext cx="2912454" cy="1747472"/>
      </dsp:txXfrm>
    </dsp:sp>
    <dsp:sp modelId="{02F41F11-D534-004D-A877-6128ACEBC844}">
      <dsp:nvSpPr>
        <dsp:cNvPr id="0" name=""/>
        <dsp:cNvSpPr/>
      </dsp:nvSpPr>
      <dsp:spPr>
        <a:xfrm>
          <a:off x="2546931" y="2038756"/>
          <a:ext cx="2912454" cy="17474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Open Sans" panose="020B0606030504020204" pitchFamily="34" charset="0"/>
              <a:ea typeface="Open Sans" panose="020B0606030504020204" pitchFamily="34" charset="0"/>
              <a:cs typeface="Open Sans" panose="020B0606030504020204" pitchFamily="34" charset="0"/>
            </a:rPr>
            <a:t>Involve </a:t>
          </a:r>
          <a:r>
            <a:rPr lang="en-US" sz="2800" i="1" kern="1200" dirty="0">
              <a:latin typeface="Open Sans" panose="020B0606030504020204" pitchFamily="34" charset="0"/>
              <a:ea typeface="Open Sans" panose="020B0606030504020204" pitchFamily="34" charset="0"/>
              <a:cs typeface="Open Sans" panose="020B0606030504020204" pitchFamily="34" charset="0"/>
            </a:rPr>
            <a:t>them </a:t>
          </a:r>
        </a:p>
        <a:p>
          <a:pPr marL="0" lvl="0" indent="0" algn="ctr" defTabSz="1244600">
            <a:lnSpc>
              <a:spcPct val="90000"/>
            </a:lnSpc>
            <a:spcBef>
              <a:spcPct val="0"/>
            </a:spcBef>
            <a:spcAft>
              <a:spcPct val="35000"/>
            </a:spcAft>
            <a:buNone/>
          </a:pPr>
          <a:r>
            <a:rPr lang="en-US" sz="2800" kern="1200" dirty="0">
              <a:latin typeface="Open Sans" panose="020B0606030504020204" pitchFamily="34" charset="0"/>
              <a:ea typeface="Open Sans" panose="020B0606030504020204" pitchFamily="34" charset="0"/>
              <a:cs typeface="Open Sans" panose="020B0606030504020204" pitchFamily="34" charset="0"/>
            </a:rPr>
            <a:t>(in big or small ways)</a:t>
          </a:r>
        </a:p>
      </dsp:txBody>
      <dsp:txXfrm>
        <a:off x="2546931" y="2038756"/>
        <a:ext cx="2912454" cy="174747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FB72FC-9A78-604E-B4EB-179758AD6B35}" type="datetimeFigureOut">
              <a:rPr lang="en-US" smtClean="0"/>
              <a:t>3/24/2021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EBB815-2668-D24C-862D-7925A4423E7B}" type="slidenum">
              <a:rPr lang="en-US" smtClean="0"/>
              <a:t>‹#›</a:t>
            </a:fld>
            <a:endParaRPr lang="en-US"/>
          </a:p>
        </p:txBody>
      </p:sp>
    </p:spTree>
    <p:extLst>
      <p:ext uri="{BB962C8B-B14F-4D97-AF65-F5344CB8AC3E}">
        <p14:creationId xmlns:p14="http://schemas.microsoft.com/office/powerpoint/2010/main" val="1648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&lt;Dr. Blankenbaker&gt;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rtl="0" fontAlgn="base"/>
            <a:r>
              <a:rPr lang="en-US" sz="1200" baseline="0" dirty="0">
                <a:latin typeface="+mn-lt"/>
              </a:rPr>
              <a:t>The last time we discussed the LMS, IILE shared the news that after almost a year of strategic work with many of you, Canvas had been selected as the LMS of choice for TCC. It feels like just yesterday when we were gathering and reviewing essential and functional components of an LMS. This with the goal to make sure our selection would be founded on our objectives to both advance the cultivation of student world-ready skills and support learning facilitation inside and outside the classroom.</a:t>
            </a:r>
          </a:p>
          <a:p>
            <a:pPr rtl="0" fontAlgn="base"/>
            <a:endParaRPr lang="en-US" sz="1200" baseline="0" dirty="0">
              <a:latin typeface="+mn-lt"/>
            </a:endParaRPr>
          </a:p>
          <a:p>
            <a:pPr rtl="0" fontAlgn="base"/>
            <a:r>
              <a:rPr lang="en-US" dirty="0">
                <a:cs typeface="Calibri"/>
              </a:rPr>
              <a:t>Since then, the Canvas LMS was approved by the Board in November and we have moved from formulating concept and strategy in identification and selection to now implementation and operationalization of the Canvas LMS platform. The IILE Advisory Panel has been elbows deep in developing the training plan, in tandem with IT, EPMO, and Communications moving forward with technical transition, course conversion, and communications planning.</a:t>
            </a:r>
          </a:p>
          <a:p>
            <a:pPr rtl="0" fontAlgn="base"/>
            <a:endParaRPr lang="en-US" sz="1200" b="0" i="0" u="none" strike="noStrike" kern="1200" dirty="0">
              <a:solidFill>
                <a:schemeClr val="tx1"/>
              </a:solidFill>
              <a:effectLst/>
              <a:latin typeface="+mn-lt"/>
              <a:ea typeface="+mn-ea"/>
              <a:cs typeface="+mn-cs"/>
            </a:endParaRPr>
          </a:p>
          <a:p>
            <a:pPr>
              <a:defRPr/>
            </a:pPr>
            <a:r>
              <a:rPr lang="en-US" sz="1200" b="0" i="0" kern="1200" dirty="0">
                <a:solidFill>
                  <a:schemeClr val="tx1"/>
                </a:solidFill>
                <a:effectLst/>
                <a:latin typeface="+mn-lt"/>
                <a:ea typeface="+mn-ea"/>
                <a:cs typeface="+mn-cs"/>
              </a:rPr>
              <a:t>To tell you more, j</a:t>
            </a:r>
            <a:r>
              <a:rPr lang="en-US" sz="1200" b="0" i="0" u="none" strike="noStrike" kern="1200" dirty="0">
                <a:solidFill>
                  <a:schemeClr val="tx1"/>
                </a:solidFill>
                <a:effectLst/>
                <a:latin typeface="+mn-lt"/>
                <a:ea typeface="+mn-ea"/>
                <a:cs typeface="+mn-cs"/>
              </a:rPr>
              <a:t>oining me this afternoon are: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Dr. Caroline Hamilton, CTL Director of Academic Technology and Canvas Implementation Project Lead, to discuss the IT Implementation, and</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Faculty member and Program Chair, Allegra Davis Hanna, Lead for the IILE Technology Work Team and Canvas Training Focus Team to discuss the IILE Canvas Training Framework.</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 will now turn it over to Caroline for her Canvas implementation update.</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a:xfrm>
            <a:off x="3978132" y="8842030"/>
            <a:ext cx="3043343" cy="467071"/>
          </a:xfrm>
          <a:prstGeom prst="rect">
            <a:avLst/>
          </a:prstGeom>
        </p:spPr>
        <p:txBody>
          <a:bodyPr/>
          <a:lstStyle/>
          <a:p>
            <a:fld id="{0DA10778-704A-4031-8553-98B860826D51}" type="slidenum">
              <a:rPr lang="en-US" smtClean="0">
                <a:solidFill>
                  <a:prstClr val="black"/>
                </a:solidFill>
                <a:latin typeface="Calibri"/>
              </a:rPr>
              <a:pPr/>
              <a:t>7</a:t>
            </a:fld>
            <a:endParaRPr lang="en-US" dirty="0">
              <a:solidFill>
                <a:prstClr val="black"/>
              </a:solidFill>
              <a:latin typeface="Calibri"/>
            </a:endParaRPr>
          </a:p>
        </p:txBody>
      </p:sp>
    </p:spTree>
    <p:extLst>
      <p:ext uri="{BB962C8B-B14F-4D97-AF65-F5344CB8AC3E}">
        <p14:creationId xmlns:p14="http://schemas.microsoft.com/office/powerpoint/2010/main" val="2097927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US" dirty="0"/>
              <a:t>Faculty Senate request faculty be involved in LMS discussions</a:t>
            </a:r>
          </a:p>
          <a:p>
            <a:pPr marL="457200" lvl="0" indent="-381000" algn="l" rtl="0">
              <a:spcBef>
                <a:spcPts val="0"/>
              </a:spcBef>
              <a:spcAft>
                <a:spcPts val="0"/>
              </a:spcAft>
              <a:buSzPts val="2400"/>
              <a:buChar char="╸"/>
            </a:pPr>
            <a:r>
              <a:rPr lang="en-US" dirty="0"/>
              <a:t>Strategic panel: </a:t>
            </a:r>
            <a:r>
              <a:rPr lang="en-US" i="1" dirty="0"/>
              <a:t>Integrated Instructional Learning Environments</a:t>
            </a:r>
            <a:r>
              <a:rPr lang="en-US" dirty="0"/>
              <a:t> is asked to lead the process</a:t>
            </a:r>
          </a:p>
          <a:p>
            <a:pPr marL="457200" lvl="0" indent="-381000" algn="l" rtl="0">
              <a:spcBef>
                <a:spcPts val="0"/>
              </a:spcBef>
              <a:spcAft>
                <a:spcPts val="0"/>
              </a:spcAft>
              <a:buSzPts val="2400"/>
              <a:buChar char="╸"/>
            </a:pPr>
            <a:r>
              <a:rPr lang="en-US" dirty="0"/>
              <a:t>IILE Technology Work Team create the LMS Focus Team</a:t>
            </a: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baseline="0" dirty="0">
                <a:latin typeface="+mn-lt"/>
              </a:rPr>
              <a:t>The IILE team’s focus between January and March was to develop the instructional LMS functional components document, which was sent out previously today. Members collected information from their campuses and any district group to which they belong, and that information was incorporated in the document.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With a deadline of Spring Break to create a criteria list of LMS functionality, the focus team began meeting in December, and held meetings through March.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During our meetings, we worked on the list itself. The focus team decided how to organize and sort items, added and revised items, and removed duplicates. Before and during meetings, we carefully combed through the list to be sure it was clear, and consistent with the instructional needs of students and faculty not only from each campus, but in each teaching modality. During the last meeting, we discussed how to prioritize items, and voted on whether each item was something we considered to be “required” or something faculty wanted or “requested.”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Each member was asked to solicit input from their campus faculty, and also from the members of any advisory panels and/or ACTs they served on. Members were asked to gather criteria for the list from their home campuses, and to also share back with their faculty what the focus team had done so far. Our goal was to be transparent and inclusive. The Dean and VPAA from Connect campus were also informed regularly of updates from the focus team, in order to answer any related questions that arose at academic council or other meetings.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Team members were able to make suggestions, and forward items received from campus surveys, meetings, and other sources by email for this three-month period. We ensured that this was raised at least once at LCAP and ISSM meeting and input from those members was sent by email.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We have had to change direction with our plan for getting student feedback, and are currently working to get some student input. </a:t>
            </a: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1126161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sng" kern="1200" dirty="0">
                <a:solidFill>
                  <a:schemeClr val="tx1"/>
                </a:solidFill>
                <a:effectLst/>
                <a:latin typeface="+mn-lt"/>
                <a:ea typeface="+mn-ea"/>
                <a:cs typeface="+mn-cs"/>
              </a:rPr>
              <a:t>Through our knowledge gathering and research, we found that 85% of higher education institutions use Canvas, D2L </a:t>
            </a:r>
            <a:r>
              <a:rPr lang="en-US" sz="1200" b="1" i="0" u="sng" kern="1200" dirty="0" err="1">
                <a:solidFill>
                  <a:schemeClr val="tx1"/>
                </a:solidFill>
                <a:effectLst/>
                <a:latin typeface="+mn-lt"/>
                <a:ea typeface="+mn-ea"/>
                <a:cs typeface="+mn-cs"/>
              </a:rPr>
              <a:t>Brightspace</a:t>
            </a:r>
            <a:r>
              <a:rPr lang="en-US" sz="1200" b="1" i="0" u="sng" kern="1200" dirty="0">
                <a:solidFill>
                  <a:schemeClr val="tx1"/>
                </a:solidFill>
                <a:effectLst/>
                <a:latin typeface="+mn-lt"/>
                <a:ea typeface="+mn-ea"/>
                <a:cs typeface="+mn-cs"/>
              </a:rPr>
              <a:t>, and Blackboard. We focused on these three vendors to deep dive into demo courses as we created our functional components document.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In addition to creating and organizing the criteria list, members of this focus group were asked to gain a broad understanding of LMS functionality. We wanted to be sure that we reached beyond what we were familiar with, and included functionality that our students would benefit from. Members were able to create demo courses in the other LMS systems, communicated with other faculty, and relied on their own personal expertise. Many of our team members have taught or taken classes using other </a:t>
            </a:r>
            <a:r>
              <a:rPr lang="en-US" sz="1200" baseline="0" dirty="0" err="1">
                <a:latin typeface="+mn-lt"/>
              </a:rPr>
              <a:t>LMSes</a:t>
            </a:r>
            <a:r>
              <a:rPr lang="en-US" sz="1200" baseline="0" dirty="0">
                <a:latin typeface="+mn-lt"/>
              </a:rPr>
              <a:t>, and several of our group attended conferences or webinars that allowed them to become more familiar with possible LMS functionality. We primarily focused on the functionality, not the LMS (we asked faculty what they needed to be able to do, not which LMS they preferred), but we focused our demo course development on the three leading LMS products. Canvas is the most-used LMS in higher education institutions in the country, and Blackboard is the second leading vendor. D2L’s </a:t>
            </a:r>
            <a:r>
              <a:rPr lang="en-US" sz="1200" baseline="0" dirty="0" err="1">
                <a:latin typeface="+mn-lt"/>
              </a:rPr>
              <a:t>Brightspace</a:t>
            </a:r>
            <a:r>
              <a:rPr lang="en-US" sz="1200" baseline="0" dirty="0">
                <a:latin typeface="+mn-lt"/>
              </a:rPr>
              <a:t> is the third-most used LMS (with a remarkably smaller market share), but has recently undergone an overhaul that makes it more mobile-friendly than previous iterations. Combined, these three vendors make up over 85% of the US higher </a:t>
            </a:r>
            <a:r>
              <a:rPr lang="en-US" sz="1200" baseline="0" dirty="0" err="1">
                <a:latin typeface="+mn-lt"/>
              </a:rPr>
              <a:t>ed</a:t>
            </a:r>
            <a:r>
              <a:rPr lang="en-US" sz="1200" baseline="0" dirty="0">
                <a:latin typeface="+mn-lt"/>
              </a:rPr>
              <a:t> market, so in creating and exploring demo courses, we focused on these three. </a:t>
            </a: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790365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u="sng" baseline="0" dirty="0">
                <a:latin typeface="+mn-lt"/>
              </a:rPr>
              <a:t>The full criteria document, that you have a review copy of, includes 17 categories, and over 200 items.  The next few slides will give a broad overview of those categories and some of the criteria in each.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u="sng"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u="sng" baseline="0" dirty="0">
                <a:latin typeface="+mn-lt"/>
              </a:rPr>
              <a:t>Ease of Use, Lesson Building, and Mobile Functionality were determined to be the most vital.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The first category, and easily the most requested by faculty and staff, is ease of use. We need a system that is easy to learn, and easy to use on a daily basis.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The second category is lesson building. These are tools that allow faculty to create learning objects and assessments that serve students. This includes ADA features, rubrics, clear, simple, lesson organization systems that are built-in an native to the LMS, and a variety of assessment types.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The third vital category is mobile functionality. Mobile functionality is increasingly important, as more and more of us use tablets and phones to access the LMS. Many students don’t have reliable internet connections, other than on their phones, and everyone uses a phone as a back-up when computers or internet connections fail. Instructors need to be able to quickly access items using mobile devices, and students should have full functionality on all devices. </a:t>
            </a: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2128090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baseline="0" dirty="0">
                <a:latin typeface="+mn-lt"/>
              </a:rPr>
              <a:t>These are other categories that represent our core, in-class, instructional needs in an LMS</a:t>
            </a:r>
            <a:r>
              <a:rPr lang="en-US" sz="1200" baseline="0" dirty="0">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For each of these 6 categories, I’m including only a sampling of the criteria. Some categories have 15-20 criteria listed. In addition to ease of use, lesson building, and mobile functionality, we consider “in-class instructional” categories to include integration with third-party systems, like </a:t>
            </a:r>
            <a:r>
              <a:rPr lang="en-US" sz="1200" baseline="0" dirty="0" err="1">
                <a:latin typeface="+mn-lt"/>
              </a:rPr>
              <a:t>MyMathLab</a:t>
            </a:r>
            <a:r>
              <a:rPr lang="en-US" sz="1200" baseline="0" dirty="0">
                <a:latin typeface="+mn-lt"/>
              </a:rPr>
              <a:t>, </a:t>
            </a:r>
            <a:r>
              <a:rPr lang="en-US" sz="1200" baseline="0" dirty="0" err="1">
                <a:latin typeface="+mn-lt"/>
              </a:rPr>
              <a:t>Turnitin</a:t>
            </a:r>
            <a:r>
              <a:rPr lang="en-US" sz="1200" baseline="0" dirty="0">
                <a:latin typeface="+mn-lt"/>
              </a:rPr>
              <a:t>, colleague, Google, Pearson, and remote proctoring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In addition, if the LMS does not come with an add-on video platform, we want to make sure it would work with most leading vendors for that type of tool – video </a:t>
            </a:r>
            <a:r>
              <a:rPr lang="en-US" sz="1200" baseline="0" dirty="0" err="1">
                <a:latin typeface="+mn-lt"/>
              </a:rPr>
              <a:t>platoforming</a:t>
            </a:r>
            <a:r>
              <a:rPr lang="en-US" sz="1200" baseline="0" dirty="0">
                <a:latin typeface="+mn-lt"/>
              </a:rPr>
              <a:t> would allow us to create video assignments, online tutoring, and allow student video submissions for assignments.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Gradebook functions include how to set-up grading, how to grade student work, and how to share information. Faculty would like options when it comes to providing grading feedback, and want their LMS to enable grading by annotation, rubric, audio, video, typed comment, written comment, and number grading. Some classes require students to work in groups, and we need our LMS to be able to facilitate that. Announcement tools are essential communication tools, and we need more options for how to create and send those announcements, including the ability to send one announcement to multiple sections. Faculty need more advanced calendar tools, including the use of to-do lists, and would like to ensure that they only have to change dates for an item or assignment once, and have it be changed everywhere in the course.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baseline="0" dirty="0">
                <a:latin typeface="+mn-lt"/>
              </a:rPr>
              <a:t>Being able to take attendance in the LMS is one of the most frequently asked for items.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1504941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baseline="0" dirty="0">
                <a:latin typeface="+mn-lt"/>
              </a:rPr>
              <a:t>These are categories that include other instructional uses of the LMS</a:t>
            </a:r>
            <a:r>
              <a:rPr lang="en-US" sz="1200" baseline="0" dirty="0">
                <a:latin typeface="+mn-lt"/>
              </a:rPr>
              <a:t>. As you see, many of them directly relate to instruction and learning – but are tools that faculty and staff can use inside and outside of classroom spaces. This includes tools that allow staff to analyze student attendance and retention data, record and track assessment information, and allow students to access tutoring entirely online. Collaboration tools include resources that faculty would use in class, like messaging, conferencing, and online office hour tools – this also includes the important need that students have of being able to find and contact their classmates.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867965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baseline="0" dirty="0">
                <a:latin typeface="+mn-lt"/>
              </a:rPr>
              <a:t>These final categories refer to more administrative functions of the LMS</a:t>
            </a:r>
            <a:r>
              <a:rPr lang="en-US" sz="1200" baseline="0" dirty="0">
                <a:latin typeface="+mn-lt"/>
              </a:rPr>
              <a:t>, </a:t>
            </a:r>
            <a:r>
              <a:rPr lang="en-US" sz="1200" b="1" u="sng" baseline="0" dirty="0">
                <a:latin typeface="+mn-lt"/>
              </a:rPr>
              <a:t>including the functionality needed by our LMS systems team, and supporting faculty, staff and students in management of their organizations.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1030038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i="0" u="sng" kern="1200" dirty="0">
                <a:solidFill>
                  <a:schemeClr val="tx1"/>
                </a:solidFill>
                <a:effectLst/>
                <a:latin typeface="+mn-lt"/>
                <a:ea typeface="+mn-ea"/>
                <a:cs typeface="+mn-cs"/>
              </a:rPr>
              <a:t>The Team reviewed our Instructional LMS Functional Components to confirm the needs which have emerged in the past month are included within our requests. We are happy to report they were indeed already incorporated.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latin typeface="+mn-lt"/>
              </a:rPr>
              <a:t>If the past month has shown us anything, it’s that Blackboard is a very reliable system, but that it doesn’t have all of the features our students and faculty desperately need in order to be successful. Being in close contact with faculty at other institutions, I can state without question that schools with other systems have had an easier time transitioning, providing easier access to richer resources. Faculty at UNT, for instance, have been easily able to share their courses and course modules with others at the university. UTA has been able to use Canvas and its Video Platform Studio to quickly create and edit high-quality lecture video that is hosted within the system. Students in courses that require student demonstrations or skills testing have been able to create and submit videos as documentation of competency.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latin typeface="+mn-lt"/>
              </a:rPr>
              <a:t>While we cannot attempt to exactly replicate the in-person experience online, we should be able provide an equitable experience, and Blackboard simply cannot provide that for us. Students cannot access materials on mobile devices, neither students nor faculty can share videos easily or privately, lesson building and assessment creation is tedious, time-consuming, and requires more support and training than should be necessary. We have people developing “work </a:t>
            </a:r>
            <a:r>
              <a:rPr lang="en-US" sz="1200" b="1" baseline="0" dirty="0" err="1">
                <a:latin typeface="+mn-lt"/>
              </a:rPr>
              <a:t>arounds</a:t>
            </a:r>
            <a:r>
              <a:rPr lang="en-US" sz="1200" b="1" baseline="0" dirty="0">
                <a:latin typeface="+mn-lt"/>
              </a:rPr>
              <a:t>” to meet students’ needs instead of being able to rely on our instructional LMS to provide all of what we need. For instance, our current LMS has no way for faculty to share lessons, modules, items, or even entire courses with other institutional faculty.  The longer we keep Blackboard, the more we do a disservice to everyone who comes to TCC.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We are aware that the use of our LMS is increased in times like these, when all learning must be done remotely. We kept the academic continuity plan in mind during the creation of the original list, and have since reviewed it to make sure that all features needed in times of emergency are included. Two members of the focus team were authors of the Blackboard Essential org, which is being used by all faculty as a guide and resource for transitioning their courses. Their expertise in LMS functionality is reflected on the list. We also investigated how other colleges were responding to these needs, and surveyed the technology resources provided to faculty, and how faculty were advised to use which resource.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There are features on our list, that our current system does not have, that would have been helpful during this rapid transition to remote teaching. These include easier navigation, one-click access, interfaces that make content and modules easier to make and move, tools that would enable faculty to share lessons, items, or whole courses with their colleagues, and video platforming. We have classes, like public speaking, performance, and business courses, that required students submit videos to earn credit, and currently we have no tools that allow for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We have also verified that necessary accessibility, ADA, communication, collaboration, and authoring tools are included on our criteria list, so that any future need for rapid transition to online can be responded to quickly and completely.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These past few weeks have highlighted the critical need for a video platform service that Connect faculty and staff have been mentioning for over a year. While the video needs are included on our LMS criteria list, it is likely that the video platform service will be an “add on” tool offered by the LMS vendor (like Canvas + Studio), or a product offered by a separate vendor (like Relay, </a:t>
            </a:r>
            <a:r>
              <a:rPr lang="en-US" sz="1200" b="1" kern="1200" dirty="0" err="1">
                <a:solidFill>
                  <a:schemeClr val="tx1"/>
                </a:solidFill>
                <a:effectLst/>
                <a:latin typeface="+mn-lt"/>
                <a:ea typeface="+mn-ea"/>
                <a:cs typeface="+mn-cs"/>
              </a:rPr>
              <a:t>Kaltura</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Panopto</a:t>
            </a:r>
            <a:r>
              <a:rPr lang="en-US" sz="1200" b="1" kern="1200" dirty="0">
                <a:solidFill>
                  <a:schemeClr val="tx1"/>
                </a:solidFill>
                <a:effectLst/>
                <a:latin typeface="+mn-lt"/>
                <a:ea typeface="+mn-ea"/>
                <a:cs typeface="+mn-cs"/>
              </a:rPr>
              <a:t>, or </a:t>
            </a:r>
            <a:r>
              <a:rPr lang="en-US" sz="1200" b="1" kern="1200" dirty="0" err="1">
                <a:solidFill>
                  <a:schemeClr val="tx1"/>
                </a:solidFill>
                <a:effectLst/>
                <a:latin typeface="+mn-lt"/>
                <a:ea typeface="+mn-ea"/>
                <a:cs typeface="+mn-cs"/>
              </a:rPr>
              <a:t>VidGrid</a:t>
            </a:r>
            <a:r>
              <a:rPr lang="en-US" sz="1200" b="1" kern="1200" dirty="0">
                <a:solidFill>
                  <a:schemeClr val="tx1"/>
                </a:solidFill>
                <a:effectLst/>
                <a:latin typeface="+mn-lt"/>
                <a:ea typeface="+mn-ea"/>
                <a:cs typeface="+mn-cs"/>
              </a:rPr>
              <a:t>, etc.). It is the hope of our FOCUS TEAM that we can address this need either before or during the LMS adoption process, as it is a critical need for all online-delivered courses. The video platform tools would allow remote delivery of lecture and instructional content, and would provide analytics, captions, interactive assignments, and would allow students in drama, speech, and business classes to create and submit video assignments.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1389636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Dr. Blankenbaker to introduce Allegra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aseline="0" dirty="0">
                <a:latin typeface="+mn-lt"/>
              </a:rPr>
              <a:t>The RFP Evaluation Team is a core team of made up of 7 people, including faculty and academic learning staff representatives. This team includes faculty and staff who represent a broad perspective and bring to the table their experience and expertise across TCC. This small team represents our TCC LMS end-users, and will attend every vendor demo, and score the LMS vendors based on the criteria developed by the college faculty, learning commons and staff.</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aseline="0" dirty="0">
                <a:latin typeface="+mn-lt"/>
              </a:rPr>
              <a:t>This team will work with other teams, including the EPMO, purchasing and procurement and selected external consultants, and leverage the LMS RFP Scenarios developed by the IILE focus team. These scenarios were created from the perspective of IILE and Learning Commons functional needs and include the areas we would like vendors to demonstrate during their presentations.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aseline="0" dirty="0">
                <a:latin typeface="+mn-lt"/>
              </a:rPr>
              <a:t>An example of a scenario is “as an instructor, I want to see my entire course in a module view, and move a quiz from one lesson to another using a single drag and drop, without having to change or reload pages” or “as a student, I want to take a proctored test in </a:t>
            </a:r>
            <a:r>
              <a:rPr lang="en-US" sz="1200" baseline="0" dirty="0" err="1">
                <a:latin typeface="+mn-lt"/>
              </a:rPr>
              <a:t>MyMathLab</a:t>
            </a:r>
            <a:r>
              <a:rPr lang="en-US" sz="1200" baseline="0" dirty="0">
                <a:latin typeface="+mn-lt"/>
              </a:rPr>
              <a:t>, and have the grade show in the LMS gradebook immediately”).</a:t>
            </a: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19</a:t>
            </a:fld>
            <a:endParaRPr lang="en-US" dirty="0">
              <a:solidFill>
                <a:prstClr val="black"/>
              </a:solidFill>
              <a:latin typeface="Calibri"/>
            </a:endParaRPr>
          </a:p>
        </p:txBody>
      </p:sp>
    </p:spTree>
    <p:extLst>
      <p:ext uri="{BB962C8B-B14F-4D97-AF65-F5344CB8AC3E}">
        <p14:creationId xmlns:p14="http://schemas.microsoft.com/office/powerpoint/2010/main" val="1640039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Allegra</a:t>
            </a:r>
          </a:p>
          <a:p>
            <a:endParaRPr lang="en-US" dirty="0"/>
          </a:p>
          <a:p>
            <a:r>
              <a:rPr lang="en-US" dirty="0"/>
              <a:t>The</a:t>
            </a:r>
            <a:r>
              <a:rPr lang="en-US" baseline="0" dirty="0"/>
              <a:t> 7-member evaluation team made informed decisions, with input from across the college. The scenarios, criteria lists, and evaluation scorecards were created using the functional criteria documents Dr. </a:t>
            </a:r>
            <a:r>
              <a:rPr lang="en-US" baseline="0" dirty="0" err="1"/>
              <a:t>Blankenbaker</a:t>
            </a:r>
            <a:r>
              <a:rPr lang="en-US" baseline="0" dirty="0"/>
              <a:t> just reviewed. All faculty and staff had the opportunity to contribute to those documents, and criteria were created with multiple advisory panels and divisions in mind. </a:t>
            </a:r>
          </a:p>
          <a:p>
            <a:endParaRPr lang="en-US" baseline="0" dirty="0"/>
          </a:p>
          <a:p>
            <a:r>
              <a:rPr lang="en-US" baseline="0" dirty="0"/>
              <a:t>The evaluation team was joined by William </a:t>
            </a:r>
            <a:r>
              <a:rPr lang="en-US" baseline="0" dirty="0" err="1"/>
              <a:t>Jeskey</a:t>
            </a:r>
            <a:r>
              <a:rPr lang="en-US" baseline="0" dirty="0"/>
              <a:t> from IT Security during the longer demonstrations. He was able to verify that all vendors would be secure within the IT framework and infrastructure.</a:t>
            </a:r>
          </a:p>
          <a:p>
            <a:endParaRPr lang="en-US" baseline="0" dirty="0"/>
          </a:p>
          <a:p>
            <a:r>
              <a:rPr lang="en-US" baseline="0" dirty="0"/>
              <a:t>Because of your support, College-wide invitations were sent for LMS Showcases, with 120-150 attendees at each. Surveys were provided to solicit attendee feedback based on the Showcase demonstrations.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7-member LMS RFP Evaluation Team, </a:t>
            </a:r>
            <a:r>
              <a:rPr lang="en-US" sz="1200" dirty="0"/>
              <a:t>plus </a:t>
            </a:r>
            <a:r>
              <a:rPr lang="en-US" sz="1200" dirty="0" err="1"/>
              <a:t>Phung</a:t>
            </a:r>
            <a:r>
              <a:rPr lang="en-US" sz="1200" dirty="0"/>
              <a:t> Nguyen from Procurement and William </a:t>
            </a:r>
            <a:r>
              <a:rPr lang="en-US" sz="1200" dirty="0" err="1"/>
              <a:t>Jeskey</a:t>
            </a:r>
            <a:r>
              <a:rPr lang="en-US" sz="1200" dirty="0"/>
              <a:t> from IT Security</a:t>
            </a:r>
            <a:endParaRPr lang="en-US" sz="1200" b="1" dirty="0"/>
          </a:p>
          <a:p>
            <a:endParaRPr lang="en-US"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20</a:t>
            </a:fld>
            <a:endParaRPr lang="en-US" dirty="0">
              <a:solidFill>
                <a:prstClr val="black"/>
              </a:solidFill>
              <a:latin typeface="Calibri"/>
            </a:endParaRPr>
          </a:p>
        </p:txBody>
      </p:sp>
    </p:spTree>
    <p:extLst>
      <p:ext uri="{BB962C8B-B14F-4D97-AF65-F5344CB8AC3E}">
        <p14:creationId xmlns:p14="http://schemas.microsoft.com/office/powerpoint/2010/main" val="1463923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Allegra</a:t>
            </a: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21</a:t>
            </a:fld>
            <a:endParaRPr lang="en-US" dirty="0">
              <a:solidFill>
                <a:prstClr val="black"/>
              </a:solidFill>
              <a:latin typeface="Calibri"/>
            </a:endParaRPr>
          </a:p>
        </p:txBody>
      </p:sp>
    </p:spTree>
    <p:extLst>
      <p:ext uri="{BB962C8B-B14F-4D97-AF65-F5344CB8AC3E}">
        <p14:creationId xmlns:p14="http://schemas.microsoft.com/office/powerpoint/2010/main" val="2048267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0402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Allegra</a:t>
            </a:r>
          </a:p>
          <a:p>
            <a:endParaRPr lang="en-US" dirty="0"/>
          </a:p>
          <a:p>
            <a:r>
              <a:rPr lang="en-US" dirty="0"/>
              <a:t>The functional criteria</a:t>
            </a:r>
            <a:r>
              <a:rPr lang="en-US" baseline="0" dirty="0"/>
              <a:t> and non-negotiable criteria documents were used to create scorecard for evaluation team members’ own notetaking during day-long vendor presentations. Each participant asked questions, required vendors to demonstrate usability and functionality, and scored the LMS solutions. </a:t>
            </a:r>
          </a:p>
          <a:p>
            <a:endParaRPr lang="en-US" baseline="0" dirty="0"/>
          </a:p>
          <a:p>
            <a:pPr marL="425200" indent="-371475">
              <a:spcAft>
                <a:spcPts val="800"/>
              </a:spcAft>
              <a:buSzPct val="60000"/>
              <a:buFont typeface="Wingdings" panose="05000000000000000000" pitchFamily="2" charset="2"/>
              <a:buChar char="q"/>
            </a:pPr>
            <a:r>
              <a:rPr lang="en-US" sz="2954" b="1" dirty="0"/>
              <a:t>RFP Written Responses </a:t>
            </a:r>
            <a:r>
              <a:rPr lang="en-US" sz="2954" dirty="0"/>
              <a:t>read by team</a:t>
            </a:r>
          </a:p>
          <a:p>
            <a:pPr marL="425200" indent="-371475">
              <a:spcAft>
                <a:spcPts val="800"/>
              </a:spcAft>
              <a:buSzPct val="60000"/>
              <a:buFont typeface="Wingdings" panose="05000000000000000000" pitchFamily="2" charset="2"/>
              <a:buChar char="q"/>
            </a:pPr>
            <a:r>
              <a:rPr lang="en-US" sz="2954" dirty="0"/>
              <a:t>Evaluation team attended </a:t>
            </a:r>
            <a:r>
              <a:rPr lang="en-US" sz="2954" b="1" dirty="0"/>
              <a:t>4-hour, in-depth demonstrations </a:t>
            </a:r>
            <a:r>
              <a:rPr lang="en-US" sz="2954" dirty="0"/>
              <a:t>for each responding vendor</a:t>
            </a:r>
          </a:p>
          <a:p>
            <a:pPr marL="801688" lvl="1" indent="-371475">
              <a:spcAft>
                <a:spcPts val="800"/>
              </a:spcAft>
              <a:buSzPct val="60000"/>
              <a:buFont typeface="Wingdings" panose="05000000000000000000" pitchFamily="2" charset="2"/>
              <a:buChar char="q"/>
            </a:pPr>
            <a:r>
              <a:rPr lang="en-US" sz="2600" dirty="0"/>
              <a:t>LMS vendors went through required scenarios and answered questions from team members</a:t>
            </a:r>
          </a:p>
          <a:p>
            <a:endParaRPr lang="en-US" baseline="0"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23</a:t>
            </a:fld>
            <a:endParaRPr lang="en-US" dirty="0">
              <a:solidFill>
                <a:prstClr val="black"/>
              </a:solidFill>
              <a:latin typeface="Calibri"/>
            </a:endParaRPr>
          </a:p>
        </p:txBody>
      </p:sp>
    </p:spTree>
    <p:extLst>
      <p:ext uri="{BB962C8B-B14F-4D97-AF65-F5344CB8AC3E}">
        <p14:creationId xmlns:p14="http://schemas.microsoft.com/office/powerpoint/2010/main" val="11316251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Allegra</a:t>
            </a:r>
          </a:p>
          <a:p>
            <a:endParaRPr lang="en-US" dirty="0"/>
          </a:p>
          <a:p>
            <a:r>
              <a:rPr lang="en-US" dirty="0"/>
              <a:t>All evaluation team members had</a:t>
            </a:r>
            <a:r>
              <a:rPr lang="en-US" baseline="0" dirty="0"/>
              <a:t> access to the survey feedback, and had access to the chat comments and questions from the conversations during the Showcase Demonstrations. This qualitative feedback provided input on what functionalities were priorities for attendees.</a:t>
            </a:r>
          </a:p>
          <a:p>
            <a:endParaRPr lang="en-US" baseline="0" dirty="0"/>
          </a:p>
          <a:p>
            <a:endParaRPr lang="en-US" baseline="0" dirty="0"/>
          </a:p>
          <a:p>
            <a:r>
              <a:rPr lang="en-US" i="1" baseline="0" dirty="0"/>
              <a:t>If asked, total respondents: 107</a:t>
            </a:r>
            <a:endParaRPr lang="en-US" i="1"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24</a:t>
            </a:fld>
            <a:endParaRPr lang="en-US" dirty="0">
              <a:solidFill>
                <a:prstClr val="black"/>
              </a:solidFill>
              <a:latin typeface="Calibri"/>
            </a:endParaRPr>
          </a:p>
        </p:txBody>
      </p:sp>
    </p:spTree>
    <p:extLst>
      <p:ext uri="{BB962C8B-B14F-4D97-AF65-F5344CB8AC3E}">
        <p14:creationId xmlns:p14="http://schemas.microsoft.com/office/powerpoint/2010/main" val="1488177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Allegra</a:t>
            </a:r>
          </a:p>
          <a:p>
            <a:endParaRPr lang="en-US" baseline="0" dirty="0"/>
          </a:p>
          <a:p>
            <a:r>
              <a:rPr lang="en-US" baseline="0" dirty="0"/>
              <a:t>Scores were submitted to procurement using the official evaluation form, which weighted functional and technical requirements as 55% of the score. The team also ranks the vendors’ plans for training and implementation. Procurement provided tabulation and added scores for pricing and MWBE, using standard process.</a:t>
            </a:r>
            <a:endParaRPr lang="en-US"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25</a:t>
            </a:fld>
            <a:endParaRPr lang="en-US" dirty="0">
              <a:solidFill>
                <a:prstClr val="black"/>
              </a:solidFill>
              <a:latin typeface="Calibri"/>
            </a:endParaRPr>
          </a:p>
        </p:txBody>
      </p:sp>
    </p:spTree>
    <p:extLst>
      <p:ext uri="{BB962C8B-B14F-4D97-AF65-F5344CB8AC3E}">
        <p14:creationId xmlns:p14="http://schemas.microsoft.com/office/powerpoint/2010/main" val="97546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3395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Dr. Blankenbaker</a:t>
            </a:r>
          </a:p>
          <a:p>
            <a:endParaRPr lang="en-US" dirty="0"/>
          </a:p>
          <a:p>
            <a:r>
              <a:rPr lang="en-US" dirty="0"/>
              <a:t>This fall, procurement</a:t>
            </a:r>
            <a:r>
              <a:rPr lang="en-US" baseline="0" dirty="0"/>
              <a:t> and legal will work on contracting, and the plan is for this to be presented at the October board meeting for final board approval. Only after contracts are final can IT begin their work, since we cannot share data with the LMS vendor until after those contracts are signed and agreed to. </a:t>
            </a:r>
          </a:p>
          <a:p>
            <a:endParaRPr lang="en-US" baseline="0" dirty="0"/>
          </a:p>
          <a:p>
            <a:r>
              <a:rPr lang="en-US" baseline="0" dirty="0"/>
              <a:t>I will be back in November to share the cutover and implementation plan to seek your input on professional development training.</a:t>
            </a:r>
            <a:endParaRPr lang="en-US"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t>27</a:t>
            </a:fld>
            <a:endParaRPr lang="en-US" dirty="0"/>
          </a:p>
        </p:txBody>
      </p:sp>
    </p:spTree>
    <p:extLst>
      <p:ext uri="{BB962C8B-B14F-4D97-AF65-F5344CB8AC3E}">
        <p14:creationId xmlns:p14="http://schemas.microsoft.com/office/powerpoint/2010/main" val="545174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&lt;Caroline Hamilton&gt;</a:t>
            </a:r>
          </a:p>
          <a:p>
            <a:r>
              <a:rPr lang="en-US" dirty="0">
                <a:cs typeface="Calibri"/>
              </a:rPr>
              <a:t>As Dr. Blankenbaker mentioned, the Canvas contract was approved at the November board. It was then signed in early December.  Because of the timing of the contract signature we unfortunately lost a few weeks for the Holidays.  However, the implementation team has been hard at work since returning and I have learned we are ahead of schedule in some areas.  We do have some key milestones that will be hitting us for February and March.  There are some dependencies that could impact the specific release dates but in general we anticipate migrating 6000 courses using K16 a Canvas partner early spring, releasing faculty and staff training, and opening the Canvas platform for faculty use.</a:t>
            </a:r>
            <a:endParaRPr lang="en-US" dirty="0"/>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fld id="{0DA10778-704A-4031-8553-98B860826D51}" type="slidenum">
              <a:rPr lang="en-US" smtClean="0">
                <a:solidFill>
                  <a:prstClr val="black"/>
                </a:solidFill>
                <a:latin typeface="Calibri"/>
              </a:rPr>
              <a:pPr/>
              <a:t>28</a:t>
            </a:fld>
            <a:endParaRPr lang="en-US" dirty="0">
              <a:solidFill>
                <a:prstClr val="black"/>
              </a:solidFill>
              <a:latin typeface="Calibri"/>
            </a:endParaRPr>
          </a:p>
        </p:txBody>
      </p:sp>
    </p:spTree>
    <p:extLst>
      <p:ext uri="{BB962C8B-B14F-4D97-AF65-F5344CB8AC3E}">
        <p14:creationId xmlns:p14="http://schemas.microsoft.com/office/powerpoint/2010/main" val="1978299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&lt;Caroline Hamilton&gt;</a:t>
            </a:r>
          </a:p>
          <a:p>
            <a:r>
              <a:rPr lang="en-US">
                <a:cs typeface="Calibri"/>
              </a:rPr>
              <a:t>Through </a:t>
            </a:r>
            <a:r>
              <a:rPr lang="en-US" err="1">
                <a:cs typeface="Calibri"/>
              </a:rPr>
              <a:t>insideTCC</a:t>
            </a:r>
            <a:r>
              <a:rPr lang="en-US" dirty="0">
                <a:cs typeface="Calibri"/>
              </a:rPr>
              <a:t> our TCC community can gain real time information on where we are and where we are going with the Canvas Implementation.  The current placement is under the Center for Teaching and Learning umbrella.  We have considered that this may not deliver parallel visibility to the ERP project currently underway.  I believe there is a desire to increase the visibility to promote easier access for our constituents.</a:t>
            </a:r>
            <a:endParaRPr lang="en-US"/>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fld id="{0DA10778-704A-4031-8553-98B860826D51}" type="slidenum">
              <a:rPr lang="en-US" smtClean="0">
                <a:solidFill>
                  <a:prstClr val="black"/>
                </a:solidFill>
                <a:latin typeface="Calibri"/>
              </a:rPr>
              <a:pPr/>
              <a:t>29</a:t>
            </a:fld>
            <a:endParaRPr lang="en-US" dirty="0">
              <a:solidFill>
                <a:prstClr val="black"/>
              </a:solidFill>
              <a:latin typeface="Calibri"/>
            </a:endParaRPr>
          </a:p>
        </p:txBody>
      </p:sp>
    </p:spTree>
    <p:extLst>
      <p:ext uri="{BB962C8B-B14F-4D97-AF65-F5344CB8AC3E}">
        <p14:creationId xmlns:p14="http://schemas.microsoft.com/office/powerpoint/2010/main" val="1060309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&lt;Caroline Hamilton&gt;</a:t>
            </a:r>
          </a:p>
          <a:p>
            <a:endParaRPr lang="en-US" dirty="0"/>
          </a:p>
          <a:p>
            <a:r>
              <a:rPr lang="en-US" i="1" dirty="0"/>
              <a:t>We just need a single sentence regarding responsibilities, expected length of time in which team will be active, who is on the team-what Instructure team member works with the team </a:t>
            </a:r>
          </a:p>
          <a:p>
            <a:endParaRPr lang="en-US" dirty="0"/>
          </a:p>
          <a:p>
            <a:pPr lvl="0"/>
            <a:r>
              <a:rPr lang="en-US" b="1" dirty="0"/>
              <a:t>Strategic Team</a:t>
            </a:r>
            <a:endParaRPr lang="en-US" dirty="0"/>
          </a:p>
          <a:p>
            <a:pPr lvl="1"/>
            <a:r>
              <a:rPr lang="en-US" dirty="0"/>
              <a:t>Provides overarching thematic guidance through implementation</a:t>
            </a:r>
          </a:p>
          <a:p>
            <a:pPr lvl="1"/>
            <a:r>
              <a:rPr lang="en-US" dirty="0"/>
              <a:t>Members: Susan Alanis, Bob Pacheco, Dr. Caroline Hamilton, Dr. Zarina Blankenbaker, Dr. Carlos Morales, and Victoria Yen</a:t>
            </a:r>
          </a:p>
          <a:p>
            <a:pPr lvl="0"/>
            <a:r>
              <a:rPr lang="en-US" b="1" dirty="0"/>
              <a:t>Core Team </a:t>
            </a:r>
            <a:endParaRPr lang="en-US" dirty="0"/>
          </a:p>
          <a:p>
            <a:pPr lvl="1"/>
            <a:r>
              <a:rPr lang="en-US" dirty="0"/>
              <a:t>Addresses tactical activities and delivers communication to senior leadership and the TCC community</a:t>
            </a:r>
          </a:p>
          <a:p>
            <a:pPr lvl="1"/>
            <a:r>
              <a:rPr lang="en-US" dirty="0"/>
              <a:t>Members: Dr. Caroline Hamilton (Lead), Allegra Davis, Suzanne Groves, Victoria </a:t>
            </a:r>
            <a:r>
              <a:rPr lang="en-US" dirty="0" err="1"/>
              <a:t>Yen,</a:t>
            </a:r>
            <a:r>
              <a:rPr lang="en-US" dirty="0"/>
              <a:t> Jessica Rogers, and Shonda Powell</a:t>
            </a:r>
          </a:p>
          <a:p>
            <a:pPr lvl="0"/>
            <a:r>
              <a:rPr lang="en-US" b="1" dirty="0"/>
              <a:t>Communications Team </a:t>
            </a:r>
            <a:endParaRPr lang="en-US" dirty="0"/>
          </a:p>
          <a:p>
            <a:pPr lvl="1"/>
            <a:r>
              <a:rPr lang="en-US" dirty="0"/>
              <a:t>Develops communication plan and delivers clear and timely communication to TCC community</a:t>
            </a:r>
          </a:p>
          <a:p>
            <a:pPr lvl="1"/>
            <a:r>
              <a:rPr lang="en-US" dirty="0"/>
              <a:t>Members: Suzanne Groves (Lead), Samantha </a:t>
            </a:r>
            <a:r>
              <a:rPr lang="en-US" dirty="0" err="1"/>
              <a:t>Windschitl</a:t>
            </a:r>
            <a:r>
              <a:rPr lang="en-US" dirty="0"/>
              <a:t>, Stephen </a:t>
            </a:r>
            <a:r>
              <a:rPr lang="en-US" dirty="0" err="1"/>
              <a:t>Fornal</a:t>
            </a:r>
            <a:r>
              <a:rPr lang="en-US" dirty="0"/>
              <a:t>, and David </a:t>
            </a:r>
            <a:r>
              <a:rPr lang="en-US" dirty="0" err="1"/>
              <a:t>Wissore</a:t>
            </a:r>
            <a:endParaRPr lang="en-US" dirty="0"/>
          </a:p>
          <a:p>
            <a:pPr lvl="0"/>
            <a:r>
              <a:rPr lang="en-US" b="1" dirty="0"/>
              <a:t>Training Team</a:t>
            </a:r>
            <a:endParaRPr lang="en-US" dirty="0"/>
          </a:p>
          <a:p>
            <a:pPr lvl="1"/>
            <a:r>
              <a:rPr lang="en-US" dirty="0"/>
              <a:t>Organizes professional development activities to create a cycle of sustainable training practices. </a:t>
            </a:r>
          </a:p>
          <a:p>
            <a:pPr lvl="1"/>
            <a:r>
              <a:rPr lang="en-US" dirty="0"/>
              <a:t>Members: Allegra Davis (Lead), Sean </a:t>
            </a:r>
            <a:r>
              <a:rPr lang="en-US" dirty="0" err="1"/>
              <a:t>Foushee</a:t>
            </a:r>
            <a:r>
              <a:rPr lang="en-US" dirty="0"/>
              <a:t>, Brian Tatum, Candice Torres, Marlon Mote, April Trafton, Ryan Ferguson, Katherine Smith, David Denny, Stephen </a:t>
            </a:r>
            <a:r>
              <a:rPr lang="en-US" dirty="0" err="1"/>
              <a:t>Fornal</a:t>
            </a:r>
            <a:r>
              <a:rPr lang="en-US" dirty="0"/>
              <a:t>, and CTL members James Gills II, </a:t>
            </a:r>
            <a:r>
              <a:rPr lang="en-US" dirty="0" err="1"/>
              <a:t>Pradeepika</a:t>
            </a:r>
            <a:r>
              <a:rPr lang="en-US" dirty="0"/>
              <a:t> Samaranayake, Shannon Stoker</a:t>
            </a:r>
          </a:p>
          <a:p>
            <a:pPr lvl="0"/>
            <a:r>
              <a:rPr lang="en-US" b="1" dirty="0"/>
              <a:t>Technical Implementation Team </a:t>
            </a:r>
            <a:endParaRPr lang="en-US" dirty="0"/>
          </a:p>
          <a:p>
            <a:pPr lvl="1"/>
            <a:r>
              <a:rPr lang="en-US" dirty="0"/>
              <a:t>Responsible for implementing day-to-day technical tasks per the Implementation Plan as well as for configuring, deploying and testing the Canvas modules.  </a:t>
            </a:r>
          </a:p>
          <a:p>
            <a:pPr lvl="1"/>
            <a:r>
              <a:rPr lang="en-US" dirty="0"/>
              <a:t>Members: Jessica Rogers (Lead), Maria Johnson, Shonda Powell, Robert Bauer, Kerry Neal, Robert Gainer, Chase Jowell</a:t>
            </a:r>
          </a:p>
          <a:p>
            <a:endParaRPr lang="en-US" dirty="0"/>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pPr>
              <a:defRPr/>
            </a:pPr>
            <a:fld id="{A1D8F86F-F0C2-41B7-A31D-6F4446E87D9E}" type="slidenum">
              <a:rPr lang="en-US" sz="1200" smtClean="0">
                <a:solidFill>
                  <a:prstClr val="black"/>
                </a:solidFill>
                <a:latin typeface="Calibri" panose="020F0502020204030204"/>
              </a:rPr>
              <a:pPr>
                <a:defRPr/>
              </a:pPr>
              <a:t>30</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1911503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&lt;Allegra Davis&gt;</a:t>
            </a:r>
          </a:p>
          <a:p>
            <a:pPr marL="171450" indent="-171450">
              <a:buFont typeface="Arial" panose="020B0604020202020204" pitchFamily="34" charset="0"/>
              <a:buChar char="•"/>
            </a:pPr>
            <a:r>
              <a:rPr lang="en-US" b="1" dirty="0"/>
              <a:t>Canvas</a:t>
            </a:r>
            <a:r>
              <a:rPr lang="en-US" b="1" baseline="0" dirty="0"/>
              <a:t> Training Administrator</a:t>
            </a:r>
            <a:r>
              <a:rPr lang="en-US" baseline="0" dirty="0"/>
              <a:t>: </a:t>
            </a:r>
            <a:r>
              <a:rPr lang="en-US" sz="1200" dirty="0"/>
              <a:t>Create and manage schedule of live, online Canvas training,</a:t>
            </a:r>
            <a:r>
              <a:rPr lang="en-US" baseline="0" dirty="0"/>
              <a:t> and oversee the live, online training sessions and faculty trainers. Recommendation is for CTL to fill this role.</a:t>
            </a:r>
            <a:r>
              <a:rPr lang="en-US" dirty="0"/>
              <a:t> </a:t>
            </a:r>
            <a:endParaRPr lang="en-US" baseline="0" dirty="0"/>
          </a:p>
          <a:p>
            <a:pPr marL="171450" indent="-171450">
              <a:buFont typeface="Arial" panose="020B0604020202020204" pitchFamily="34" charset="0"/>
              <a:buChar char="•"/>
            </a:pPr>
            <a:r>
              <a:rPr lang="en-US" b="1" baseline="0" dirty="0"/>
              <a:t>Canvas Training Admin Support</a:t>
            </a:r>
            <a:r>
              <a:rPr lang="en-US" baseline="0" dirty="0"/>
              <a:t>: Administrative support to create session in </a:t>
            </a:r>
            <a:r>
              <a:rPr lang="en-US" baseline="0" dirty="0" err="1"/>
              <a:t>LearnCenter</a:t>
            </a:r>
            <a:r>
              <a:rPr lang="en-US" baseline="0" dirty="0"/>
              <a:t>, maintain records, help faculty with attendance tracking and documentation. Recommendation is for CTL to also fill this role.</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b="1" baseline="0" dirty="0"/>
              <a:t>Canvas Faculty Trainers</a:t>
            </a:r>
            <a:r>
              <a:rPr lang="en-US" baseline="0" dirty="0"/>
              <a:t>: </a:t>
            </a:r>
            <a:r>
              <a:rPr lang="en-US" sz="1200" kern="1200" dirty="0">
                <a:solidFill>
                  <a:schemeClr val="tx1"/>
                </a:solidFill>
                <a:effectLst/>
                <a:latin typeface="+mn-lt"/>
                <a:ea typeface="+mn-ea"/>
                <a:cs typeface="+mn-cs"/>
              </a:rPr>
              <a:t>This group of 10 faculty will be trained by Instructure, and then conduct live, online training sessions for TCC faculty and staff via MS Teams. They will be paid via a stipend for hours spent conducting training, plus 30 minutes per session for preparation and documentation time. </a:t>
            </a:r>
          </a:p>
          <a:p>
            <a:pPr marL="171450" indent="-171450">
              <a:buFont typeface="Arial" panose="020B0604020202020204" pitchFamily="34" charset="0"/>
              <a:buChar char="•"/>
            </a:pPr>
            <a:r>
              <a:rPr lang="en-US" b="1" baseline="0" dirty="0"/>
              <a:t>Canvas Staff Trainers</a:t>
            </a:r>
            <a:r>
              <a:rPr lang="en-US" baseline="0" dirty="0"/>
              <a:t>: 2 learning support staff members who will deliver staff-specific training to library and learning lab staff</a:t>
            </a:r>
          </a:p>
          <a:p>
            <a:pPr marL="171450" indent="-171450">
              <a:buFont typeface="Arial" panose="020B0604020202020204" pitchFamily="34" charset="0"/>
              <a:buChar char="•"/>
            </a:pPr>
            <a:r>
              <a:rPr lang="en-US" b="1" baseline="0" dirty="0"/>
              <a:t>IILE Canvas Training Focus Team</a:t>
            </a:r>
            <a:r>
              <a:rPr lang="en-US" baseline="0" dirty="0"/>
              <a:t>: This is the focus team that will assemble training assets, develop training plans, and advise on curriculum scope for training</a:t>
            </a:r>
          </a:p>
          <a:p>
            <a:pPr marL="171450" indent="-171450">
              <a:buFont typeface="Arial" panose="020B0604020202020204" pitchFamily="34" charset="0"/>
              <a:buChar char="•"/>
            </a:pPr>
            <a:r>
              <a:rPr lang="en-US" b="1" baseline="0" dirty="0"/>
              <a:t>Connect Campus Instructional Designers</a:t>
            </a:r>
            <a:r>
              <a:rPr lang="en-US" baseline="0" dirty="0"/>
              <a:t>: They are building the Canvas Academy Training, which will eventually replace the Online Instructor Certification. This resource will be available to all faculty.</a:t>
            </a:r>
            <a:endParaRPr lang="en-US" dirty="0"/>
          </a:p>
        </p:txBody>
      </p:sp>
      <p:sp>
        <p:nvSpPr>
          <p:cNvPr id="4" name="Slide Number Placeholder 3"/>
          <p:cNvSpPr>
            <a:spLocks noGrp="1"/>
          </p:cNvSpPr>
          <p:nvPr>
            <p:ph type="sldNum" sz="quarter" idx="10"/>
          </p:nvPr>
        </p:nvSpPr>
        <p:spPr>
          <a:xfrm>
            <a:off x="3978132" y="8842030"/>
            <a:ext cx="3043343" cy="467071"/>
          </a:xfrm>
          <a:prstGeom prst="rect">
            <a:avLst/>
          </a:prstGeom>
        </p:spPr>
        <p:txBody>
          <a:bodyPr/>
          <a:lstStyle/>
          <a:p>
            <a:fld id="{0DA10778-704A-4031-8553-98B860826D51}" type="slidenum">
              <a:rPr lang="en-US" smtClean="0">
                <a:solidFill>
                  <a:prstClr val="black"/>
                </a:solidFill>
                <a:latin typeface="Calibri"/>
              </a:rPr>
              <a:pPr/>
              <a:t>32</a:t>
            </a:fld>
            <a:endParaRPr lang="en-US" dirty="0">
              <a:solidFill>
                <a:prstClr val="black"/>
              </a:solidFill>
              <a:latin typeface="Calibri"/>
            </a:endParaRPr>
          </a:p>
        </p:txBody>
      </p:sp>
    </p:spTree>
    <p:extLst>
      <p:ext uri="{BB962C8B-B14F-4D97-AF65-F5344CB8AC3E}">
        <p14:creationId xmlns:p14="http://schemas.microsoft.com/office/powerpoint/2010/main" val="740566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&lt;Allegra Davis&gt;</a:t>
            </a:r>
          </a:p>
          <a:p>
            <a:r>
              <a:rPr lang="en-US" dirty="0">
                <a:cs typeface="Calibri"/>
              </a:rPr>
              <a:t>Foundational training sessions are for any TCC employee who would be LMS users (faculty</a:t>
            </a:r>
            <a:r>
              <a:rPr lang="en-US" baseline="0" dirty="0">
                <a:cs typeface="Calibri"/>
              </a:rPr>
              <a:t> and learning support staff)</a:t>
            </a:r>
            <a:r>
              <a:rPr lang="en-US" dirty="0">
                <a:cs typeface="Calibri"/>
              </a:rPr>
              <a:t>. </a:t>
            </a:r>
            <a:endParaRPr lang="en-US" dirty="0"/>
          </a:p>
          <a:p>
            <a:r>
              <a:rPr lang="en-US" dirty="0">
                <a:cs typeface="Calibri"/>
              </a:rPr>
              <a:t>Advanced faculty sessions are more in-depth sessions with examples and recommendations. </a:t>
            </a:r>
          </a:p>
          <a:p>
            <a:r>
              <a:rPr lang="en-US" dirty="0">
                <a:cs typeface="Calibri"/>
              </a:rPr>
              <a:t>These sessions will all be led by the Canvas-trained TCC faculty trainers who </a:t>
            </a:r>
            <a:r>
              <a:rPr lang="en-US" baseline="0" dirty="0">
                <a:cs typeface="Calibri"/>
              </a:rPr>
              <a:t>will be </a:t>
            </a:r>
            <a:r>
              <a:rPr lang="en-US" baseline="0" dirty="0" err="1">
                <a:cs typeface="Calibri"/>
              </a:rPr>
              <a:t>stipended</a:t>
            </a:r>
            <a:r>
              <a:rPr lang="en-US" baseline="0" dirty="0">
                <a:cs typeface="Calibri"/>
              </a:rPr>
              <a:t> for the hours they spend preparing for and delivering live training sessions.</a:t>
            </a:r>
            <a:endParaRPr lang="en-US" dirty="0">
              <a:cs typeface="Calibri"/>
            </a:endParaRPr>
          </a:p>
          <a:p>
            <a:endParaRPr lang="en-US" dirty="0">
              <a:cs typeface="Calibri"/>
            </a:endParaRPr>
          </a:p>
          <a:p>
            <a:r>
              <a:rPr lang="en-US" dirty="0">
                <a:cs typeface="Calibri"/>
              </a:rPr>
              <a:t>Followin</a:t>
            </a:r>
            <a:r>
              <a:rPr lang="en-US" baseline="0" dirty="0">
                <a:cs typeface="Calibri"/>
              </a:rPr>
              <a:t>g the Full-Time Credit Faculty Stipend Pay Schedule process, the stipend form (the same form used for summer advisory panel stipends) will be submitted to the training administrator, and then to campus deans for final approval and processing. </a:t>
            </a:r>
            <a:endParaRPr lang="en-US" dirty="0">
              <a:cs typeface="Calibri"/>
            </a:endParaRPr>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fld id="{99CD6052-E216-481A-ADE1-6E56A26FAA88}" type="slidenum">
              <a:rPr lang="en-US"/>
              <a:t>33</a:t>
            </a:fld>
            <a:endParaRPr lang="en-US"/>
          </a:p>
        </p:txBody>
      </p:sp>
    </p:spTree>
    <p:extLst>
      <p:ext uri="{BB962C8B-B14F-4D97-AF65-F5344CB8AC3E}">
        <p14:creationId xmlns:p14="http://schemas.microsoft.com/office/powerpoint/2010/main" val="1940694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&lt;Allegra Davis&gt;</a:t>
            </a:r>
          </a:p>
          <a:p>
            <a:r>
              <a:rPr lang="en-US" dirty="0">
                <a:cs typeface="Calibri"/>
              </a:rPr>
              <a:t>Staff members who use the LMS will first attend foundational training. </a:t>
            </a:r>
            <a:r>
              <a:rPr lang="en-US" baseline="0" dirty="0">
                <a:cs typeface="Calibri"/>
              </a:rPr>
              <a:t>Those staff members who are interested in learning more about using the LMS are welcome to attend the advanced training specific to the needs of staff.</a:t>
            </a:r>
          </a:p>
          <a:p>
            <a:endParaRPr lang="en-US" baseline="0" dirty="0">
              <a:cs typeface="Calibri"/>
            </a:endParaRPr>
          </a:p>
          <a:p>
            <a:r>
              <a:rPr lang="en-US" baseline="0" dirty="0">
                <a:cs typeface="Calibri"/>
              </a:rPr>
              <a:t>The focus team recommends that the staff members’ supervisors be apprised of their role as trainers, and that the training administration works with those supervisors to ensure that the staff members’ typical workload be adjusted to account for the approximately 10 hours per month the staff member would spend conducting training.</a:t>
            </a:r>
            <a:endParaRPr lang="en-US" dirty="0">
              <a:cs typeface="Calibri"/>
            </a:endParaRPr>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fld id="{99CD6052-E216-481A-ADE1-6E56A26FAA88}" type="slidenum">
              <a:rPr lang="en-US"/>
              <a:t>34</a:t>
            </a:fld>
            <a:endParaRPr lang="en-US"/>
          </a:p>
        </p:txBody>
      </p:sp>
    </p:spTree>
    <p:extLst>
      <p:ext uri="{BB962C8B-B14F-4D97-AF65-F5344CB8AC3E}">
        <p14:creationId xmlns:p14="http://schemas.microsoft.com/office/powerpoint/2010/main" val="4205036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78132" y="8842030"/>
            <a:ext cx="3043343" cy="467071"/>
          </a:xfrm>
          <a:prstGeom prst="rect">
            <a:avLst/>
          </a:prstGeom>
        </p:spPr>
        <p:txBody>
          <a:bodyPr/>
          <a:lstStyle/>
          <a:p>
            <a:fld id="{0DA10778-704A-4031-8553-98B860826D51}" type="slidenum">
              <a:rPr lang="en-US" smtClean="0"/>
              <a:t>35</a:t>
            </a:fld>
            <a:endParaRPr lang="en-US" dirty="0"/>
          </a:p>
        </p:txBody>
      </p:sp>
    </p:spTree>
    <p:extLst>
      <p:ext uri="{BB962C8B-B14F-4D97-AF65-F5344CB8AC3E}">
        <p14:creationId xmlns:p14="http://schemas.microsoft.com/office/powerpoint/2010/main" val="354147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1" kern="1200" dirty="0">
                <a:solidFill>
                  <a:schemeClr val="tx1"/>
                </a:solidFill>
                <a:effectLst/>
                <a:latin typeface="+mn-lt"/>
                <a:ea typeface="+mn-ea"/>
                <a:cs typeface="+mn-cs"/>
              </a:rPr>
              <a:t>TCC Faculty Canvas Trainers – </a:t>
            </a:r>
            <a:r>
              <a:rPr lang="en-US" sz="1200" kern="1200" dirty="0">
                <a:solidFill>
                  <a:schemeClr val="tx1"/>
                </a:solidFill>
                <a:effectLst/>
                <a:latin typeface="+mn-lt"/>
                <a:ea typeface="+mn-ea"/>
                <a:cs typeface="+mn-cs"/>
              </a:rPr>
              <a:t>This group of 10 faculty will be trained by Instructure, and then conduct live, online training sessions for TCC faculty and staff via MS Teams. They will be paid via a stipend for hours spent conducting training, plus 30 minutes per session for preparation and documentation time. </a:t>
            </a:r>
          </a:p>
          <a:p>
            <a:pPr lvl="0">
              <a:spcBef>
                <a:spcPts val="0"/>
              </a:spcBef>
              <a:spcAft>
                <a:spcPts val="600"/>
              </a:spcAft>
            </a:pPr>
            <a:endParaRPr lang="en-US" sz="1200" b="1" dirty="0"/>
          </a:p>
          <a:p>
            <a:pPr lvl="0">
              <a:spcBef>
                <a:spcPts val="0"/>
              </a:spcBef>
              <a:spcAft>
                <a:spcPts val="600"/>
              </a:spcAft>
            </a:pPr>
            <a:endParaRPr lang="en-US" sz="1200" b="1" dirty="0"/>
          </a:p>
          <a:p>
            <a:pPr lvl="0">
              <a:spcBef>
                <a:spcPts val="0"/>
              </a:spcBef>
              <a:spcAft>
                <a:spcPts val="600"/>
              </a:spcAft>
            </a:pPr>
            <a:r>
              <a:rPr lang="en-US" sz="1200" b="1" dirty="0"/>
              <a:t>Faculty trainers will be nominated by Canvas Training Focus Team. </a:t>
            </a:r>
            <a:r>
              <a:rPr lang="en-US" sz="1200" i="1" dirty="0"/>
              <a:t>Process: Canvas Training Focus Team will provide names of faculty trainers to training administrator. Trainers nominated through this process would be approved by campus administration (Dean or VPAA)</a:t>
            </a:r>
          </a:p>
          <a:p>
            <a:pPr lvl="0">
              <a:spcBef>
                <a:spcPts val="0"/>
              </a:spcBef>
              <a:spcAft>
                <a:spcPts val="600"/>
              </a:spcAft>
            </a:pPr>
            <a:r>
              <a:rPr lang="en-US" sz="1200" b="1" dirty="0"/>
              <a:t>Attend training by Canvas staff. </a:t>
            </a:r>
            <a:r>
              <a:rPr lang="en-US" sz="1200" dirty="0"/>
              <a:t>This live, online training will occur over a one-to-three day period early in the Spring 2021 semester. Train-the-trainer events will be coordinated by the Canvas Training Focus Team.</a:t>
            </a:r>
          </a:p>
          <a:p>
            <a:pPr lvl="0">
              <a:spcBef>
                <a:spcPts val="0"/>
              </a:spcBef>
              <a:spcAft>
                <a:spcPts val="600"/>
              </a:spcAft>
            </a:pPr>
            <a:r>
              <a:rPr lang="en-US" sz="1200" b="1" dirty="0"/>
              <a:t>Train TCC faculty and staff. </a:t>
            </a:r>
            <a:r>
              <a:rPr lang="en-US" sz="1200" dirty="0"/>
              <a:t>Lead training sessions as assigned, using resources and curriculum provided by Canvas and Canvas Training Focus Team. Training will be coordinator by training administration.</a:t>
            </a:r>
          </a:p>
          <a:p>
            <a:pPr lvl="0">
              <a:spcBef>
                <a:spcPts val="0"/>
              </a:spcBef>
              <a:spcAft>
                <a:spcPts val="600"/>
              </a:spcAft>
            </a:pPr>
            <a:r>
              <a:rPr lang="en-US" sz="1200" b="1" dirty="0"/>
              <a:t>Share stipend hour limit to inform session assignments. </a:t>
            </a:r>
            <a:r>
              <a:rPr lang="en-US" sz="1200" dirty="0"/>
              <a:t>Each faculty member is limited to 120 stipend hours per semester. Faculty earning hourly stipends for other duties during the Spring or Summer semesters should communicate that information, to be included in schedule planning.</a:t>
            </a:r>
          </a:p>
          <a:p>
            <a:pPr lvl="0">
              <a:spcBef>
                <a:spcPts val="0"/>
              </a:spcBef>
              <a:spcAft>
                <a:spcPts val="600"/>
              </a:spcAft>
            </a:pPr>
            <a:r>
              <a:rPr lang="en-US" sz="1200" b="1" dirty="0"/>
              <a:t>Maintain and submit accurate records to training administrative support regarding attendance in sessions. </a:t>
            </a:r>
            <a:endParaRPr lang="en-US" sz="1200" dirty="0"/>
          </a:p>
          <a:p>
            <a:pPr lvl="0">
              <a:spcBef>
                <a:spcPts val="0"/>
              </a:spcBef>
              <a:spcAft>
                <a:spcPts val="600"/>
              </a:spcAft>
            </a:pPr>
            <a:r>
              <a:rPr lang="en-US" sz="1200" b="1" dirty="0"/>
              <a:t>Submit accurate hours worked </a:t>
            </a:r>
            <a:r>
              <a:rPr lang="en-US" sz="1200" dirty="0"/>
              <a:t>on stipend submission form.</a:t>
            </a:r>
          </a:p>
          <a:p>
            <a:pPr lvl="0">
              <a:spcBef>
                <a:spcPts val="0"/>
              </a:spcBef>
              <a:spcAft>
                <a:spcPts val="600"/>
              </a:spcAft>
            </a:pPr>
            <a:r>
              <a:rPr lang="en-US" sz="1200" b="1" dirty="0"/>
              <a:t>Provide feedback to Training</a:t>
            </a:r>
            <a:r>
              <a:rPr lang="en-US" sz="1200" b="1" baseline="0" dirty="0"/>
              <a:t> Administrator </a:t>
            </a:r>
            <a:r>
              <a:rPr lang="en-US" sz="1200" dirty="0"/>
              <a:t>on curriculum, topics, or training array. </a:t>
            </a:r>
          </a:p>
          <a:p>
            <a:endParaRPr lang="en-US" dirty="0"/>
          </a:p>
        </p:txBody>
      </p:sp>
      <p:sp>
        <p:nvSpPr>
          <p:cNvPr id="4" name="Slide Number Placeholder 3"/>
          <p:cNvSpPr>
            <a:spLocks noGrp="1"/>
          </p:cNvSpPr>
          <p:nvPr>
            <p:ph type="sldNum" sz="quarter" idx="10"/>
          </p:nvPr>
        </p:nvSpPr>
        <p:spPr>
          <a:xfrm>
            <a:off x="3978132" y="8842030"/>
            <a:ext cx="3043343" cy="467071"/>
          </a:xfrm>
          <a:prstGeom prst="rect">
            <a:avLst/>
          </a:prstGeom>
        </p:spPr>
        <p:txBody>
          <a:bodyPr/>
          <a:lstStyle/>
          <a:p>
            <a:fld id="{0DA10778-704A-4031-8553-98B860826D51}" type="slidenum">
              <a:rPr lang="en-US" smtClean="0"/>
              <a:t>36</a:t>
            </a:fld>
            <a:endParaRPr lang="en-US" dirty="0"/>
          </a:p>
        </p:txBody>
      </p:sp>
    </p:spTree>
    <p:extLst>
      <p:ext uri="{BB962C8B-B14F-4D97-AF65-F5344CB8AC3E}">
        <p14:creationId xmlns:p14="http://schemas.microsoft.com/office/powerpoint/2010/main" val="12223369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78132" y="8842030"/>
            <a:ext cx="3043343" cy="467071"/>
          </a:xfrm>
          <a:prstGeom prst="rect">
            <a:avLst/>
          </a:prstGeom>
        </p:spPr>
        <p:txBody>
          <a:bodyPr/>
          <a:lstStyle/>
          <a:p>
            <a:fld id="{0DA10778-704A-4031-8553-98B860826D51}" type="slidenum">
              <a:rPr lang="en-US" smtClean="0"/>
              <a:t>37</a:t>
            </a:fld>
            <a:endParaRPr lang="en-US" dirty="0"/>
          </a:p>
        </p:txBody>
      </p:sp>
    </p:spTree>
    <p:extLst>
      <p:ext uri="{BB962C8B-B14F-4D97-AF65-F5344CB8AC3E}">
        <p14:creationId xmlns:p14="http://schemas.microsoft.com/office/powerpoint/2010/main" val="13065710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Foundational training is for faculty and staff, and sessions would be led by Canvas-trained TCC faculty trainers.</a:t>
            </a:r>
          </a:p>
        </p:txBody>
      </p:sp>
      <p:sp>
        <p:nvSpPr>
          <p:cNvPr id="4" name="Slide Number Placeholder 3"/>
          <p:cNvSpPr>
            <a:spLocks noGrp="1"/>
          </p:cNvSpPr>
          <p:nvPr>
            <p:ph type="sldNum" sz="quarter" idx="10"/>
          </p:nvPr>
        </p:nvSpPr>
        <p:spPr>
          <a:xfrm>
            <a:off x="3978132" y="8842030"/>
            <a:ext cx="3043343" cy="467071"/>
          </a:xfrm>
          <a:prstGeom prst="rect">
            <a:avLst/>
          </a:prstGeom>
        </p:spPr>
        <p:txBody>
          <a:bodyPr/>
          <a:lstStyle/>
          <a:p>
            <a:fld id="{99CD6052-E216-481A-ADE1-6E56A26FAA88}" type="slidenum">
              <a:rPr lang="en-US" smtClean="0"/>
              <a:t>38</a:t>
            </a:fld>
            <a:endParaRPr lang="en-US"/>
          </a:p>
        </p:txBody>
      </p:sp>
    </p:spTree>
    <p:extLst>
      <p:ext uri="{BB962C8B-B14F-4D97-AF65-F5344CB8AC3E}">
        <p14:creationId xmlns:p14="http://schemas.microsoft.com/office/powerpoint/2010/main" val="9905506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Advanced</a:t>
            </a:r>
            <a:r>
              <a:rPr lang="en-US" baseline="0" dirty="0"/>
              <a:t> training for faculty would focus on optimizing Canvas for instruction, and these sessions would be led by Canvas-trained TCC faculty trainers. </a:t>
            </a:r>
            <a:endParaRPr lang="en-US" dirty="0"/>
          </a:p>
        </p:txBody>
      </p:sp>
      <p:sp>
        <p:nvSpPr>
          <p:cNvPr id="4" name="Slide Number Placeholder 3"/>
          <p:cNvSpPr>
            <a:spLocks noGrp="1"/>
          </p:cNvSpPr>
          <p:nvPr>
            <p:ph type="sldNum" sz="quarter" idx="10"/>
          </p:nvPr>
        </p:nvSpPr>
        <p:spPr>
          <a:xfrm>
            <a:off x="3978132" y="8842030"/>
            <a:ext cx="3043343" cy="467071"/>
          </a:xfrm>
          <a:prstGeom prst="rect">
            <a:avLst/>
          </a:prstGeom>
        </p:spPr>
        <p:txBody>
          <a:bodyPr/>
          <a:lstStyle/>
          <a:p>
            <a:fld id="{99CD6052-E216-481A-ADE1-6E56A26FAA88}" type="slidenum">
              <a:rPr lang="en-US" smtClean="0"/>
              <a:t>39</a:t>
            </a:fld>
            <a:endParaRPr lang="en-US"/>
          </a:p>
        </p:txBody>
      </p:sp>
    </p:spTree>
    <p:extLst>
      <p:ext uri="{BB962C8B-B14F-4D97-AF65-F5344CB8AC3E}">
        <p14:creationId xmlns:p14="http://schemas.microsoft.com/office/powerpoint/2010/main" val="20914967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cs typeface="Calibri"/>
              </a:rPr>
              <a:t>Conducted by Canvas-trained</a:t>
            </a:r>
            <a:r>
              <a:rPr lang="en-US" baseline="0" dirty="0">
                <a:cs typeface="Calibri"/>
              </a:rPr>
              <a:t> TCC staff trainers, this Level 2 training would address the needs of learning commons, student activities, and other staff who would use Canvas.</a:t>
            </a:r>
            <a:endParaRPr lang="en-US" dirty="0">
              <a:cs typeface="Calibri"/>
            </a:endParaRPr>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fld id="{99CD6052-E216-481A-ADE1-6E56A26FAA88}" type="slidenum">
              <a:rPr lang="en-US"/>
              <a:t>40</a:t>
            </a:fld>
            <a:endParaRPr lang="en-US"/>
          </a:p>
        </p:txBody>
      </p:sp>
    </p:spTree>
    <p:extLst>
      <p:ext uri="{BB962C8B-B14F-4D97-AF65-F5344CB8AC3E}">
        <p14:creationId xmlns:p14="http://schemas.microsoft.com/office/powerpoint/2010/main" val="18659776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84394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&lt;Allegra Davis&gt;</a:t>
            </a:r>
          </a:p>
          <a:p>
            <a:r>
              <a:rPr lang="en-US" sz="1200" b="1" kern="1200" dirty="0">
                <a:solidFill>
                  <a:schemeClr val="tx1"/>
                </a:solidFill>
                <a:effectLst/>
                <a:latin typeface="+mn-lt"/>
                <a:ea typeface="+mn-ea"/>
                <a:cs typeface="+mn-cs"/>
              </a:rPr>
              <a:t>Constructed by the IILE Canvas Training Focus Team, </a:t>
            </a:r>
            <a:r>
              <a:rPr lang="en-US" sz="1200" kern="1200" dirty="0">
                <a:solidFill>
                  <a:schemeClr val="tx1"/>
                </a:solidFill>
                <a:effectLst/>
                <a:latin typeface="+mn-lt"/>
                <a:ea typeface="+mn-ea"/>
                <a:cs typeface="+mn-cs"/>
              </a:rPr>
              <a:t>this Training Array is built as a course in Canvas. All TCC users will have this course in their Canvas dashboard. It will include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Template for Canvas Homepage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Template for Square One Student Course Orientation module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Sample Module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Information on Live, Online Training sessions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Guides, Videos, and Resources from Canvas (Community, videos, etc.)</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TCC Canvas Academy Training (CAT)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Additional resources (for example, LinkedIn Learning)</a:t>
            </a:r>
          </a:p>
          <a:p>
            <a:endParaRPr lang="en-US" dirty="0">
              <a:cs typeface="Calibri"/>
            </a:endParaRPr>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fld id="{99CD6052-E216-481A-ADE1-6E56A26FAA88}" type="slidenum">
              <a:rPr lang="en-US">
                <a:solidFill>
                  <a:prstClr val="black"/>
                </a:solidFill>
                <a:latin typeface="Calibri"/>
              </a:rPr>
              <a:pPr/>
              <a:t>42</a:t>
            </a:fld>
            <a:endParaRPr lang="en-US">
              <a:solidFill>
                <a:prstClr val="black"/>
              </a:solidFill>
              <a:latin typeface="Calibri"/>
            </a:endParaRPr>
          </a:p>
        </p:txBody>
      </p:sp>
    </p:spTree>
    <p:extLst>
      <p:ext uri="{BB962C8B-B14F-4D97-AF65-F5344CB8AC3E}">
        <p14:creationId xmlns:p14="http://schemas.microsoft.com/office/powerpoint/2010/main" val="6280192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&lt;Allegra Davis&gt;</a:t>
            </a:r>
          </a:p>
          <a:p>
            <a:r>
              <a:rPr lang="en-US"/>
              <a:t>All </a:t>
            </a:r>
            <a:r>
              <a:rPr lang="en-US" dirty="0"/>
              <a:t>faculty and LMS-using</a:t>
            </a:r>
            <a:r>
              <a:rPr lang="en-US" baseline="0" dirty="0"/>
              <a:t> staff will have access to this TCC training array when Canvas becomes available.</a:t>
            </a:r>
            <a:endParaRPr lang="en-US" dirty="0"/>
          </a:p>
        </p:txBody>
      </p:sp>
      <p:sp>
        <p:nvSpPr>
          <p:cNvPr id="4" name="Slide Number Placeholder 3"/>
          <p:cNvSpPr>
            <a:spLocks noGrp="1"/>
          </p:cNvSpPr>
          <p:nvPr>
            <p:ph type="sldNum" sz="quarter" idx="10"/>
          </p:nvPr>
        </p:nvSpPr>
        <p:spPr>
          <a:xfrm>
            <a:off x="3978132" y="8842030"/>
            <a:ext cx="3043343" cy="467071"/>
          </a:xfrm>
          <a:prstGeom prst="rect">
            <a:avLst/>
          </a:prstGeom>
        </p:spPr>
        <p:txBody>
          <a:bodyPr/>
          <a:lstStyle/>
          <a:p>
            <a:fld id="{0DA10778-704A-4031-8553-98B860826D51}" type="slidenum">
              <a:rPr lang="en-US" smtClean="0">
                <a:solidFill>
                  <a:prstClr val="black"/>
                </a:solidFill>
                <a:latin typeface="Calibri"/>
              </a:rPr>
              <a:pPr/>
              <a:t>43</a:t>
            </a:fld>
            <a:endParaRPr lang="en-US" dirty="0">
              <a:solidFill>
                <a:prstClr val="black"/>
              </a:solidFill>
              <a:latin typeface="Calibri"/>
            </a:endParaRPr>
          </a:p>
        </p:txBody>
      </p:sp>
    </p:spTree>
    <p:extLst>
      <p:ext uri="{BB962C8B-B14F-4D97-AF65-F5344CB8AC3E}">
        <p14:creationId xmlns:p14="http://schemas.microsoft.com/office/powerpoint/2010/main" val="8746328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b2f7c811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b2f7c811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b2f7c811e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b2f7c811e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37772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67879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855300" y="1534047"/>
            <a:ext cx="5110800" cy="1159800"/>
          </a:xfrm>
          <a:prstGeom prst="rect">
            <a:avLst/>
          </a:prstGeom>
        </p:spPr>
        <p:txBody>
          <a:bodyPr spcFirstLastPara="1" wrap="square" lIns="0" tIns="0" rIns="0" bIns="0" anchor="b" anchorCtr="0">
            <a:noAutofit/>
          </a:bodyPr>
          <a:lstStyle>
            <a:lvl1pPr lvl="0" rtl="0">
              <a:spcBef>
                <a:spcPts val="0"/>
              </a:spcBef>
              <a:spcAft>
                <a:spcPts val="0"/>
              </a:spcAft>
              <a:buSzPts val="3600"/>
              <a:buNone/>
              <a:defRPr sz="3600">
                <a:latin typeface="Avenir Next" charset="0"/>
                <a:ea typeface="Avenir Next" charset="0"/>
                <a:cs typeface="Avenir Next" charset="0"/>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8" name="Google Shape;18;p3"/>
          <p:cNvSpPr txBox="1">
            <a:spLocks noGrp="1"/>
          </p:cNvSpPr>
          <p:nvPr>
            <p:ph type="subTitle" idx="1"/>
          </p:nvPr>
        </p:nvSpPr>
        <p:spPr>
          <a:xfrm>
            <a:off x="855300" y="2714552"/>
            <a:ext cx="5110800" cy="428100"/>
          </a:xfrm>
          <a:prstGeom prst="rect">
            <a:avLst/>
          </a:prstGeom>
        </p:spPr>
        <p:txBody>
          <a:bodyPr spcFirstLastPara="1" wrap="square" lIns="0" tIns="0" rIns="0" bIns="0" anchor="t" anchorCtr="0">
            <a:noAutofit/>
          </a:bodyPr>
          <a:lstStyle>
            <a:lvl1pPr lvl="0" rtl="0">
              <a:spcBef>
                <a:spcPts val="0"/>
              </a:spcBef>
              <a:spcAft>
                <a:spcPts val="0"/>
              </a:spcAft>
              <a:buClr>
                <a:schemeClr val="lt2"/>
              </a:buClr>
              <a:buSzPts val="2400"/>
              <a:buNone/>
              <a:defRPr>
                <a:solidFill>
                  <a:schemeClr val="lt2"/>
                </a:solidFill>
                <a:latin typeface="Avenir Next" charset="0"/>
                <a:ea typeface="Avenir Next" charset="0"/>
                <a:cs typeface="Avenir Next" charset="0"/>
              </a:defRPr>
            </a:lvl1pPr>
            <a:lvl2pPr lvl="1" rtl="0">
              <a:spcBef>
                <a:spcPts val="800"/>
              </a:spcBef>
              <a:spcAft>
                <a:spcPts val="0"/>
              </a:spcAft>
              <a:buClr>
                <a:schemeClr val="lt2"/>
              </a:buClr>
              <a:buSzPts val="3000"/>
              <a:buNone/>
              <a:defRPr sz="3000">
                <a:solidFill>
                  <a:schemeClr val="lt2"/>
                </a:solidFill>
              </a:defRPr>
            </a:lvl2pPr>
            <a:lvl3pPr lvl="2" rtl="0">
              <a:spcBef>
                <a:spcPts val="800"/>
              </a:spcBef>
              <a:spcAft>
                <a:spcPts val="0"/>
              </a:spcAft>
              <a:buClr>
                <a:schemeClr val="lt2"/>
              </a:buClr>
              <a:buSzPts val="3000"/>
              <a:buNone/>
              <a:defRPr sz="3000">
                <a:solidFill>
                  <a:schemeClr val="lt2"/>
                </a:solidFill>
              </a:defRPr>
            </a:lvl3pPr>
            <a:lvl4pPr lvl="3" rtl="0">
              <a:spcBef>
                <a:spcPts val="800"/>
              </a:spcBef>
              <a:spcAft>
                <a:spcPts val="0"/>
              </a:spcAft>
              <a:buClr>
                <a:schemeClr val="lt2"/>
              </a:buClr>
              <a:buSzPts val="3000"/>
              <a:buNone/>
              <a:defRPr sz="3000">
                <a:solidFill>
                  <a:schemeClr val="lt2"/>
                </a:solidFill>
              </a:defRPr>
            </a:lvl4pPr>
            <a:lvl5pPr lvl="4" rtl="0">
              <a:spcBef>
                <a:spcPts val="800"/>
              </a:spcBef>
              <a:spcAft>
                <a:spcPts val="0"/>
              </a:spcAft>
              <a:buClr>
                <a:schemeClr val="lt2"/>
              </a:buClr>
              <a:buSzPts val="3000"/>
              <a:buNone/>
              <a:defRPr sz="3000">
                <a:solidFill>
                  <a:schemeClr val="lt2"/>
                </a:solidFill>
              </a:defRPr>
            </a:lvl5pPr>
            <a:lvl6pPr lvl="5" rtl="0">
              <a:spcBef>
                <a:spcPts val="800"/>
              </a:spcBef>
              <a:spcAft>
                <a:spcPts val="0"/>
              </a:spcAft>
              <a:buClr>
                <a:schemeClr val="lt2"/>
              </a:buClr>
              <a:buSzPts val="3000"/>
              <a:buNone/>
              <a:defRPr sz="3000">
                <a:solidFill>
                  <a:schemeClr val="lt2"/>
                </a:solidFill>
              </a:defRPr>
            </a:lvl6pPr>
            <a:lvl7pPr lvl="6" rtl="0">
              <a:spcBef>
                <a:spcPts val="800"/>
              </a:spcBef>
              <a:spcAft>
                <a:spcPts val="0"/>
              </a:spcAft>
              <a:buClr>
                <a:schemeClr val="lt2"/>
              </a:buClr>
              <a:buSzPts val="3000"/>
              <a:buNone/>
              <a:defRPr sz="3000">
                <a:solidFill>
                  <a:schemeClr val="lt2"/>
                </a:solidFill>
              </a:defRPr>
            </a:lvl7pPr>
            <a:lvl8pPr lvl="7" rtl="0">
              <a:spcBef>
                <a:spcPts val="800"/>
              </a:spcBef>
              <a:spcAft>
                <a:spcPts val="0"/>
              </a:spcAft>
              <a:buClr>
                <a:schemeClr val="lt2"/>
              </a:buClr>
              <a:buSzPts val="3000"/>
              <a:buNone/>
              <a:defRPr sz="3000">
                <a:solidFill>
                  <a:schemeClr val="lt2"/>
                </a:solidFill>
              </a:defRPr>
            </a:lvl8pPr>
            <a:lvl9pPr lvl="8" rtl="0">
              <a:spcBef>
                <a:spcPts val="800"/>
              </a:spcBef>
              <a:spcAft>
                <a:spcPts val="800"/>
              </a:spcAft>
              <a:buClr>
                <a:schemeClr val="lt2"/>
              </a:buClr>
              <a:buSzPts val="3000"/>
              <a:buNone/>
              <a:defRPr sz="3000">
                <a:solidFill>
                  <a:schemeClr val="lt2"/>
                </a:solidFill>
              </a:defRPr>
            </a:lvl9pPr>
          </a:lstStyle>
          <a:p>
            <a:endParaRPr/>
          </a:p>
        </p:txBody>
      </p:sp>
      <p:grpSp>
        <p:nvGrpSpPr>
          <p:cNvPr id="19" name="Google Shape;19;p3"/>
          <p:cNvGrpSpPr/>
          <p:nvPr/>
        </p:nvGrpSpPr>
        <p:grpSpPr>
          <a:xfrm>
            <a:off x="0" y="2550906"/>
            <a:ext cx="719125" cy="41700"/>
            <a:chOff x="0" y="2550906"/>
            <a:chExt cx="719125" cy="41700"/>
          </a:xfrm>
        </p:grpSpPr>
        <p:sp>
          <p:nvSpPr>
            <p:cNvPr id="20" name="Google Shape;20;p3"/>
            <p:cNvSpPr/>
            <p:nvPr/>
          </p:nvSpPr>
          <p:spPr>
            <a:xfrm>
              <a:off x="0" y="255090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506425" y="2550906"/>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855300" y="1363125"/>
            <a:ext cx="5110800" cy="2417100"/>
          </a:xfrm>
          <a:prstGeom prst="rect">
            <a:avLst/>
          </a:prstGeom>
        </p:spPr>
        <p:txBody>
          <a:bodyPr spcFirstLastPara="1" wrap="square" lIns="0" tIns="0" rIns="0" bIns="0" anchor="ctr" anchorCtr="0">
            <a:noAutofit/>
          </a:bodyPr>
          <a:lstStyle>
            <a:lvl1pPr lvl="0" rtl="0">
              <a:spcBef>
                <a:spcPts val="0"/>
              </a:spcBef>
              <a:spcAft>
                <a:spcPts val="0"/>
              </a:spcAft>
              <a:buClr>
                <a:schemeClr val="lt2"/>
              </a:buClr>
              <a:buSzPts val="4800"/>
              <a:buNone/>
              <a:defRPr sz="4800">
                <a:solidFill>
                  <a:schemeClr val="lt2"/>
                </a:solidFill>
                <a:latin typeface="Avenir Next" charset="0"/>
                <a:ea typeface="Avenir Next" charset="0"/>
                <a:cs typeface="Avenir Next" charset="0"/>
              </a:defRPr>
            </a:lvl1pPr>
            <a:lvl2pPr lvl="1" rtl="0">
              <a:spcBef>
                <a:spcPts val="0"/>
              </a:spcBef>
              <a:spcAft>
                <a:spcPts val="0"/>
              </a:spcAft>
              <a:buClr>
                <a:schemeClr val="lt2"/>
              </a:buClr>
              <a:buSzPts val="4800"/>
              <a:buNone/>
              <a:defRPr sz="4800">
                <a:solidFill>
                  <a:schemeClr val="lt2"/>
                </a:solidFill>
              </a:defRPr>
            </a:lvl2pPr>
            <a:lvl3pPr lvl="2" rtl="0">
              <a:spcBef>
                <a:spcPts val="0"/>
              </a:spcBef>
              <a:spcAft>
                <a:spcPts val="0"/>
              </a:spcAft>
              <a:buClr>
                <a:schemeClr val="lt2"/>
              </a:buClr>
              <a:buSzPts val="4800"/>
              <a:buNone/>
              <a:defRPr sz="4800">
                <a:solidFill>
                  <a:schemeClr val="lt2"/>
                </a:solidFill>
              </a:defRPr>
            </a:lvl3pPr>
            <a:lvl4pPr lvl="3" rtl="0">
              <a:spcBef>
                <a:spcPts val="0"/>
              </a:spcBef>
              <a:spcAft>
                <a:spcPts val="0"/>
              </a:spcAft>
              <a:buClr>
                <a:schemeClr val="lt2"/>
              </a:buClr>
              <a:buSzPts val="4800"/>
              <a:buNone/>
              <a:defRPr sz="4800">
                <a:solidFill>
                  <a:schemeClr val="lt2"/>
                </a:solidFill>
              </a:defRPr>
            </a:lvl4pPr>
            <a:lvl5pPr lvl="4" rtl="0">
              <a:spcBef>
                <a:spcPts val="0"/>
              </a:spcBef>
              <a:spcAft>
                <a:spcPts val="0"/>
              </a:spcAft>
              <a:buClr>
                <a:schemeClr val="lt2"/>
              </a:buClr>
              <a:buSzPts val="4800"/>
              <a:buNone/>
              <a:defRPr sz="4800">
                <a:solidFill>
                  <a:schemeClr val="lt2"/>
                </a:solidFill>
              </a:defRPr>
            </a:lvl5pPr>
            <a:lvl6pPr lvl="5" rtl="0">
              <a:spcBef>
                <a:spcPts val="0"/>
              </a:spcBef>
              <a:spcAft>
                <a:spcPts val="0"/>
              </a:spcAft>
              <a:buClr>
                <a:schemeClr val="lt2"/>
              </a:buClr>
              <a:buSzPts val="4800"/>
              <a:buNone/>
              <a:defRPr sz="4800">
                <a:solidFill>
                  <a:schemeClr val="lt2"/>
                </a:solidFill>
              </a:defRPr>
            </a:lvl6pPr>
            <a:lvl7pPr lvl="6" rtl="0">
              <a:spcBef>
                <a:spcPts val="0"/>
              </a:spcBef>
              <a:spcAft>
                <a:spcPts val="0"/>
              </a:spcAft>
              <a:buClr>
                <a:schemeClr val="lt2"/>
              </a:buClr>
              <a:buSzPts val="4800"/>
              <a:buNone/>
              <a:defRPr sz="4800">
                <a:solidFill>
                  <a:schemeClr val="lt2"/>
                </a:solidFill>
              </a:defRPr>
            </a:lvl7pPr>
            <a:lvl8pPr lvl="7" rtl="0">
              <a:spcBef>
                <a:spcPts val="0"/>
              </a:spcBef>
              <a:spcAft>
                <a:spcPts val="0"/>
              </a:spcAft>
              <a:buClr>
                <a:schemeClr val="lt2"/>
              </a:buClr>
              <a:buSzPts val="4800"/>
              <a:buNone/>
              <a:defRPr sz="4800">
                <a:solidFill>
                  <a:schemeClr val="lt2"/>
                </a:solidFill>
              </a:defRPr>
            </a:lvl8pPr>
            <a:lvl9pPr lvl="8" rtl="0">
              <a:spcBef>
                <a:spcPts val="0"/>
              </a:spcBef>
              <a:spcAft>
                <a:spcPts val="0"/>
              </a:spcAft>
              <a:buClr>
                <a:schemeClr val="lt2"/>
              </a:buClr>
              <a:buSzPts val="4800"/>
              <a:buNone/>
              <a:defRPr sz="4800">
                <a:solidFill>
                  <a:schemeClr val="lt2"/>
                </a:solidFill>
              </a:defRPr>
            </a:lvl9pPr>
          </a:lstStyle>
          <a:p>
            <a:endParaRPr dirty="0"/>
          </a:p>
        </p:txBody>
      </p:sp>
      <p:grpSp>
        <p:nvGrpSpPr>
          <p:cNvPr id="13" name="Google Shape;13;p2"/>
          <p:cNvGrpSpPr/>
          <p:nvPr/>
        </p:nvGrpSpPr>
        <p:grpSpPr>
          <a:xfrm>
            <a:off x="0" y="2550906"/>
            <a:ext cx="719125" cy="41700"/>
            <a:chOff x="0" y="2550906"/>
            <a:chExt cx="719125" cy="41700"/>
          </a:xfrm>
        </p:grpSpPr>
        <p:sp>
          <p:nvSpPr>
            <p:cNvPr id="14" name="Google Shape;14;p2"/>
            <p:cNvSpPr/>
            <p:nvPr/>
          </p:nvSpPr>
          <p:spPr>
            <a:xfrm>
              <a:off x="0" y="255090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06425" y="2550906"/>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gradFill>
          <a:gsLst>
            <a:gs pos="0">
              <a:schemeClr val="accent1"/>
            </a:gs>
            <a:gs pos="100000">
              <a:schemeClr val="accent2"/>
            </a:gs>
          </a:gsLst>
          <a:path path="circle">
            <a:fillToRect l="100000" t="100000"/>
          </a:path>
          <a:tileRect r="-100000" b="-100000"/>
        </a:gradFill>
        <a:effectLst/>
      </p:bgPr>
    </p:bg>
    <p:spTree>
      <p:nvGrpSpPr>
        <p:cNvPr id="1" name="Shape 22"/>
        <p:cNvGrpSpPr/>
        <p:nvPr/>
      </p:nvGrpSpPr>
      <p:grpSpPr>
        <a:xfrm>
          <a:off x="0" y="0"/>
          <a:ext cx="0" cy="0"/>
          <a:chOff x="0" y="0"/>
          <a:chExt cx="0" cy="0"/>
        </a:xfrm>
      </p:grpSpPr>
      <p:sp>
        <p:nvSpPr>
          <p:cNvPr id="23" name="Google Shape;23;p4"/>
          <p:cNvSpPr txBox="1">
            <a:spLocks noGrp="1"/>
          </p:cNvSpPr>
          <p:nvPr>
            <p:ph type="body" idx="1"/>
          </p:nvPr>
        </p:nvSpPr>
        <p:spPr>
          <a:xfrm>
            <a:off x="855300" y="2161800"/>
            <a:ext cx="5307000" cy="819900"/>
          </a:xfrm>
          <a:prstGeom prst="rect">
            <a:avLst/>
          </a:prstGeom>
          <a:effectLst>
            <a:outerShdw blurRad="14288" dist="9525" dir="16560000" algn="bl" rotWithShape="0">
              <a:schemeClr val="accent1"/>
            </a:outerShdw>
          </a:effectLst>
        </p:spPr>
        <p:txBody>
          <a:bodyPr spcFirstLastPara="1" wrap="square" lIns="0" tIns="0" rIns="0" bIns="0" anchor="ctr" anchorCtr="0">
            <a:noAutofit/>
          </a:bodyPr>
          <a:lstStyle>
            <a:lvl1pPr marL="457200" lvl="0" indent="-419100" rtl="0">
              <a:spcBef>
                <a:spcPts val="0"/>
              </a:spcBef>
              <a:spcAft>
                <a:spcPts val="0"/>
              </a:spcAft>
              <a:buClr>
                <a:schemeClr val="accent5"/>
              </a:buClr>
              <a:buSzPts val="3000"/>
              <a:buFont typeface="Barlow"/>
              <a:buChar char="╸"/>
              <a:defRPr sz="3000" b="1" i="1">
                <a:solidFill>
                  <a:schemeClr val="accent5"/>
                </a:solidFill>
                <a:latin typeface="Avenir Next" charset="0"/>
                <a:ea typeface="Avenir Next" charset="0"/>
                <a:cs typeface="Avenir Next" charset="0"/>
                <a:sym typeface="Barlow"/>
              </a:defRPr>
            </a:lvl1pPr>
            <a:lvl2pPr marL="914400" lvl="1" indent="-419100" rtl="0">
              <a:spcBef>
                <a:spcPts val="800"/>
              </a:spcBef>
              <a:spcAft>
                <a:spcPts val="0"/>
              </a:spcAft>
              <a:buClr>
                <a:schemeClr val="accent5"/>
              </a:buClr>
              <a:buSzPts val="3000"/>
              <a:buFont typeface="Barlow"/>
              <a:buChar char="‧"/>
              <a:defRPr sz="3000" b="1" i="1">
                <a:solidFill>
                  <a:schemeClr val="accent5"/>
                </a:solidFill>
                <a:latin typeface="Barlow"/>
                <a:ea typeface="Barlow"/>
                <a:cs typeface="Barlow"/>
                <a:sym typeface="Barlow"/>
              </a:defRPr>
            </a:lvl2pPr>
            <a:lvl3pPr marL="1371600" lvl="2" indent="-419100" rtl="0">
              <a:spcBef>
                <a:spcPts val="800"/>
              </a:spcBef>
              <a:spcAft>
                <a:spcPts val="0"/>
              </a:spcAft>
              <a:buClr>
                <a:schemeClr val="accent5"/>
              </a:buClr>
              <a:buSzPts val="3000"/>
              <a:buFont typeface="Barlow"/>
              <a:buChar char="‧"/>
              <a:defRPr sz="3000" b="1" i="1">
                <a:solidFill>
                  <a:schemeClr val="accent5"/>
                </a:solidFill>
                <a:latin typeface="Barlow"/>
                <a:ea typeface="Barlow"/>
                <a:cs typeface="Barlow"/>
                <a:sym typeface="Barlow"/>
              </a:defRPr>
            </a:lvl3pPr>
            <a:lvl4pPr marL="1828800" lvl="3" indent="-419100" rtl="0">
              <a:spcBef>
                <a:spcPts val="800"/>
              </a:spcBef>
              <a:spcAft>
                <a:spcPts val="0"/>
              </a:spcAft>
              <a:buClr>
                <a:schemeClr val="accent5"/>
              </a:buClr>
              <a:buSzPts val="3000"/>
              <a:buFont typeface="Barlow"/>
              <a:buChar char="●"/>
              <a:defRPr sz="3000" b="1" i="1">
                <a:solidFill>
                  <a:schemeClr val="accent5"/>
                </a:solidFill>
                <a:latin typeface="Barlow"/>
                <a:ea typeface="Barlow"/>
                <a:cs typeface="Barlow"/>
                <a:sym typeface="Barlow"/>
              </a:defRPr>
            </a:lvl4pPr>
            <a:lvl5pPr marL="2286000" lvl="4" indent="-419100" rtl="0">
              <a:spcBef>
                <a:spcPts val="800"/>
              </a:spcBef>
              <a:spcAft>
                <a:spcPts val="0"/>
              </a:spcAft>
              <a:buClr>
                <a:schemeClr val="accent5"/>
              </a:buClr>
              <a:buSzPts val="3000"/>
              <a:buFont typeface="Barlow"/>
              <a:buChar char="○"/>
              <a:defRPr sz="3000" b="1" i="1">
                <a:solidFill>
                  <a:schemeClr val="accent5"/>
                </a:solidFill>
                <a:latin typeface="Barlow"/>
                <a:ea typeface="Barlow"/>
                <a:cs typeface="Barlow"/>
                <a:sym typeface="Barlow"/>
              </a:defRPr>
            </a:lvl5pPr>
            <a:lvl6pPr marL="2743200" lvl="5" indent="-419100" rtl="0">
              <a:spcBef>
                <a:spcPts val="800"/>
              </a:spcBef>
              <a:spcAft>
                <a:spcPts val="0"/>
              </a:spcAft>
              <a:buClr>
                <a:schemeClr val="accent5"/>
              </a:buClr>
              <a:buSzPts val="3000"/>
              <a:buFont typeface="Barlow"/>
              <a:buChar char="■"/>
              <a:defRPr sz="3000" b="1" i="1">
                <a:solidFill>
                  <a:schemeClr val="accent5"/>
                </a:solidFill>
                <a:latin typeface="Barlow"/>
                <a:ea typeface="Barlow"/>
                <a:cs typeface="Barlow"/>
                <a:sym typeface="Barlow"/>
              </a:defRPr>
            </a:lvl6pPr>
            <a:lvl7pPr marL="3200400" lvl="6" indent="-419100" rtl="0">
              <a:spcBef>
                <a:spcPts val="800"/>
              </a:spcBef>
              <a:spcAft>
                <a:spcPts val="0"/>
              </a:spcAft>
              <a:buClr>
                <a:schemeClr val="accent5"/>
              </a:buClr>
              <a:buSzPts val="3000"/>
              <a:buFont typeface="Barlow"/>
              <a:buChar char="●"/>
              <a:defRPr sz="3000" b="1" i="1">
                <a:solidFill>
                  <a:schemeClr val="accent5"/>
                </a:solidFill>
                <a:latin typeface="Barlow"/>
                <a:ea typeface="Barlow"/>
                <a:cs typeface="Barlow"/>
                <a:sym typeface="Barlow"/>
              </a:defRPr>
            </a:lvl7pPr>
            <a:lvl8pPr marL="3657600" lvl="7" indent="-419100" rtl="0">
              <a:spcBef>
                <a:spcPts val="800"/>
              </a:spcBef>
              <a:spcAft>
                <a:spcPts val="0"/>
              </a:spcAft>
              <a:buClr>
                <a:schemeClr val="accent5"/>
              </a:buClr>
              <a:buSzPts val="3000"/>
              <a:buFont typeface="Barlow"/>
              <a:buChar char="○"/>
              <a:defRPr sz="3000" b="1" i="1">
                <a:solidFill>
                  <a:schemeClr val="accent5"/>
                </a:solidFill>
                <a:latin typeface="Barlow"/>
                <a:ea typeface="Barlow"/>
                <a:cs typeface="Barlow"/>
                <a:sym typeface="Barlow"/>
              </a:defRPr>
            </a:lvl8pPr>
            <a:lvl9pPr marL="4114800" lvl="8" indent="-419100" rtl="0">
              <a:spcBef>
                <a:spcPts val="800"/>
              </a:spcBef>
              <a:spcAft>
                <a:spcPts val="800"/>
              </a:spcAft>
              <a:buClr>
                <a:schemeClr val="accent5"/>
              </a:buClr>
              <a:buSzPts val="3000"/>
              <a:buFont typeface="Barlow"/>
              <a:buChar char="■"/>
              <a:defRPr sz="3000" b="1" i="1">
                <a:solidFill>
                  <a:schemeClr val="accent5"/>
                </a:solidFill>
                <a:latin typeface="Barlow"/>
                <a:ea typeface="Barlow"/>
                <a:cs typeface="Barlow"/>
                <a:sym typeface="Barlow"/>
              </a:defRPr>
            </a:lvl9pPr>
          </a:lstStyle>
          <a:p>
            <a:endParaRPr/>
          </a:p>
        </p:txBody>
      </p:sp>
      <p:sp>
        <p:nvSpPr>
          <p:cNvPr id="24" name="Google Shape;24;p4"/>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
        <p:nvSpPr>
          <p:cNvPr id="25" name="Google Shape;25;p4"/>
          <p:cNvSpPr/>
          <p:nvPr/>
        </p:nvSpPr>
        <p:spPr>
          <a:xfrm>
            <a:off x="0" y="255090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solidFill>
            </a:endParaRPr>
          </a:p>
        </p:txBody>
      </p:sp>
      <p:sp>
        <p:nvSpPr>
          <p:cNvPr id="26" name="Google Shape;26;p4"/>
          <p:cNvSpPr/>
          <p:nvPr/>
        </p:nvSpPr>
        <p:spPr>
          <a:xfrm>
            <a:off x="506425" y="2550906"/>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atin typeface="Avenir Next" charset="0"/>
                <a:ea typeface="Avenir Next" charset="0"/>
                <a:cs typeface="Avenir Next" charset="0"/>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9" name="Google Shape;29;p5"/>
          <p:cNvSpPr txBox="1">
            <a:spLocks noGrp="1"/>
          </p:cNvSpPr>
          <p:nvPr>
            <p:ph type="body" idx="1"/>
          </p:nvPr>
        </p:nvSpPr>
        <p:spPr>
          <a:xfrm>
            <a:off x="855300" y="1353948"/>
            <a:ext cx="53070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atin typeface="Avenir Next" charset="0"/>
                <a:ea typeface="Avenir Next" charset="0"/>
                <a:cs typeface="Avenir Next" charset="0"/>
              </a:defRPr>
            </a:lvl1pPr>
            <a:lvl2pPr marL="914400" lvl="1" indent="-381000" rtl="0">
              <a:spcBef>
                <a:spcPts val="800"/>
              </a:spcBef>
              <a:spcAft>
                <a:spcPts val="0"/>
              </a:spcAft>
              <a:buSzPts val="2400"/>
              <a:buChar char="‧"/>
              <a:defRPr/>
            </a:lvl2pPr>
            <a:lvl3pPr marL="1371600" lvl="2" indent="-381000" rtl="0">
              <a:spcBef>
                <a:spcPts val="800"/>
              </a:spcBef>
              <a:spcAft>
                <a:spcPts val="0"/>
              </a:spcAft>
              <a:buSzPts val="24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30" name="Google Shape;30;p5"/>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31" name="Google Shape;31;p5"/>
          <p:cNvGrpSpPr/>
          <p:nvPr/>
        </p:nvGrpSpPr>
        <p:grpSpPr>
          <a:xfrm>
            <a:off x="0" y="1120426"/>
            <a:ext cx="719125" cy="41709"/>
            <a:chOff x="0" y="1120426"/>
            <a:chExt cx="719125" cy="41709"/>
          </a:xfrm>
        </p:grpSpPr>
        <p:sp>
          <p:nvSpPr>
            <p:cNvPr id="32" name="Google Shape;32;p5"/>
            <p:cNvSpPr/>
            <p:nvPr/>
          </p:nvSpPr>
          <p:spPr>
            <a:xfrm>
              <a:off x="0" y="112042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5"/>
            <p:cNvSpPr/>
            <p:nvPr/>
          </p:nvSpPr>
          <p:spPr>
            <a:xfrm>
              <a:off x="506425" y="1120435"/>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atin typeface="Avenir Next" charset="0"/>
                <a:ea typeface="Avenir Next" charset="0"/>
                <a:cs typeface="Avenir Next" charset="0"/>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6" name="Google Shape;36;p6"/>
          <p:cNvSpPr txBox="1">
            <a:spLocks noGrp="1"/>
          </p:cNvSpPr>
          <p:nvPr>
            <p:ph type="body" idx="1"/>
          </p:nvPr>
        </p:nvSpPr>
        <p:spPr>
          <a:xfrm>
            <a:off x="855275" y="1353950"/>
            <a:ext cx="2479500" cy="34182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atin typeface="Avenir Next" charset="0"/>
                <a:ea typeface="Avenir Next" charset="0"/>
                <a:cs typeface="Avenir Next" charset="0"/>
              </a:defRPr>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37" name="Google Shape;37;p6"/>
          <p:cNvSpPr txBox="1">
            <a:spLocks noGrp="1"/>
          </p:cNvSpPr>
          <p:nvPr>
            <p:ph type="body" idx="2"/>
          </p:nvPr>
        </p:nvSpPr>
        <p:spPr>
          <a:xfrm>
            <a:off x="3682698" y="1353950"/>
            <a:ext cx="2479500" cy="34182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atin typeface="Avenir Next" charset="0"/>
                <a:ea typeface="Avenir Next" charset="0"/>
                <a:cs typeface="Avenir Next" charset="0"/>
              </a:defRPr>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38" name="Google Shape;38;p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39" name="Google Shape;39;p6"/>
          <p:cNvGrpSpPr/>
          <p:nvPr/>
        </p:nvGrpSpPr>
        <p:grpSpPr>
          <a:xfrm>
            <a:off x="0" y="1120426"/>
            <a:ext cx="719125" cy="41709"/>
            <a:chOff x="0" y="1120426"/>
            <a:chExt cx="719125" cy="41709"/>
          </a:xfrm>
        </p:grpSpPr>
        <p:sp>
          <p:nvSpPr>
            <p:cNvPr id="40" name="Google Shape;40;p6"/>
            <p:cNvSpPr/>
            <p:nvPr/>
          </p:nvSpPr>
          <p:spPr>
            <a:xfrm>
              <a:off x="0" y="112042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6"/>
            <p:cNvSpPr/>
            <p:nvPr/>
          </p:nvSpPr>
          <p:spPr>
            <a:xfrm>
              <a:off x="506425" y="1120435"/>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2"/>
        <p:cNvGrpSpPr/>
        <p:nvPr/>
      </p:nvGrpSpPr>
      <p:grpSpPr>
        <a:xfrm>
          <a:off x="0" y="0"/>
          <a:ext cx="0" cy="0"/>
          <a:chOff x="0" y="0"/>
          <a:chExt cx="0" cy="0"/>
        </a:xfrm>
      </p:grpSpPr>
      <p:sp>
        <p:nvSpPr>
          <p:cNvPr id="43" name="Google Shape;43;p7"/>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atin typeface="Avenir Next" charset="0"/>
                <a:ea typeface="Avenir Next" charset="0"/>
                <a:cs typeface="Avenir Next" charset="0"/>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44" name="Google Shape;44;p7"/>
          <p:cNvSpPr txBox="1">
            <a:spLocks noGrp="1"/>
          </p:cNvSpPr>
          <p:nvPr>
            <p:ph type="body" idx="1"/>
          </p:nvPr>
        </p:nvSpPr>
        <p:spPr>
          <a:xfrm>
            <a:off x="855300" y="1353950"/>
            <a:ext cx="2315700" cy="34182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atin typeface="Avenir Next" charset="0"/>
                <a:ea typeface="Avenir Next" charset="0"/>
                <a:cs typeface="Avenir Next" charset="0"/>
              </a:defRPr>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45" name="Google Shape;45;p7"/>
          <p:cNvSpPr txBox="1">
            <a:spLocks noGrp="1"/>
          </p:cNvSpPr>
          <p:nvPr>
            <p:ph type="body" idx="2"/>
          </p:nvPr>
        </p:nvSpPr>
        <p:spPr>
          <a:xfrm>
            <a:off x="3414196" y="1353950"/>
            <a:ext cx="2315700" cy="34182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atin typeface="Avenir Next" charset="0"/>
                <a:ea typeface="Avenir Next" charset="0"/>
                <a:cs typeface="Avenir Next" charset="0"/>
              </a:defRPr>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46" name="Google Shape;46;p7"/>
          <p:cNvSpPr txBox="1">
            <a:spLocks noGrp="1"/>
          </p:cNvSpPr>
          <p:nvPr>
            <p:ph type="body" idx="3"/>
          </p:nvPr>
        </p:nvSpPr>
        <p:spPr>
          <a:xfrm>
            <a:off x="5973091" y="1353950"/>
            <a:ext cx="2315700" cy="34182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atin typeface="Avenir Next" charset="0"/>
                <a:ea typeface="Avenir Next" charset="0"/>
                <a:cs typeface="Avenir Next" charset="0"/>
              </a:defRPr>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47" name="Google Shape;47;p7"/>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48" name="Google Shape;48;p7"/>
          <p:cNvGrpSpPr/>
          <p:nvPr/>
        </p:nvGrpSpPr>
        <p:grpSpPr>
          <a:xfrm>
            <a:off x="0" y="1120426"/>
            <a:ext cx="719125" cy="41709"/>
            <a:chOff x="0" y="1120426"/>
            <a:chExt cx="719125" cy="41709"/>
          </a:xfrm>
        </p:grpSpPr>
        <p:sp>
          <p:nvSpPr>
            <p:cNvPr id="49" name="Google Shape;49;p7"/>
            <p:cNvSpPr/>
            <p:nvPr/>
          </p:nvSpPr>
          <p:spPr>
            <a:xfrm>
              <a:off x="0" y="112042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7"/>
            <p:cNvSpPr/>
            <p:nvPr/>
          </p:nvSpPr>
          <p:spPr>
            <a:xfrm>
              <a:off x="506425" y="1120435"/>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atin typeface="Avenir Next" charset="0"/>
                <a:ea typeface="Avenir Next" charset="0"/>
                <a:cs typeface="Avenir Next" charset="0"/>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53" name="Google Shape;53;p8"/>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54" name="Google Shape;54;p8"/>
          <p:cNvGrpSpPr/>
          <p:nvPr/>
        </p:nvGrpSpPr>
        <p:grpSpPr>
          <a:xfrm>
            <a:off x="0" y="1120426"/>
            <a:ext cx="719125" cy="41709"/>
            <a:chOff x="0" y="1120426"/>
            <a:chExt cx="719125" cy="41709"/>
          </a:xfrm>
        </p:grpSpPr>
        <p:sp>
          <p:nvSpPr>
            <p:cNvPr id="55" name="Google Shape;55;p8"/>
            <p:cNvSpPr/>
            <p:nvPr/>
          </p:nvSpPr>
          <p:spPr>
            <a:xfrm>
              <a:off x="0" y="112042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a:off x="506425" y="1120435"/>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
        <p:nvSpPr>
          <p:cNvPr id="64" name="Google Shape;64;p10"/>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65" name="Google Shape;65;p10"/>
          <p:cNvGrpSpPr/>
          <p:nvPr/>
        </p:nvGrpSpPr>
        <p:grpSpPr>
          <a:xfrm>
            <a:off x="0" y="2550906"/>
            <a:ext cx="719125" cy="41700"/>
            <a:chOff x="0" y="2550906"/>
            <a:chExt cx="719125" cy="41700"/>
          </a:xfrm>
        </p:grpSpPr>
        <p:sp>
          <p:nvSpPr>
            <p:cNvPr id="66" name="Google Shape;66;p10"/>
            <p:cNvSpPr/>
            <p:nvPr/>
          </p:nvSpPr>
          <p:spPr>
            <a:xfrm>
              <a:off x="0" y="255090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0"/>
            <p:cNvSpPr/>
            <p:nvPr/>
          </p:nvSpPr>
          <p:spPr>
            <a:xfrm>
              <a:off x="506425" y="2550906"/>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venir Next" charset="0"/>
                <a:ea typeface="Avenir Next" charset="0"/>
                <a:cs typeface="Avenir Next" charset="0"/>
              </a:defRPr>
            </a:lvl1pPr>
          </a:lstStyle>
          <a:p>
            <a:r>
              <a:rPr lang="en-US"/>
              <a:t>Click to edit Master title style</a:t>
            </a:r>
          </a:p>
        </p:txBody>
      </p:sp>
      <p:sp>
        <p:nvSpPr>
          <p:cNvPr id="3" name="Slide Number Placeholder 2"/>
          <p:cNvSpPr>
            <a:spLocks noGrp="1"/>
          </p:cNvSpPr>
          <p:nvPr>
            <p:ph type="sldNum" idx="10"/>
          </p:nvPr>
        </p:nvSpPr>
        <p:spPr/>
        <p:txBody>
          <a:bodyPr/>
          <a:lstStyle/>
          <a:p>
            <a:fld id="{00000000-1234-1234-1234-123412341234}" type="slidenum">
              <a:rPr lang="uk-UA" smtClean="0"/>
              <a:pPr/>
              <a:t>‹#›</a:t>
            </a:fld>
            <a:endParaRPr lang="uk-UA"/>
          </a:p>
        </p:txBody>
      </p:sp>
    </p:spTree>
    <p:extLst>
      <p:ext uri="{BB962C8B-B14F-4D97-AF65-F5344CB8AC3E}">
        <p14:creationId xmlns:p14="http://schemas.microsoft.com/office/powerpoint/2010/main" val="676562041"/>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dirty="0"/>
              <a:t>                </a:t>
            </a:r>
            <a:r>
              <a:rPr lang="en-US" sz="30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3/24/2021</a:t>
            </a:fld>
            <a:endParaRPr lang="en-US" sz="1350" kern="1200" dirty="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dirty="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dirty="0">
              <a:solidFill>
                <a:prstClr val="black"/>
              </a:solidFill>
              <a:latin typeface="Calibri"/>
              <a:ea typeface=""/>
              <a:cs typeface=""/>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dirty="0"/>
              <a:t>                </a:t>
            </a:r>
            <a:r>
              <a:rPr lang="en-US" sz="33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dirty="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91846-FCBC-4C18-A1C6-EBF7CB7B2E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8BCA9A-C0CC-4A93-9DC3-B69BB062D6F6}"/>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4" name="Footer Placeholder 3">
            <a:extLst>
              <a:ext uri="{FF2B5EF4-FFF2-40B4-BE49-F238E27FC236}">
                <a16:creationId xmlns:a16="http://schemas.microsoft.com/office/drawing/2014/main" id="{66B2BF17-8CC0-41B0-AE41-76C1BA9CAD94}"/>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5" name="Slide Number Placeholder 4">
            <a:extLst>
              <a:ext uri="{FF2B5EF4-FFF2-40B4-BE49-F238E27FC236}">
                <a16:creationId xmlns:a16="http://schemas.microsoft.com/office/drawing/2014/main" id="{C1CA1A9D-2CCC-4D63-921E-C836678634E7}"/>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5F3E-880F-4B32-88EA-5DB1BDB23D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7D92F0-7C0F-49D7-B4DB-481FA1AA4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20E278-FE92-4A57-B8AD-51D41D50BBED}"/>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AAEB801E-57F1-4CF6-A9A6-54E0C412A3AB}"/>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CDAE0AB0-0DA2-4DE3-A888-A4108010F07F}"/>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dirty="0"/>
              <a:t>                </a:t>
            </a:r>
            <a:r>
              <a:rPr lang="en-US" sz="30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3/24/2021</a:t>
            </a:fld>
            <a:endParaRPr lang="en-US" sz="1350" kern="1200" dirty="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dirty="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dirty="0">
              <a:solidFill>
                <a:prstClr val="black"/>
              </a:solidFill>
              <a:latin typeface="Calibri"/>
              <a:ea typeface=""/>
              <a:cs typeface=""/>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dirty="0"/>
              <a:t>                </a:t>
            </a:r>
            <a:r>
              <a:rPr lang="en-US" sz="33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5" name="Footer Placeholder 4"/>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p:cNvSpPr>
            <a:spLocks noGrp="1"/>
          </p:cNvSpPr>
          <p:nvPr>
            <p:ph type="sldNum" sz="quarter" idx="12"/>
          </p:nvPr>
        </p:nvSpPr>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a:t>                </a:t>
            </a:r>
            <a:r>
              <a:rPr lang="en-US" sz="30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a:t>                </a:t>
            </a:r>
            <a:r>
              <a:rPr lang="en-US" sz="33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08097E-B275-4E30-895B-8EF83F4FD0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a:t>                </a:t>
            </a:r>
            <a:r>
              <a:rPr lang="en-US" sz="30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a:t>                </a:t>
            </a:r>
            <a:r>
              <a:rPr lang="en-US" sz="33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08097E-B275-4E30-895B-8EF83F4FD0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a:t>                </a:t>
            </a:r>
            <a:r>
              <a:rPr lang="en-US" sz="30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a:t>                </a:t>
            </a:r>
            <a:r>
              <a:rPr lang="en-US" sz="33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08097E-B275-4E30-895B-8EF83F4FD0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a:t>                </a:t>
            </a:r>
            <a:r>
              <a:rPr lang="en-US" sz="30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3/24/2021</a:t>
            </a:fld>
            <a:endParaRPr lang="en-US" sz="1350" kern="1200" dirty="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dirty="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dirty="0">
              <a:solidFill>
                <a:prstClr val="black"/>
              </a:solidFill>
              <a:latin typeface="Calibri"/>
              <a:ea typeface=""/>
              <a:cs typeface=""/>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a:t>                </a:t>
            </a:r>
            <a:r>
              <a:rPr lang="en-US" sz="33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08097E-B275-4E30-895B-8EF83F4FD0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dirty="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D22A-46DB-4E3E-A773-BFFED2FF428B}"/>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9F0B952-5D49-452A-B99A-BC907A5692E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9C39EF-59A9-4C67-AD03-AD8765B28B85}"/>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1D917A7-F79E-4511-B910-397D49ADCDC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3E6402F-B56F-4969-A65C-78D42B1F3931}"/>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211AB-FC32-4900-942E-B94166B5EB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02A233-AF41-48FC-BD6E-F3879D00C5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479C9A-AA7B-44A1-97FC-37FCE2C06E59}"/>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982677D-53A7-49D9-A00C-E5BD47BD560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E86AAAF-F2FB-4C5B-A36C-37CDB081824C}"/>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1397B-FFC3-461E-B98E-79D26517FEF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641B8F-E777-4DB2-A129-B2AD71FDBDA7}"/>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132D13-63FE-482C-97DF-B3E239BB9FFE}"/>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B2AFBC1-ADB1-4804-94AB-6A9C87C211B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7663920-26FC-442D-85A0-EC9F3E17FE7F}"/>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32E4-2A6A-4222-A9D2-C2477F6A90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1BB7FD-B74A-4C4C-A015-4CAA9EB28CF7}"/>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A24689-616E-42E0-A6FF-DB87B074ED5C}"/>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CFBD31-6B3B-4E26-A0B0-91923023D30F}"/>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D8778AF9-06C0-423E-B955-D4B79EE0234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4AEE420-54B8-4000-8747-FAC41FDEA5A6}"/>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A680C-E40E-4EA3-AD39-9B9DB60FBCB8}"/>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656512-526B-430A-92CE-B3140B352B4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E4B5C72-A284-4F74-A146-C77381CB9DC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5FADEF-7188-431B-8495-B7F50A645FB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B6061-8934-4745-9DA4-56D198442C86}"/>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6807D-8619-42E2-B1AE-09A8C017F901}"/>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E80DFDF0-F4CD-4FAC-93CE-3C0CCF63F071}"/>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9A7C05A3-A90A-4A9E-9D81-2C32C4A07567}"/>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5450B-374A-4D4B-A38A-0EDC0B040F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363C08-1A04-4B35-AE10-E5CEE4D8F3E2}"/>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7CF45D55-B157-450E-8843-F764195885F6}"/>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E4C167B3-B27B-4C8A-B623-36E1DF1A6CC5}"/>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E1F11C-A793-47FF-81D8-EA1498A7804D}"/>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F2FD21A2-F3F2-4FC6-AA61-83ED331B69E6}"/>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15470E5F-BD62-43AF-AA31-20F43588BBED}"/>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E79A-A6F6-46A6-9CD7-AD6F22CB157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A07C349-D62C-4428-973A-C82BF99094D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5BB383-37F2-4732-9E94-98817DAD3EA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2EE24A3-CFA4-4C46-8603-023D88A53D7F}"/>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86999E6-B3DF-4B52-BD7B-3F4BCA0BBEF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821AA30-5E8C-499C-A05A-386D32081441}"/>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6E919-50A6-4E08-81B1-944D3EC3004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7CA9D0E-2C61-4537-930A-D9160898B882}"/>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36BE3CA-49CC-4530-8ADE-E553FC4077F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C527E33-0FB6-4F43-9DAA-CAD29C921A71}"/>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D5C3440-5FC0-4C94-B2CC-ADE91AAD065F}"/>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DB1D4E3-A3F1-44C0-B3F6-6251169D7872}"/>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F60C2-8666-4AC9-9136-DE84D76D98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E6E9F4-7D76-4BE6-8905-17B2694DA1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90BC3-E242-493C-86C3-171B07AE5008}"/>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6743B28-0CC6-4287-A516-AEB7FDD1DADC}"/>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08B72580-BECE-4597-BAC4-1213F3C7E9A7}"/>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A8F52D-742C-4023-9D7E-D1A5D29FAEC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DAFDAB-268E-423B-9FF6-B434447DBF3C}"/>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8B95C-8A1D-4E97-B712-9A3E43F962AB}"/>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5F26664-E99A-4107-9F64-CA2523688ED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A5E536C-6E8B-4DC8-B3EB-53762060E221}"/>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3/24/2021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D22A-46DB-4E3E-A773-BFFED2FF428B}"/>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9F0B952-5D49-452A-B99A-BC907A5692E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9C39EF-59A9-4C67-AD03-AD8765B28B85}"/>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1D917A7-F79E-4511-B910-397D49ADCDC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3E6402F-B56F-4969-A65C-78D42B1F3931}"/>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211AB-FC32-4900-942E-B94166B5EB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02A233-AF41-48FC-BD6E-F3879D00C5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479C9A-AA7B-44A1-97FC-37FCE2C06E59}"/>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982677D-53A7-49D9-A00C-E5BD47BD560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E86AAAF-F2FB-4C5B-A36C-37CDB081824C}"/>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1397B-FFC3-461E-B98E-79D26517FEF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641B8F-E777-4DB2-A129-B2AD71FDBDA7}"/>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132D13-63FE-482C-97DF-B3E239BB9FFE}"/>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B2AFBC1-ADB1-4804-94AB-6A9C87C211B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7663920-26FC-442D-85A0-EC9F3E17FE7F}"/>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32E4-2A6A-4222-A9D2-C2477F6A90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1BB7FD-B74A-4C4C-A015-4CAA9EB28CF7}"/>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A24689-616E-42E0-A6FF-DB87B074ED5C}"/>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CFBD31-6B3B-4E26-A0B0-91923023D30F}"/>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D8778AF9-06C0-423E-B955-D4B79EE0234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4AEE420-54B8-4000-8747-FAC41FDEA5A6}"/>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A680C-E40E-4EA3-AD39-9B9DB60FBCB8}"/>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656512-526B-430A-92CE-B3140B352B4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E4B5C72-A284-4F74-A146-C77381CB9DC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5FADEF-7188-431B-8495-B7F50A645FB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B6061-8934-4745-9DA4-56D198442C86}"/>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6807D-8619-42E2-B1AE-09A8C017F901}"/>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E80DFDF0-F4CD-4FAC-93CE-3C0CCF63F071}"/>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9A7C05A3-A90A-4A9E-9D81-2C32C4A07567}"/>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5450B-374A-4D4B-A38A-0EDC0B040F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363C08-1A04-4B35-AE10-E5CEE4D8F3E2}"/>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7CF45D55-B157-450E-8843-F764195885F6}"/>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E4C167B3-B27B-4C8A-B623-36E1DF1A6CC5}"/>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E1F11C-A793-47FF-81D8-EA1498A7804D}"/>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F2FD21A2-F3F2-4FC6-AA61-83ED331B69E6}"/>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15470E5F-BD62-43AF-AA31-20F43588BBED}"/>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E79A-A6F6-46A6-9CD7-AD6F22CB157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A07C349-D62C-4428-973A-C82BF99094D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5BB383-37F2-4732-9E94-98817DAD3EA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2EE24A3-CFA4-4C46-8603-023D88A53D7F}"/>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86999E6-B3DF-4B52-BD7B-3F4BCA0BBEF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821AA30-5E8C-499C-A05A-386D32081441}"/>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6E919-50A6-4E08-81B1-944D3EC3004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7CA9D0E-2C61-4537-930A-D9160898B882}"/>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36BE3CA-49CC-4530-8ADE-E553FC4077F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C527E33-0FB6-4F43-9DAA-CAD29C921A71}"/>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D5C3440-5FC0-4C94-B2CC-ADE91AAD065F}"/>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DB1D4E3-A3F1-44C0-B3F6-6251169D7872}"/>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F60C2-8666-4AC9-9136-DE84D76D98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E6E9F4-7D76-4BE6-8905-17B2694DA1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90BC3-E242-493C-86C3-171B07AE5008}"/>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6743B28-0CC6-4287-A516-AEB7FDD1DADC}"/>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08B72580-BECE-4597-BAC4-1213F3C7E9A7}"/>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A8F52D-742C-4023-9D7E-D1A5D29FAEC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DAFDAB-268E-423B-9FF6-B434447DBF3C}"/>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8B95C-8A1D-4E97-B712-9A3E43F962AB}"/>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3/24/2021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5F26664-E99A-4107-9F64-CA2523688ED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A5E536C-6E8B-4DC8-B3EB-53762060E221}"/>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dirty="0"/>
              <a:t>                </a:t>
            </a:r>
            <a:r>
              <a:rPr lang="en-US" sz="30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3/24/2021</a:t>
            </a:fld>
            <a:endParaRPr lang="en-US" sz="1350" kern="1200" dirty="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dirty="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dirty="0">
              <a:solidFill>
                <a:prstClr val="black"/>
              </a:solidFill>
              <a:latin typeface="Calibri"/>
              <a:ea typeface=""/>
              <a:cs typeface=""/>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dirty="0"/>
              <a:t>                </a:t>
            </a:r>
            <a:r>
              <a:rPr lang="en-US" sz="33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dirty="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91846-FCBC-4C18-A1C6-EBF7CB7B2E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8BCA9A-C0CC-4A93-9DC3-B69BB062D6F6}"/>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4" name="Footer Placeholder 3">
            <a:extLst>
              <a:ext uri="{FF2B5EF4-FFF2-40B4-BE49-F238E27FC236}">
                <a16:creationId xmlns:a16="http://schemas.microsoft.com/office/drawing/2014/main" id="{66B2BF17-8CC0-41B0-AE41-76C1BA9CAD94}"/>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5" name="Slide Number Placeholder 4">
            <a:extLst>
              <a:ext uri="{FF2B5EF4-FFF2-40B4-BE49-F238E27FC236}">
                <a16:creationId xmlns:a16="http://schemas.microsoft.com/office/drawing/2014/main" id="{C1CA1A9D-2CCC-4D63-921E-C836678634E7}"/>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5F3E-880F-4B32-88EA-5DB1BDB23D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7D92F0-7C0F-49D7-B4DB-481FA1AA4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20E278-FE92-4A57-B8AD-51D41D50BBED}"/>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AAEB801E-57F1-4CF6-A9A6-54E0C412A3AB}"/>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CDAE0AB0-0DA2-4DE3-A888-A4108010F07F}"/>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cSld name="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dirty="0"/>
              <a:t>                </a:t>
            </a:r>
            <a:r>
              <a:rPr lang="en-US" sz="30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3/24/2021</a:t>
            </a:fld>
            <a:endParaRPr lang="en-US" sz="1350" kern="1200" dirty="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dirty="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dirty="0">
              <a:solidFill>
                <a:prstClr val="black"/>
              </a:solidFill>
              <a:latin typeface="Calibri"/>
              <a:ea typeface=""/>
              <a:cs typeface=""/>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dirty="0"/>
              <a:t>                </a:t>
            </a:r>
            <a:r>
              <a:rPr lang="en-US" sz="33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dirty="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91846-FCBC-4C18-A1C6-EBF7CB7B2E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8BCA9A-C0CC-4A93-9DC3-B69BB062D6F6}"/>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4" name="Footer Placeholder 3">
            <a:extLst>
              <a:ext uri="{FF2B5EF4-FFF2-40B4-BE49-F238E27FC236}">
                <a16:creationId xmlns:a16="http://schemas.microsoft.com/office/drawing/2014/main" id="{66B2BF17-8CC0-41B0-AE41-76C1BA9CAD94}"/>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5" name="Slide Number Placeholder 4">
            <a:extLst>
              <a:ext uri="{FF2B5EF4-FFF2-40B4-BE49-F238E27FC236}">
                <a16:creationId xmlns:a16="http://schemas.microsoft.com/office/drawing/2014/main" id="{C1CA1A9D-2CCC-4D63-921E-C836678634E7}"/>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5F3E-880F-4B32-88EA-5DB1BDB23D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7D92F0-7C0F-49D7-B4DB-481FA1AA4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20E278-FE92-4A57-B8AD-51D41D50BBED}"/>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3/24/2021</a:t>
            </a:fld>
            <a:endParaRPr lang="en-US" sz="1350" kern="120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AAEB801E-57F1-4CF6-A9A6-54E0C412A3AB}"/>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CDAE0AB0-0DA2-4DE3-A888-A4108010F07F}"/>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cSld name="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1.png"/><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3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image" Target="../media/image1.png"/><Relationship Id="rId5" Type="http://schemas.openxmlformats.org/officeDocument/2006/relationships/theme" Target="../theme/theme7.xml"/><Relationship Id="rId4" Type="http://schemas.openxmlformats.org/officeDocument/2006/relationships/slideLayout" Target="../slideLayouts/slideLayout3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8.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9.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10.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 Id="rId9"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3" Type="http://schemas.openxmlformats.org/officeDocument/2006/relationships/slideLayout" Target="../slideLayouts/slideLayout81.xml"/><Relationship Id="rId7" Type="http://schemas.openxmlformats.org/officeDocument/2006/relationships/slideLayout" Target="../slideLayouts/slideLayout85.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5" Type="http://schemas.openxmlformats.org/officeDocument/2006/relationships/slideLayout" Target="../slideLayouts/slideLayout83.xml"/><Relationship Id="rId4" Type="http://schemas.openxmlformats.org/officeDocument/2006/relationships/slideLayout" Target="../slideLayouts/slideLayout82.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5"/>
            </a:gs>
            <a:gs pos="100000">
              <a:schemeClr val="accent6"/>
            </a:gs>
          </a:gsLst>
          <a:path path="circle">
            <a:fillToRect l="100000" t="100000"/>
          </a:path>
          <a:tileRect r="-100000" b="-10000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53070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1pPr>
            <a:lvl2pPr lvl="1"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2pPr>
            <a:lvl3pPr lvl="2"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3pPr>
            <a:lvl4pPr lvl="3"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4pPr>
            <a:lvl5pPr lvl="4"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5pPr>
            <a:lvl6pPr lvl="5"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6pPr>
            <a:lvl7pPr lvl="6"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7pPr>
            <a:lvl8pPr lvl="7"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8pPr>
            <a:lvl9pPr lvl="8"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9pPr>
          </a:lstStyle>
          <a:p>
            <a:r>
              <a:rPr lang="en-US" dirty="0"/>
              <a:t>Test</a:t>
            </a:r>
            <a:endParaRPr dirty="0"/>
          </a:p>
        </p:txBody>
      </p:sp>
      <p:sp>
        <p:nvSpPr>
          <p:cNvPr id="7" name="Google Shape;7;p1"/>
          <p:cNvSpPr txBox="1">
            <a:spLocks noGrp="1"/>
          </p:cNvSpPr>
          <p:nvPr>
            <p:ph type="body" idx="1"/>
          </p:nvPr>
        </p:nvSpPr>
        <p:spPr>
          <a:xfrm>
            <a:off x="855300" y="1353948"/>
            <a:ext cx="5307000" cy="30339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0"/>
              </a:spcBef>
              <a:spcAft>
                <a:spcPts val="0"/>
              </a:spcAft>
              <a:buClr>
                <a:schemeClr val="lt2"/>
              </a:buClr>
              <a:buSzPts val="2400"/>
              <a:buFont typeface="Barlow Light"/>
              <a:buChar char="╸"/>
              <a:defRPr sz="2400">
                <a:solidFill>
                  <a:schemeClr val="dk1"/>
                </a:solidFill>
                <a:latin typeface="Barlow Light"/>
                <a:ea typeface="Barlow Light"/>
                <a:cs typeface="Barlow Light"/>
                <a:sym typeface="Barlow Light"/>
              </a:defRPr>
            </a:lvl1pPr>
            <a:lvl2pPr marL="914400" lvl="1" indent="-381000" rtl="0">
              <a:lnSpc>
                <a:spcPct val="115000"/>
              </a:lnSpc>
              <a:spcBef>
                <a:spcPts val="800"/>
              </a:spcBef>
              <a:spcAft>
                <a:spcPts val="0"/>
              </a:spcAft>
              <a:buClr>
                <a:schemeClr val="lt2"/>
              </a:buClr>
              <a:buSzPts val="2400"/>
              <a:buFont typeface="Barlow Light"/>
              <a:buChar char="‧"/>
              <a:defRPr sz="2400">
                <a:solidFill>
                  <a:schemeClr val="dk1"/>
                </a:solidFill>
                <a:latin typeface="Barlow Light"/>
                <a:ea typeface="Barlow Light"/>
                <a:cs typeface="Barlow Light"/>
                <a:sym typeface="Barlow Light"/>
              </a:defRPr>
            </a:lvl2pPr>
            <a:lvl3pPr marL="1371600" lvl="2" indent="-381000" rtl="0">
              <a:lnSpc>
                <a:spcPct val="115000"/>
              </a:lnSpc>
              <a:spcBef>
                <a:spcPts val="800"/>
              </a:spcBef>
              <a:spcAft>
                <a:spcPts val="0"/>
              </a:spcAft>
              <a:buClr>
                <a:schemeClr val="lt2"/>
              </a:buClr>
              <a:buSzPts val="2400"/>
              <a:buFont typeface="Barlow Light"/>
              <a:buChar char="‧"/>
              <a:defRPr sz="2400">
                <a:solidFill>
                  <a:schemeClr val="dk1"/>
                </a:solidFill>
                <a:latin typeface="Barlow Light"/>
                <a:ea typeface="Barlow Light"/>
                <a:cs typeface="Barlow Light"/>
                <a:sym typeface="Barlow Light"/>
              </a:defRPr>
            </a:lvl3pPr>
            <a:lvl4pPr marL="1828800" lvl="3"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4pPr>
            <a:lvl5pPr marL="2286000" lvl="4"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5pPr>
            <a:lvl6pPr marL="2743200" lvl="5"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6pPr>
            <a:lvl7pPr marL="3200400" lvl="6"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7pPr>
            <a:lvl8pPr marL="3657600" lvl="7"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8pPr>
            <a:lvl9pPr marL="4114800" lvl="8" indent="-381000" rtl="0">
              <a:lnSpc>
                <a:spcPct val="115000"/>
              </a:lnSpc>
              <a:spcBef>
                <a:spcPts val="800"/>
              </a:spcBef>
              <a:spcAft>
                <a:spcPts val="800"/>
              </a:spcAft>
              <a:buClr>
                <a:schemeClr val="dk1"/>
              </a:buClr>
              <a:buSzPts val="2400"/>
              <a:buFont typeface="Barlow Light"/>
              <a:buChar char="■"/>
              <a:defRPr sz="2400">
                <a:solidFill>
                  <a:schemeClr val="dk1"/>
                </a:solidFill>
                <a:latin typeface="Barlow Light"/>
                <a:ea typeface="Barlow Light"/>
                <a:cs typeface="Barlow Light"/>
                <a:sym typeface="Barlow Light"/>
              </a:defRPr>
            </a:lvl9pPr>
          </a:lstStyle>
          <a:p>
            <a:endParaRPr dirty="0"/>
          </a:p>
        </p:txBody>
      </p:sp>
      <p:sp>
        <p:nvSpPr>
          <p:cNvPr id="8" name="Google Shape;8;p1"/>
          <p:cNvSpPr txBox="1">
            <a:spLocks noGrp="1"/>
          </p:cNvSpPr>
          <p:nvPr>
            <p:ph type="sldNum" idx="12"/>
          </p:nvPr>
        </p:nvSpPr>
        <p:spPr>
          <a:xfrm>
            <a:off x="8693400" y="4749850"/>
            <a:ext cx="450600" cy="347100"/>
          </a:xfrm>
          <a:prstGeom prst="rect">
            <a:avLst/>
          </a:prstGeom>
          <a:noFill/>
          <a:ln>
            <a:noFill/>
          </a:ln>
        </p:spPr>
        <p:txBody>
          <a:bodyPr spcFirstLastPara="1" wrap="square" lIns="0" tIns="0" rIns="0" bIns="0" anchor="ctr" anchorCtr="0">
            <a:noAutofit/>
          </a:bodyPr>
          <a:lstStyle>
            <a:lvl1pPr lvl="0" algn="ctr" rtl="0">
              <a:buNone/>
              <a:defRPr sz="1300">
                <a:solidFill>
                  <a:schemeClr val="accent6">
                    <a:lumMod val="10000"/>
                    <a:lumOff val="90000"/>
                  </a:schemeClr>
                </a:solidFill>
                <a:latin typeface="Avenir Next" charset="0"/>
                <a:ea typeface="Avenir Next" charset="0"/>
                <a:cs typeface="Avenir Next" charset="0"/>
                <a:sym typeface="Barlow Light"/>
              </a:defRPr>
            </a:lvl1pPr>
            <a:lvl2pPr lvl="1" algn="ctr" rtl="0">
              <a:buNone/>
              <a:defRPr sz="1300">
                <a:solidFill>
                  <a:schemeClr val="accent2"/>
                </a:solidFill>
                <a:latin typeface="Barlow Light"/>
                <a:ea typeface="Barlow Light"/>
                <a:cs typeface="Barlow Light"/>
                <a:sym typeface="Barlow Light"/>
              </a:defRPr>
            </a:lvl2pPr>
            <a:lvl3pPr lvl="2" algn="ctr" rtl="0">
              <a:buNone/>
              <a:defRPr sz="1300">
                <a:solidFill>
                  <a:schemeClr val="accent2"/>
                </a:solidFill>
                <a:latin typeface="Barlow Light"/>
                <a:ea typeface="Barlow Light"/>
                <a:cs typeface="Barlow Light"/>
                <a:sym typeface="Barlow Light"/>
              </a:defRPr>
            </a:lvl3pPr>
            <a:lvl4pPr lvl="3" algn="ctr" rtl="0">
              <a:buNone/>
              <a:defRPr sz="1300">
                <a:solidFill>
                  <a:schemeClr val="accent2"/>
                </a:solidFill>
                <a:latin typeface="Barlow Light"/>
                <a:ea typeface="Barlow Light"/>
                <a:cs typeface="Barlow Light"/>
                <a:sym typeface="Barlow Light"/>
              </a:defRPr>
            </a:lvl4pPr>
            <a:lvl5pPr lvl="4" algn="ctr" rtl="0">
              <a:buNone/>
              <a:defRPr sz="1300">
                <a:solidFill>
                  <a:schemeClr val="accent2"/>
                </a:solidFill>
                <a:latin typeface="Barlow Light"/>
                <a:ea typeface="Barlow Light"/>
                <a:cs typeface="Barlow Light"/>
                <a:sym typeface="Barlow Light"/>
              </a:defRPr>
            </a:lvl5pPr>
            <a:lvl6pPr lvl="5" algn="ctr" rtl="0">
              <a:buNone/>
              <a:defRPr sz="1300">
                <a:solidFill>
                  <a:schemeClr val="accent2"/>
                </a:solidFill>
                <a:latin typeface="Barlow Light"/>
                <a:ea typeface="Barlow Light"/>
                <a:cs typeface="Barlow Light"/>
                <a:sym typeface="Barlow Light"/>
              </a:defRPr>
            </a:lvl6pPr>
            <a:lvl7pPr lvl="6" algn="ctr" rtl="0">
              <a:buNone/>
              <a:defRPr sz="1300">
                <a:solidFill>
                  <a:schemeClr val="accent2"/>
                </a:solidFill>
                <a:latin typeface="Barlow Light"/>
                <a:ea typeface="Barlow Light"/>
                <a:cs typeface="Barlow Light"/>
                <a:sym typeface="Barlow Light"/>
              </a:defRPr>
            </a:lvl7pPr>
            <a:lvl8pPr lvl="7" algn="ctr" rtl="0">
              <a:buNone/>
              <a:defRPr sz="1300">
                <a:solidFill>
                  <a:schemeClr val="accent2"/>
                </a:solidFill>
                <a:latin typeface="Barlow Light"/>
                <a:ea typeface="Barlow Light"/>
                <a:cs typeface="Barlow Light"/>
                <a:sym typeface="Barlow Light"/>
              </a:defRPr>
            </a:lvl8pPr>
            <a:lvl9pPr lvl="8" algn="ctr" rtl="0">
              <a:buNone/>
              <a:defRPr sz="1300">
                <a:solidFill>
                  <a:schemeClr val="accent2"/>
                </a:solidFill>
                <a:latin typeface="Barlow Light"/>
                <a:ea typeface="Barlow Light"/>
                <a:cs typeface="Barlow Light"/>
                <a:sym typeface="Barlow Light"/>
              </a:defRPr>
            </a:lvl9pPr>
          </a:lstStyle>
          <a:p>
            <a:fld id="{00000000-1234-1234-1234-123412341234}" type="slidenum">
              <a:rPr lang="uk-UA" smtClean="0"/>
              <a:pPr/>
              <a:t>‹#›</a:t>
            </a:fld>
            <a:endParaRPr lang="uk-UA"/>
          </a:p>
        </p:txBody>
      </p:sp>
      <p:sp>
        <p:nvSpPr>
          <p:cNvPr id="9" name="Google Shape;9;p1"/>
          <p:cNvSpPr/>
          <p:nvPr/>
        </p:nvSpPr>
        <p:spPr>
          <a:xfrm>
            <a:off x="0" y="5096950"/>
            <a:ext cx="8719800" cy="46500"/>
          </a:xfrm>
          <a:prstGeom prst="rect">
            <a:avLst/>
          </a:prstGeom>
          <a:gradFill>
            <a:gsLst>
              <a:gs pos="0">
                <a:srgbClr val="FFFFFF">
                  <a:alpha val="29803"/>
                </a:srgbClr>
              </a:gs>
              <a:gs pos="100000">
                <a:srgbClr val="FFFFFF">
                  <a:alpha val="0"/>
                </a:srgbClr>
              </a:gs>
            </a:gsLst>
            <a:lin ang="10800000" scaled="0"/>
          </a:gradFill>
          <a:ln>
            <a:noFill/>
          </a:ln>
        </p:spPr>
        <p:txBody>
          <a:bodyPr spcFirstLastPara="1" wrap="square" lIns="91425" tIns="91425" rIns="91425" bIns="91425" anchor="ctr" anchorCtr="0">
            <a:noAutofit/>
          </a:bodyPr>
          <a:lstStyle/>
          <a:p>
            <a:pPr marL="0" lvl="0" indent="0">
              <a:buNone/>
            </a:pPr>
            <a:endParaRPr/>
          </a:p>
        </p:txBody>
      </p:sp>
      <p:sp>
        <p:nvSpPr>
          <p:cNvPr id="10" name="Google Shape;10;p1"/>
          <p:cNvSpPr/>
          <p:nvPr/>
        </p:nvSpPr>
        <p:spPr>
          <a:xfrm>
            <a:off x="8693400" y="5096950"/>
            <a:ext cx="450600" cy="46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9" r:id="rId1"/>
    <p:sldLayoutId id="2147483648" r:id="rId2"/>
    <p:sldLayoutId id="2147483650" r:id="rId3"/>
    <p:sldLayoutId id="2147483651" r:id="rId4"/>
    <p:sldLayoutId id="2147483652" r:id="rId5"/>
    <p:sldLayoutId id="2147483653" r:id="rId6"/>
    <p:sldLayoutId id="2147483654" r:id="rId7"/>
    <p:sldLayoutId id="2147483656" r:id="rId8"/>
    <p:sldLayoutId id="2147483658"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charset="0"/>
          <a:ea typeface="Avenir Next" charset="0"/>
          <a:cs typeface="Avenir Next"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charset="0"/>
          <a:ea typeface="Avenir Next" charset="0"/>
          <a:cs typeface="Avenir Next"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0">
          <a:gsLst>
            <a:gs pos="21000">
              <a:schemeClr val="bg1"/>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dirty="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dirty="0">
                <a:solidFill>
                  <a:srgbClr val="FFFFFF"/>
                </a:solidFill>
                <a:latin typeface="Calibri"/>
                <a:ea typeface=""/>
                <a:cs typeface=""/>
              </a:rPr>
              <a:t>TCC</a:t>
            </a:r>
          </a:p>
        </p:txBody>
      </p:sp>
    </p:spTree>
    <p:extLst>
      <p:ext uri="{BB962C8B-B14F-4D97-AF65-F5344CB8AC3E}">
        <p14:creationId xmlns:p14="http://schemas.microsoft.com/office/powerpoint/2010/main" val="203885274"/>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0">
          <a:gsLst>
            <a:gs pos="21000">
              <a:schemeClr val="bg1"/>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7" name="TextBox 6"/>
          <p:cNvSpPr txBox="1"/>
          <p:nvPr userDrawn="1"/>
        </p:nvSpPr>
        <p:spPr>
          <a:xfrm>
            <a:off x="225703" y="21908"/>
            <a:ext cx="5021315" cy="311624"/>
          </a:xfrm>
          <a:prstGeom prst="rect">
            <a:avLst/>
          </a:prstGeom>
          <a:noFill/>
        </p:spPr>
        <p:txBody>
          <a:bodyPr wrap="square" rtlCol="0">
            <a:spAutoFit/>
          </a:bodyPr>
          <a:lstStyle/>
          <a:p>
            <a:pPr>
              <a:buClrTx/>
              <a:buFontTx/>
              <a:buNone/>
            </a:pPr>
            <a:r>
              <a:rPr lang="en-US" sz="1425" b="1" kern="1200" dirty="0">
                <a:solidFill>
                  <a:srgbClr val="3B83B6">
                    <a:lumMod val="75000"/>
                  </a:srgbClr>
                </a:solidFill>
                <a:latin typeface="Calibri"/>
                <a:ea typeface=""/>
                <a:cs typeface=""/>
              </a:rPr>
              <a:t>INTEGRATED INSTRUCTIONAL LEARNING ENVIRONMENTS</a:t>
            </a: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dirty="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dirty="0">
                <a:solidFill>
                  <a:srgbClr val="FFFFFF"/>
                </a:solidFill>
                <a:latin typeface="Calibri"/>
                <a:ea typeface=""/>
                <a:cs typeface=""/>
              </a:rPr>
              <a:t>TCC</a:t>
            </a:r>
          </a:p>
        </p:txBody>
      </p:sp>
    </p:spTree>
    <p:extLst>
      <p:ext uri="{BB962C8B-B14F-4D97-AF65-F5344CB8AC3E}">
        <p14:creationId xmlns:p14="http://schemas.microsoft.com/office/powerpoint/2010/main" val="34138174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P spid="7" grpId="0"/>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7" name="TextBox 6"/>
          <p:cNvSpPr txBox="1"/>
          <p:nvPr userDrawn="1"/>
        </p:nvSpPr>
        <p:spPr>
          <a:xfrm>
            <a:off x="225703" y="21908"/>
            <a:ext cx="5021315" cy="311624"/>
          </a:xfrm>
          <a:prstGeom prst="rect">
            <a:avLst/>
          </a:prstGeom>
          <a:noFill/>
        </p:spPr>
        <p:txBody>
          <a:bodyPr wrap="square" rtlCol="0">
            <a:spAutoFit/>
          </a:bodyPr>
          <a:lstStyle/>
          <a:p>
            <a:pPr>
              <a:buClrTx/>
              <a:buFontTx/>
              <a:buNone/>
            </a:pPr>
            <a:r>
              <a:rPr lang="en-US" sz="1425" b="1" kern="1200">
                <a:solidFill>
                  <a:srgbClr val="3B83B6">
                    <a:lumMod val="75000"/>
                  </a:srgbClr>
                </a:solidFill>
                <a:latin typeface="Calibri"/>
                <a:ea typeface=""/>
                <a:cs typeface=""/>
              </a:rPr>
              <a:t>INTEGRATED INSTRUCTIONAL LEARNING ENVIRONMENTS</a:t>
            </a: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a:solidFill>
                  <a:srgbClr val="FFFFFF"/>
                </a:solidFill>
                <a:latin typeface="Calibri"/>
                <a:ea typeface=""/>
                <a:cs typeface=""/>
              </a:rPr>
              <a:t>TCC</a:t>
            </a:r>
          </a:p>
        </p:txBody>
      </p:sp>
    </p:spTree>
    <p:extLst>
      <p:ext uri="{BB962C8B-B14F-4D97-AF65-F5344CB8AC3E}">
        <p14:creationId xmlns:p14="http://schemas.microsoft.com/office/powerpoint/2010/main" val="87409199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P spid="7" grpId="0"/>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7" name="TextBox 6"/>
          <p:cNvSpPr txBox="1"/>
          <p:nvPr userDrawn="1"/>
        </p:nvSpPr>
        <p:spPr>
          <a:xfrm>
            <a:off x="225703" y="21908"/>
            <a:ext cx="5021315" cy="311624"/>
          </a:xfrm>
          <a:prstGeom prst="rect">
            <a:avLst/>
          </a:prstGeom>
          <a:noFill/>
        </p:spPr>
        <p:txBody>
          <a:bodyPr wrap="square" rtlCol="0">
            <a:spAutoFit/>
          </a:bodyPr>
          <a:lstStyle/>
          <a:p>
            <a:pPr>
              <a:buClrTx/>
              <a:buFontTx/>
              <a:buNone/>
            </a:pPr>
            <a:r>
              <a:rPr lang="en-US" sz="1425" b="1" kern="1200">
                <a:solidFill>
                  <a:srgbClr val="3B83B6">
                    <a:lumMod val="75000"/>
                  </a:srgbClr>
                </a:solidFill>
                <a:latin typeface="Calibri"/>
                <a:ea typeface=""/>
                <a:cs typeface=""/>
              </a:rPr>
              <a:t>INTEGRATED INSTRUCTIONAL LEARNING ENVIRONMENTS</a:t>
            </a: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a:solidFill>
                  <a:srgbClr val="FFFFFF"/>
                </a:solidFill>
                <a:latin typeface="Calibri"/>
                <a:ea typeface=""/>
                <a:cs typeface=""/>
              </a:rPr>
              <a:t>TCC</a:t>
            </a:r>
          </a:p>
        </p:txBody>
      </p:sp>
    </p:spTree>
    <p:extLst>
      <p:ext uri="{BB962C8B-B14F-4D97-AF65-F5344CB8AC3E}">
        <p14:creationId xmlns:p14="http://schemas.microsoft.com/office/powerpoint/2010/main" val="21332943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P spid="7" grpId="0"/>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7" name="TextBox 6"/>
          <p:cNvSpPr txBox="1"/>
          <p:nvPr userDrawn="1"/>
        </p:nvSpPr>
        <p:spPr>
          <a:xfrm>
            <a:off x="225703" y="21908"/>
            <a:ext cx="5021315" cy="311624"/>
          </a:xfrm>
          <a:prstGeom prst="rect">
            <a:avLst/>
          </a:prstGeom>
          <a:noFill/>
        </p:spPr>
        <p:txBody>
          <a:bodyPr wrap="square" rtlCol="0">
            <a:spAutoFit/>
          </a:bodyPr>
          <a:lstStyle/>
          <a:p>
            <a:pPr>
              <a:buClrTx/>
              <a:buFontTx/>
              <a:buNone/>
            </a:pPr>
            <a:r>
              <a:rPr lang="en-US" sz="1425" b="1" kern="1200">
                <a:solidFill>
                  <a:srgbClr val="3B83B6">
                    <a:lumMod val="75000"/>
                  </a:srgbClr>
                </a:solidFill>
                <a:latin typeface="Calibri"/>
                <a:ea typeface=""/>
                <a:cs typeface=""/>
              </a:rPr>
              <a:t>INTEGRATED INSTRUCTIONAL LEARNING ENVIRONMENTS</a:t>
            </a: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a:solidFill>
                  <a:srgbClr val="FFFFFF"/>
                </a:solidFill>
                <a:latin typeface="Calibri"/>
                <a:ea typeface=""/>
                <a:cs typeface=""/>
              </a:rPr>
              <a:t>TCC</a:t>
            </a:r>
          </a:p>
        </p:txBody>
      </p:sp>
    </p:spTree>
    <p:extLst>
      <p:ext uri="{BB962C8B-B14F-4D97-AF65-F5344CB8AC3E}">
        <p14:creationId xmlns:p14="http://schemas.microsoft.com/office/powerpoint/2010/main" val="829444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P spid="7" grpId="0"/>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7" name="TextBox 6"/>
          <p:cNvSpPr txBox="1"/>
          <p:nvPr userDrawn="1"/>
        </p:nvSpPr>
        <p:spPr>
          <a:xfrm>
            <a:off x="225703" y="21908"/>
            <a:ext cx="5021315" cy="311624"/>
          </a:xfrm>
          <a:prstGeom prst="rect">
            <a:avLst/>
          </a:prstGeom>
          <a:noFill/>
        </p:spPr>
        <p:txBody>
          <a:bodyPr wrap="square" rtlCol="0">
            <a:spAutoFit/>
          </a:bodyPr>
          <a:lstStyle/>
          <a:p>
            <a:pPr>
              <a:buClrTx/>
              <a:buFontTx/>
              <a:buNone/>
            </a:pPr>
            <a:r>
              <a:rPr lang="en-US" sz="1425" b="1" kern="1200" dirty="0">
                <a:solidFill>
                  <a:srgbClr val="3B83B6">
                    <a:lumMod val="75000"/>
                  </a:srgbClr>
                </a:solidFill>
                <a:latin typeface="Calibri"/>
                <a:ea typeface=""/>
                <a:cs typeface=""/>
              </a:rPr>
              <a:t>INTEGRATED INSTRUCTIONAL LEARNING ENVIRONMENTS</a:t>
            </a: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dirty="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dirty="0">
                <a:solidFill>
                  <a:srgbClr val="FFFFFF"/>
                </a:solidFill>
                <a:latin typeface="Calibri"/>
                <a:ea typeface=""/>
                <a:cs typeface=""/>
              </a:rPr>
              <a:t>TCC</a:t>
            </a:r>
          </a:p>
        </p:txBody>
      </p:sp>
    </p:spTree>
    <p:extLst>
      <p:ext uri="{BB962C8B-B14F-4D97-AF65-F5344CB8AC3E}">
        <p14:creationId xmlns:p14="http://schemas.microsoft.com/office/powerpoint/2010/main" val="194221980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P spid="7" grpId="0"/>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AC4B0F-2DCA-4292-AB17-01DDEC77311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2C6D14-0BB5-447B-8E8F-B40F750A556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87057D-DC4F-45EA-85D6-2AB139F97FA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buClrTx/>
              <a:buFontTx/>
              <a:buNone/>
            </a:pPr>
            <a:fld id="{4734E8A9-BC4B-437D-BE87-985BB2433603}" type="datetimeFigureOut">
              <a:rPr lang="en-US" kern="1200" smtClean="0">
                <a:solidFill>
                  <a:prstClr val="black">
                    <a:tint val="75000"/>
                  </a:prstClr>
                </a:solidFill>
                <a:latin typeface="Calibri" panose="020F0502020204030204"/>
                <a:ea typeface=""/>
                <a:cs typeface=""/>
              </a:rPr>
              <a:pPr>
                <a:buClrTx/>
                <a:buFontTx/>
                <a:buNone/>
              </a:pPr>
              <a:t>3/24/2021</a:t>
            </a:fld>
            <a:endParaRPr lang="en-US" kern="1200">
              <a:solidFill>
                <a:prstClr val="black">
                  <a:tint val="75000"/>
                </a:prstClr>
              </a:solidFill>
              <a:latin typeface="Calibri" panose="020F0502020204030204"/>
              <a:ea typeface=""/>
              <a:cs typeface=""/>
            </a:endParaRPr>
          </a:p>
        </p:txBody>
      </p:sp>
      <p:sp>
        <p:nvSpPr>
          <p:cNvPr id="5" name="Footer Placeholder 4">
            <a:extLst>
              <a:ext uri="{FF2B5EF4-FFF2-40B4-BE49-F238E27FC236}">
                <a16:creationId xmlns:a16="http://schemas.microsoft.com/office/drawing/2014/main" id="{50682323-7EB3-40CF-A4E6-7C6EC091CE4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buClrTx/>
              <a:buFontTx/>
              <a:buNone/>
            </a:pPr>
            <a:endParaRPr lang="en-US" kern="1200">
              <a:solidFill>
                <a:prstClr val="black">
                  <a:tint val="75000"/>
                </a:prstClr>
              </a:solidFill>
              <a:latin typeface="Calibri" panose="020F0502020204030204"/>
              <a:ea typeface=""/>
              <a:cs typeface=""/>
            </a:endParaRPr>
          </a:p>
        </p:txBody>
      </p:sp>
      <p:sp>
        <p:nvSpPr>
          <p:cNvPr id="6" name="Slide Number Placeholder 5">
            <a:extLst>
              <a:ext uri="{FF2B5EF4-FFF2-40B4-BE49-F238E27FC236}">
                <a16:creationId xmlns:a16="http://schemas.microsoft.com/office/drawing/2014/main" id="{EEF782B6-21F1-452E-A786-09276D50044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buClrTx/>
              <a:buFontTx/>
              <a:buNone/>
            </a:pPr>
            <a:fld id="{6240BA24-3E0B-4E93-B265-315D0A7B855A}" type="slidenum">
              <a:rPr lang="en-US" kern="1200" smtClean="0">
                <a:solidFill>
                  <a:prstClr val="black">
                    <a:tint val="75000"/>
                  </a:prstClr>
                </a:solidFill>
                <a:latin typeface="Calibri" panose="020F0502020204030204"/>
                <a:ea typeface=""/>
                <a:cs typeface=""/>
              </a:rPr>
              <a:pPr>
                <a:buClrTx/>
                <a:buFontTx/>
                <a:buNone/>
              </a:pPr>
              <a:t>‹#›</a:t>
            </a:fld>
            <a:endParaRPr lang="en-US" kern="1200">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34667421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buClrTx/>
              <a:buFontTx/>
              <a:buNone/>
            </a:pPr>
            <a:fld id="{518103B7-E963-4994-BFB8-F774BECD47EF}" type="datetimeFigureOut">
              <a:rPr lang="en-US" kern="1200" smtClean="0">
                <a:solidFill>
                  <a:prstClr val="black">
                    <a:tint val="75000"/>
                  </a:prstClr>
                </a:solidFill>
                <a:latin typeface="Calibri" panose="020F0502020204030204"/>
                <a:ea typeface=""/>
                <a:cs typeface=""/>
              </a:rPr>
              <a:pPr>
                <a:buClrTx/>
                <a:buFontTx/>
                <a:buNone/>
              </a:pPr>
              <a:t>3/24/2021</a:t>
            </a:fld>
            <a:endParaRPr lang="en-US" kern="1200" dirty="0">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buClrTx/>
              <a:buFontTx/>
              <a:buNone/>
            </a:pPr>
            <a:endParaRPr lang="en-US" kern="1200" dirty="0">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buClrTx/>
              <a:buFontTx/>
              <a:buNone/>
            </a:pPr>
            <a:fld id="{113E8F3F-7631-468F-B998-C077F470EB34}" type="slidenum">
              <a:rPr lang="en-US" kern="1200" smtClean="0">
                <a:solidFill>
                  <a:prstClr val="black">
                    <a:tint val="75000"/>
                  </a:prstClr>
                </a:solidFill>
                <a:latin typeface="Calibri" panose="020F0502020204030204"/>
                <a:ea typeface=""/>
                <a:cs typeface=""/>
              </a:rPr>
              <a:pPr>
                <a:buClrTx/>
                <a:buFontTx/>
                <a:buNone/>
              </a:pPr>
              <a:t>‹#›</a:t>
            </a:fld>
            <a:endParaRPr lang="en-US" kern="1200" dirty="0">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77601023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AC4B0F-2DCA-4292-AB17-01DDEC77311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2C6D14-0BB5-447B-8E8F-B40F750A556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87057D-DC4F-45EA-85D6-2AB139F97FA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buClrTx/>
              <a:buFontTx/>
              <a:buNone/>
            </a:pPr>
            <a:fld id="{4734E8A9-BC4B-437D-BE87-985BB2433603}" type="datetimeFigureOut">
              <a:rPr lang="en-US" kern="1200" smtClean="0">
                <a:solidFill>
                  <a:prstClr val="black">
                    <a:tint val="75000"/>
                  </a:prstClr>
                </a:solidFill>
                <a:latin typeface="Calibri" panose="020F0502020204030204"/>
                <a:ea typeface=""/>
                <a:cs typeface=""/>
              </a:rPr>
              <a:pPr>
                <a:buClrTx/>
                <a:buFontTx/>
                <a:buNone/>
              </a:pPr>
              <a:t>3/24/2021</a:t>
            </a:fld>
            <a:endParaRPr lang="en-US" kern="1200">
              <a:solidFill>
                <a:prstClr val="black">
                  <a:tint val="75000"/>
                </a:prstClr>
              </a:solidFill>
              <a:latin typeface="Calibri" panose="020F0502020204030204"/>
              <a:ea typeface=""/>
              <a:cs typeface=""/>
            </a:endParaRPr>
          </a:p>
        </p:txBody>
      </p:sp>
      <p:sp>
        <p:nvSpPr>
          <p:cNvPr id="5" name="Footer Placeholder 4">
            <a:extLst>
              <a:ext uri="{FF2B5EF4-FFF2-40B4-BE49-F238E27FC236}">
                <a16:creationId xmlns:a16="http://schemas.microsoft.com/office/drawing/2014/main" id="{50682323-7EB3-40CF-A4E6-7C6EC091CE4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buClrTx/>
              <a:buFontTx/>
              <a:buNone/>
            </a:pPr>
            <a:endParaRPr lang="en-US" kern="1200">
              <a:solidFill>
                <a:prstClr val="black">
                  <a:tint val="75000"/>
                </a:prstClr>
              </a:solidFill>
              <a:latin typeface="Calibri" panose="020F0502020204030204"/>
              <a:ea typeface=""/>
              <a:cs typeface=""/>
            </a:endParaRPr>
          </a:p>
        </p:txBody>
      </p:sp>
      <p:sp>
        <p:nvSpPr>
          <p:cNvPr id="6" name="Slide Number Placeholder 5">
            <a:extLst>
              <a:ext uri="{FF2B5EF4-FFF2-40B4-BE49-F238E27FC236}">
                <a16:creationId xmlns:a16="http://schemas.microsoft.com/office/drawing/2014/main" id="{EEF782B6-21F1-452E-A786-09276D50044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buClrTx/>
              <a:buFontTx/>
              <a:buNone/>
            </a:pPr>
            <a:fld id="{6240BA24-3E0B-4E93-B265-315D0A7B855A}" type="slidenum">
              <a:rPr lang="en-US" kern="1200" smtClean="0">
                <a:solidFill>
                  <a:prstClr val="black">
                    <a:tint val="75000"/>
                  </a:prstClr>
                </a:solidFill>
                <a:latin typeface="Calibri" panose="020F0502020204030204"/>
                <a:ea typeface=""/>
                <a:cs typeface=""/>
              </a:rPr>
              <a:pPr>
                <a:buClrTx/>
                <a:buFontTx/>
                <a:buNone/>
              </a:pPr>
              <a:t>‹#›</a:t>
            </a:fld>
            <a:endParaRPr lang="en-US" kern="1200">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61080006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flip="none" rotWithShape="0">
          <a:gsLst>
            <a:gs pos="21000">
              <a:schemeClr val="bg1"/>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dirty="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dirty="0">
                <a:solidFill>
                  <a:srgbClr val="FFFFFF"/>
                </a:solidFill>
                <a:latin typeface="Calibri"/>
                <a:ea typeface=""/>
                <a:cs typeface=""/>
              </a:rPr>
              <a:t>TCC</a:t>
            </a:r>
          </a:p>
        </p:txBody>
      </p:sp>
    </p:spTree>
    <p:extLst>
      <p:ext uri="{BB962C8B-B14F-4D97-AF65-F5344CB8AC3E}">
        <p14:creationId xmlns:p14="http://schemas.microsoft.com/office/powerpoint/2010/main" val="18663136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flip="none" rotWithShape="0">
          <a:gsLst>
            <a:gs pos="21000">
              <a:schemeClr val="bg1"/>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dirty="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dirty="0">
                <a:solidFill>
                  <a:srgbClr val="FFFFFF"/>
                </a:solidFill>
                <a:latin typeface="Calibri"/>
                <a:ea typeface=""/>
                <a:cs typeface=""/>
              </a:rPr>
              <a:t>TCC</a:t>
            </a:r>
          </a:p>
        </p:txBody>
      </p:sp>
    </p:spTree>
    <p:extLst>
      <p:ext uri="{BB962C8B-B14F-4D97-AF65-F5344CB8AC3E}">
        <p14:creationId xmlns:p14="http://schemas.microsoft.com/office/powerpoint/2010/main" val="176730213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3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36.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3.xml"/><Relationship Id="rId1" Type="http://schemas.openxmlformats.org/officeDocument/2006/relationships/slideLayout" Target="../slideLayouts/slideLayout3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6.xml"/><Relationship Id="rId1" Type="http://schemas.openxmlformats.org/officeDocument/2006/relationships/slideLayout" Target="../slideLayouts/slideLayout6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8.xml"/><Relationship Id="rId1" Type="http://schemas.openxmlformats.org/officeDocument/2006/relationships/slideLayout" Target="../slideLayouts/slideLayout7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80.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80.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5.xml"/><Relationship Id="rId1" Type="http://schemas.openxmlformats.org/officeDocument/2006/relationships/slideLayout" Target="../slideLayouts/slideLayout8.xml"/><Relationship Id="rId5" Type="http://schemas.openxmlformats.org/officeDocument/2006/relationships/comments" Target="../comments/comment1.xml"/><Relationship Id="rId4" Type="http://schemas.openxmlformats.org/officeDocument/2006/relationships/image" Target="../media/image30.jp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1"/>
          <p:cNvSpPr txBox="1">
            <a:spLocks noGrp="1"/>
          </p:cNvSpPr>
          <p:nvPr>
            <p:ph type="ctrTitle"/>
          </p:nvPr>
        </p:nvSpPr>
        <p:spPr>
          <a:xfrm>
            <a:off x="312808" y="448056"/>
            <a:ext cx="5110800" cy="2742303"/>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b="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That Wasn’t Easy: A Faculty-Led LMS Transition</a:t>
            </a:r>
            <a:br>
              <a:rPr lang="en-US" b="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br>
            <a:br>
              <a:rPr lang="en-US" b="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br>
            <a:endParaRPr b="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7" name="Grupo 6">
            <a:extLst>
              <a:ext uri="{FF2B5EF4-FFF2-40B4-BE49-F238E27FC236}">
                <a16:creationId xmlns:a16="http://schemas.microsoft.com/office/drawing/2014/main" id="{7B127C7C-9450-754F-89D9-837836FB0E3F}"/>
              </a:ext>
            </a:extLst>
          </p:cNvPr>
          <p:cNvGrpSpPr/>
          <p:nvPr/>
        </p:nvGrpSpPr>
        <p:grpSpPr>
          <a:xfrm>
            <a:off x="4993687" y="854931"/>
            <a:ext cx="3956584" cy="3550317"/>
            <a:chOff x="6928587" y="2421571"/>
            <a:chExt cx="761805" cy="683582"/>
          </a:xfrm>
        </p:grpSpPr>
        <p:sp>
          <p:nvSpPr>
            <p:cNvPr id="38" name="Google Shape;928;p46"/>
            <p:cNvSpPr/>
            <p:nvPr/>
          </p:nvSpPr>
          <p:spPr>
            <a:xfrm>
              <a:off x="7283789" y="2493529"/>
              <a:ext cx="406603" cy="430281"/>
            </a:xfrm>
            <a:custGeom>
              <a:avLst/>
              <a:gdLst/>
              <a:ahLst/>
              <a:cxnLst/>
              <a:rect l="l" t="t" r="r" b="b"/>
              <a:pathLst>
                <a:path w="4066033" h="4302812" extrusionOk="0">
                  <a:moveTo>
                    <a:pt x="3440299" y="2164555"/>
                  </a:moveTo>
                  <a:cubicBezTo>
                    <a:pt x="3440299" y="2201737"/>
                    <a:pt x="3439473" y="2238919"/>
                    <a:pt x="3436993" y="2273622"/>
                  </a:cubicBezTo>
                  <a:cubicBezTo>
                    <a:pt x="3792430" y="2543811"/>
                    <a:pt x="4066034" y="3123023"/>
                    <a:pt x="4066034" y="3632828"/>
                  </a:cubicBezTo>
                  <a:cubicBezTo>
                    <a:pt x="4066034" y="4188078"/>
                    <a:pt x="3741181" y="4450004"/>
                    <a:pt x="3340281" y="4218650"/>
                  </a:cubicBezTo>
                  <a:cubicBezTo>
                    <a:pt x="3339454" y="4217824"/>
                    <a:pt x="3338628" y="4217824"/>
                    <a:pt x="3337801" y="4216998"/>
                  </a:cubicBezTo>
                  <a:lnTo>
                    <a:pt x="819158" y="2765250"/>
                  </a:lnTo>
                  <a:cubicBezTo>
                    <a:pt x="818332" y="2764424"/>
                    <a:pt x="817505" y="2764424"/>
                    <a:pt x="815852" y="2763597"/>
                  </a:cubicBezTo>
                  <a:cubicBezTo>
                    <a:pt x="365356" y="2503324"/>
                    <a:pt x="0" y="1786952"/>
                    <a:pt x="0" y="1163122"/>
                  </a:cubicBezTo>
                  <a:cubicBezTo>
                    <a:pt x="0" y="578952"/>
                    <a:pt x="320720" y="282323"/>
                    <a:pt x="731539" y="461623"/>
                  </a:cubicBezTo>
                  <a:cubicBezTo>
                    <a:pt x="781961" y="60884"/>
                    <a:pt x="1050606" y="-111805"/>
                    <a:pt x="1374632" y="75757"/>
                  </a:cubicBezTo>
                  <a:cubicBezTo>
                    <a:pt x="1530032" y="165820"/>
                    <a:pt x="1673034" y="323636"/>
                    <a:pt x="1784624" y="513677"/>
                  </a:cubicBezTo>
                  <a:cubicBezTo>
                    <a:pt x="1946637" y="273234"/>
                    <a:pt x="2222721" y="212091"/>
                    <a:pt x="2535175" y="392216"/>
                  </a:cubicBezTo>
                  <a:cubicBezTo>
                    <a:pt x="3035267" y="679757"/>
                    <a:pt x="3440299" y="1473797"/>
                    <a:pt x="3440299" y="2164555"/>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 name="Google Shape;929;p46"/>
            <p:cNvSpPr/>
            <p:nvPr/>
          </p:nvSpPr>
          <p:spPr>
            <a:xfrm>
              <a:off x="7242581" y="2533079"/>
              <a:ext cx="406603" cy="430281"/>
            </a:xfrm>
            <a:custGeom>
              <a:avLst/>
              <a:gdLst/>
              <a:ahLst/>
              <a:cxnLst/>
              <a:rect l="l" t="t" r="r" b="b"/>
              <a:pathLst>
                <a:path w="4066033" h="4302812" extrusionOk="0">
                  <a:moveTo>
                    <a:pt x="3440299" y="2164555"/>
                  </a:moveTo>
                  <a:cubicBezTo>
                    <a:pt x="3440299" y="2201737"/>
                    <a:pt x="3439473" y="2238919"/>
                    <a:pt x="3436993" y="2273622"/>
                  </a:cubicBezTo>
                  <a:cubicBezTo>
                    <a:pt x="3792430" y="2543811"/>
                    <a:pt x="4066034" y="3123023"/>
                    <a:pt x="4066034" y="3632828"/>
                  </a:cubicBezTo>
                  <a:cubicBezTo>
                    <a:pt x="4066034" y="4188078"/>
                    <a:pt x="3741181" y="4450004"/>
                    <a:pt x="3340281" y="4218650"/>
                  </a:cubicBezTo>
                  <a:cubicBezTo>
                    <a:pt x="3339454" y="4217824"/>
                    <a:pt x="3338628" y="4217824"/>
                    <a:pt x="3337801" y="4216998"/>
                  </a:cubicBezTo>
                  <a:lnTo>
                    <a:pt x="819158" y="2765250"/>
                  </a:lnTo>
                  <a:cubicBezTo>
                    <a:pt x="818332" y="2764424"/>
                    <a:pt x="817505" y="2764424"/>
                    <a:pt x="815852" y="2763597"/>
                  </a:cubicBezTo>
                  <a:cubicBezTo>
                    <a:pt x="365356" y="2503324"/>
                    <a:pt x="0" y="1786952"/>
                    <a:pt x="0" y="1163122"/>
                  </a:cubicBezTo>
                  <a:cubicBezTo>
                    <a:pt x="0" y="578952"/>
                    <a:pt x="320720" y="282323"/>
                    <a:pt x="731539" y="461623"/>
                  </a:cubicBezTo>
                  <a:cubicBezTo>
                    <a:pt x="781961" y="60884"/>
                    <a:pt x="1050606" y="-111805"/>
                    <a:pt x="1374632" y="75757"/>
                  </a:cubicBezTo>
                  <a:cubicBezTo>
                    <a:pt x="1530032" y="165820"/>
                    <a:pt x="1673034" y="323636"/>
                    <a:pt x="1784624" y="513677"/>
                  </a:cubicBezTo>
                  <a:cubicBezTo>
                    <a:pt x="1946637" y="273234"/>
                    <a:pt x="2222721" y="212091"/>
                    <a:pt x="2535175" y="392216"/>
                  </a:cubicBezTo>
                  <a:cubicBezTo>
                    <a:pt x="3035267" y="679757"/>
                    <a:pt x="3440299" y="1473797"/>
                    <a:pt x="3440299" y="2164555"/>
                  </a:cubicBezTo>
                  <a:close/>
                </a:path>
              </a:pathLst>
            </a:custGeom>
            <a:gradFill>
              <a:gsLst>
                <a:gs pos="0">
                  <a:srgbClr val="FFFFFF">
                    <a:alpha val="40000"/>
                  </a:srgbClr>
                </a:gs>
                <a:gs pos="100000">
                  <a:srgbClr val="FFFFFF">
                    <a:alpha val="1000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 name="Google Shape;930;p46"/>
            <p:cNvSpPr/>
            <p:nvPr/>
          </p:nvSpPr>
          <p:spPr>
            <a:xfrm>
              <a:off x="7073805" y="2784444"/>
              <a:ext cx="70591" cy="120304"/>
            </a:xfrm>
            <a:custGeom>
              <a:avLst/>
              <a:gdLst/>
              <a:ahLst/>
              <a:cxnLst/>
              <a:rect l="l" t="t" r="r" b="b"/>
              <a:pathLst>
                <a:path w="705914" h="1203041" extrusionOk="0">
                  <a:moveTo>
                    <a:pt x="383541" y="351163"/>
                  </a:moveTo>
                  <a:lnTo>
                    <a:pt x="0" y="129723"/>
                  </a:lnTo>
                  <a:lnTo>
                    <a:pt x="0" y="0"/>
                  </a:lnTo>
                  <a:lnTo>
                    <a:pt x="383541" y="221439"/>
                  </a:lnTo>
                  <a:cubicBezTo>
                    <a:pt x="414952" y="239617"/>
                    <a:pt x="460415" y="275972"/>
                    <a:pt x="499265" y="332158"/>
                  </a:cubicBezTo>
                  <a:cubicBezTo>
                    <a:pt x="541421" y="392476"/>
                    <a:pt x="571179" y="468492"/>
                    <a:pt x="571179" y="551119"/>
                  </a:cubicBezTo>
                  <a:cubicBezTo>
                    <a:pt x="571179" y="642008"/>
                    <a:pt x="548034" y="694062"/>
                    <a:pt x="503398" y="708936"/>
                  </a:cubicBezTo>
                  <a:cubicBezTo>
                    <a:pt x="462068" y="722982"/>
                    <a:pt x="413299" y="699020"/>
                    <a:pt x="382715" y="681668"/>
                  </a:cubicBezTo>
                  <a:lnTo>
                    <a:pt x="224835" y="590779"/>
                  </a:lnTo>
                  <a:lnTo>
                    <a:pt x="224008" y="589953"/>
                  </a:lnTo>
                  <a:cubicBezTo>
                    <a:pt x="210782" y="581691"/>
                    <a:pt x="189291" y="574254"/>
                    <a:pt x="171932" y="579212"/>
                  </a:cubicBezTo>
                  <a:cubicBezTo>
                    <a:pt x="157880" y="583343"/>
                    <a:pt x="142175" y="597390"/>
                    <a:pt x="142175" y="647792"/>
                  </a:cubicBezTo>
                  <a:cubicBezTo>
                    <a:pt x="142175" y="698194"/>
                    <a:pt x="157880" y="729592"/>
                    <a:pt x="171106" y="747770"/>
                  </a:cubicBezTo>
                  <a:cubicBezTo>
                    <a:pt x="187638" y="770905"/>
                    <a:pt x="209129" y="787431"/>
                    <a:pt x="222355" y="794041"/>
                  </a:cubicBezTo>
                  <a:lnTo>
                    <a:pt x="224008" y="794867"/>
                  </a:lnTo>
                  <a:lnTo>
                    <a:pt x="705914" y="1073318"/>
                  </a:lnTo>
                  <a:lnTo>
                    <a:pt x="705914" y="1203042"/>
                  </a:lnTo>
                  <a:lnTo>
                    <a:pt x="226488" y="926243"/>
                  </a:lnTo>
                  <a:cubicBezTo>
                    <a:pt x="193424" y="908891"/>
                    <a:pt x="146308" y="872536"/>
                    <a:pt x="104978" y="814697"/>
                  </a:cubicBezTo>
                  <a:cubicBezTo>
                    <a:pt x="60342" y="751901"/>
                    <a:pt x="28931" y="671754"/>
                    <a:pt x="29758" y="582517"/>
                  </a:cubicBezTo>
                  <a:cubicBezTo>
                    <a:pt x="29758" y="494106"/>
                    <a:pt x="60342" y="448662"/>
                    <a:pt x="104978" y="436268"/>
                  </a:cubicBezTo>
                  <a:cubicBezTo>
                    <a:pt x="146308" y="424700"/>
                    <a:pt x="193424" y="441226"/>
                    <a:pt x="226488" y="461882"/>
                  </a:cubicBezTo>
                  <a:lnTo>
                    <a:pt x="382715" y="551945"/>
                  </a:lnTo>
                  <a:cubicBezTo>
                    <a:pt x="405033" y="565165"/>
                    <a:pt x="422391" y="570949"/>
                    <a:pt x="433137" y="566818"/>
                  </a:cubicBezTo>
                  <a:cubicBezTo>
                    <a:pt x="441403" y="564339"/>
                    <a:pt x="457935" y="551945"/>
                    <a:pt x="457935" y="485844"/>
                  </a:cubicBezTo>
                  <a:cubicBezTo>
                    <a:pt x="457935" y="443704"/>
                    <a:pt x="443883" y="415611"/>
                    <a:pt x="431484" y="396607"/>
                  </a:cubicBezTo>
                  <a:cubicBezTo>
                    <a:pt x="416605" y="375124"/>
                    <a:pt x="395940" y="358599"/>
                    <a:pt x="383541" y="351163"/>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 name="Google Shape;931;p46"/>
            <p:cNvSpPr/>
            <p:nvPr/>
          </p:nvSpPr>
          <p:spPr>
            <a:xfrm>
              <a:off x="7054189" y="2765237"/>
              <a:ext cx="27939" cy="41909"/>
            </a:xfrm>
            <a:custGeom>
              <a:avLst/>
              <a:gdLst/>
              <a:ahLst/>
              <a:cxnLst/>
              <a:rect l="l" t="t" r="r" b="b"/>
              <a:pathLst>
                <a:path w="279389" h="419086" extrusionOk="0">
                  <a:moveTo>
                    <a:pt x="279390" y="290104"/>
                  </a:moveTo>
                  <a:cubicBezTo>
                    <a:pt x="279390" y="396692"/>
                    <a:pt x="216569" y="447094"/>
                    <a:pt x="139695" y="403303"/>
                  </a:cubicBezTo>
                  <a:cubicBezTo>
                    <a:pt x="62821" y="358684"/>
                    <a:pt x="0" y="236397"/>
                    <a:pt x="0" y="128982"/>
                  </a:cubicBezTo>
                  <a:cubicBezTo>
                    <a:pt x="0" y="22394"/>
                    <a:pt x="62821" y="-28008"/>
                    <a:pt x="139695" y="15784"/>
                  </a:cubicBezTo>
                  <a:cubicBezTo>
                    <a:pt x="216569" y="60402"/>
                    <a:pt x="279390" y="183516"/>
                    <a:pt x="279390" y="29010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 name="Google Shape;932;p46"/>
            <p:cNvSpPr/>
            <p:nvPr/>
          </p:nvSpPr>
          <p:spPr>
            <a:xfrm>
              <a:off x="7135782" y="2879768"/>
              <a:ext cx="27939" cy="41909"/>
            </a:xfrm>
            <a:custGeom>
              <a:avLst/>
              <a:gdLst/>
              <a:ahLst/>
              <a:cxnLst/>
              <a:rect l="l" t="t" r="r" b="b"/>
              <a:pathLst>
                <a:path w="279389" h="419086" extrusionOk="0">
                  <a:moveTo>
                    <a:pt x="279390" y="290104"/>
                  </a:moveTo>
                  <a:cubicBezTo>
                    <a:pt x="279390" y="396692"/>
                    <a:pt x="216568" y="447095"/>
                    <a:pt x="139695" y="403302"/>
                  </a:cubicBezTo>
                  <a:cubicBezTo>
                    <a:pt x="62821" y="358684"/>
                    <a:pt x="0" y="236397"/>
                    <a:pt x="0" y="128983"/>
                  </a:cubicBezTo>
                  <a:cubicBezTo>
                    <a:pt x="0" y="22394"/>
                    <a:pt x="62821" y="-28008"/>
                    <a:pt x="139695" y="15784"/>
                  </a:cubicBezTo>
                  <a:cubicBezTo>
                    <a:pt x="216568" y="60402"/>
                    <a:pt x="279390" y="183516"/>
                    <a:pt x="279390" y="29010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 name="Google Shape;933;p46"/>
            <p:cNvSpPr/>
            <p:nvPr/>
          </p:nvSpPr>
          <p:spPr>
            <a:xfrm>
              <a:off x="7229406" y="2634977"/>
              <a:ext cx="247979" cy="274155"/>
            </a:xfrm>
            <a:custGeom>
              <a:avLst/>
              <a:gdLst/>
              <a:ahLst/>
              <a:cxnLst/>
              <a:rect l="l" t="t" r="r" b="b"/>
              <a:pathLst>
                <a:path w="2479792" h="2741547" extrusionOk="0">
                  <a:moveTo>
                    <a:pt x="826" y="0"/>
                  </a:moveTo>
                  <a:lnTo>
                    <a:pt x="2479793" y="1430265"/>
                  </a:lnTo>
                  <a:lnTo>
                    <a:pt x="2479793" y="2741547"/>
                  </a:lnTo>
                  <a:lnTo>
                    <a:pt x="0" y="1311283"/>
                  </a:lnTo>
                  <a:lnTo>
                    <a:pt x="826"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 name="Google Shape;934;p46"/>
            <p:cNvSpPr/>
            <p:nvPr/>
          </p:nvSpPr>
          <p:spPr>
            <a:xfrm>
              <a:off x="7196440" y="2651457"/>
              <a:ext cx="247896" cy="274155"/>
            </a:xfrm>
            <a:custGeom>
              <a:avLst/>
              <a:gdLst/>
              <a:ahLst/>
              <a:cxnLst/>
              <a:rect l="l" t="t" r="r" b="b"/>
              <a:pathLst>
                <a:path w="2478965" h="2741547" extrusionOk="0">
                  <a:moveTo>
                    <a:pt x="0" y="0"/>
                  </a:moveTo>
                  <a:lnTo>
                    <a:pt x="2478966" y="1430265"/>
                  </a:lnTo>
                  <a:lnTo>
                    <a:pt x="2478966" y="2741547"/>
                  </a:lnTo>
                  <a:lnTo>
                    <a:pt x="0" y="1311283"/>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935;p46"/>
            <p:cNvSpPr/>
            <p:nvPr/>
          </p:nvSpPr>
          <p:spPr>
            <a:xfrm>
              <a:off x="7218610" y="2716645"/>
              <a:ext cx="27939" cy="41535"/>
            </a:xfrm>
            <a:custGeom>
              <a:avLst/>
              <a:gdLst/>
              <a:ahLst/>
              <a:cxnLst/>
              <a:rect l="l" t="t" r="r" b="b"/>
              <a:pathLst>
                <a:path w="279389" h="415353" extrusionOk="0">
                  <a:moveTo>
                    <a:pt x="0" y="127116"/>
                  </a:moveTo>
                  <a:cubicBezTo>
                    <a:pt x="0" y="232878"/>
                    <a:pt x="62821" y="354339"/>
                    <a:pt x="139695" y="398957"/>
                  </a:cubicBezTo>
                  <a:cubicBezTo>
                    <a:pt x="216568" y="443575"/>
                    <a:pt x="279390" y="394000"/>
                    <a:pt x="279390" y="288238"/>
                  </a:cubicBezTo>
                  <a:cubicBezTo>
                    <a:pt x="279390" y="182476"/>
                    <a:pt x="216568" y="61015"/>
                    <a:pt x="139695" y="16396"/>
                  </a:cubicBezTo>
                  <a:cubicBezTo>
                    <a:pt x="62821" y="-28222"/>
                    <a:pt x="0" y="21354"/>
                    <a:pt x="0" y="12711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936;p46"/>
            <p:cNvSpPr/>
            <p:nvPr/>
          </p:nvSpPr>
          <p:spPr>
            <a:xfrm>
              <a:off x="7253472" y="2743810"/>
              <a:ext cx="12977" cy="19278"/>
            </a:xfrm>
            <a:custGeom>
              <a:avLst/>
              <a:gdLst/>
              <a:ahLst/>
              <a:cxnLst/>
              <a:rect l="l" t="t" r="r" b="b"/>
              <a:pathLst>
                <a:path w="129775" h="192778" extrusionOk="0">
                  <a:moveTo>
                    <a:pt x="0" y="58794"/>
                  </a:moveTo>
                  <a:cubicBezTo>
                    <a:pt x="0" y="107544"/>
                    <a:pt x="28931" y="164556"/>
                    <a:pt x="65301" y="185213"/>
                  </a:cubicBezTo>
                  <a:cubicBezTo>
                    <a:pt x="100845" y="205869"/>
                    <a:pt x="129776" y="182734"/>
                    <a:pt x="129776" y="133984"/>
                  </a:cubicBezTo>
                  <a:cubicBezTo>
                    <a:pt x="129776" y="85235"/>
                    <a:pt x="100845" y="28222"/>
                    <a:pt x="64475" y="7566"/>
                  </a:cubicBezTo>
                  <a:cubicBezTo>
                    <a:pt x="28931" y="-13091"/>
                    <a:pt x="0" y="10044"/>
                    <a:pt x="0" y="58794"/>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937;p46"/>
            <p:cNvSpPr/>
            <p:nvPr/>
          </p:nvSpPr>
          <p:spPr>
            <a:xfrm>
              <a:off x="7273334" y="2755263"/>
              <a:ext cx="12977" cy="19278"/>
            </a:xfrm>
            <a:custGeom>
              <a:avLst/>
              <a:gdLst/>
              <a:ahLst/>
              <a:cxnLst/>
              <a:rect l="l" t="t" r="r" b="b"/>
              <a:pathLst>
                <a:path w="129775" h="192778" extrusionOk="0">
                  <a:moveTo>
                    <a:pt x="0" y="58794"/>
                  </a:moveTo>
                  <a:cubicBezTo>
                    <a:pt x="0" y="107544"/>
                    <a:pt x="28931" y="164556"/>
                    <a:pt x="65301" y="185213"/>
                  </a:cubicBezTo>
                  <a:cubicBezTo>
                    <a:pt x="100845" y="205869"/>
                    <a:pt x="129776" y="182734"/>
                    <a:pt x="129776" y="133984"/>
                  </a:cubicBezTo>
                  <a:cubicBezTo>
                    <a:pt x="129776" y="85235"/>
                    <a:pt x="100845" y="28222"/>
                    <a:pt x="64475" y="7566"/>
                  </a:cubicBezTo>
                  <a:cubicBezTo>
                    <a:pt x="28931" y="-13091"/>
                    <a:pt x="0" y="10044"/>
                    <a:pt x="0" y="58794"/>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938;p46"/>
            <p:cNvSpPr/>
            <p:nvPr/>
          </p:nvSpPr>
          <p:spPr>
            <a:xfrm>
              <a:off x="7371492" y="2777770"/>
              <a:ext cx="9754" cy="80230"/>
            </a:xfrm>
            <a:custGeom>
              <a:avLst/>
              <a:gdLst/>
              <a:ahLst/>
              <a:cxnLst/>
              <a:rect l="l" t="t" r="r" b="b"/>
              <a:pathLst>
                <a:path w="97538" h="802303" extrusionOk="0">
                  <a:moveTo>
                    <a:pt x="97539" y="56186"/>
                  </a:moveTo>
                  <a:lnTo>
                    <a:pt x="97539" y="802303"/>
                  </a:lnTo>
                  <a:lnTo>
                    <a:pt x="0" y="746117"/>
                  </a:lnTo>
                  <a:lnTo>
                    <a:pt x="0" y="0"/>
                  </a:lnTo>
                  <a:lnTo>
                    <a:pt x="97539"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939;p46"/>
            <p:cNvSpPr/>
            <p:nvPr/>
          </p:nvSpPr>
          <p:spPr>
            <a:xfrm>
              <a:off x="7392755" y="2790130"/>
              <a:ext cx="9754" cy="80230"/>
            </a:xfrm>
            <a:custGeom>
              <a:avLst/>
              <a:gdLst/>
              <a:ahLst/>
              <a:cxnLst/>
              <a:rect l="l" t="t" r="r" b="b"/>
              <a:pathLst>
                <a:path w="97538" h="802303" extrusionOk="0">
                  <a:moveTo>
                    <a:pt x="97538" y="56186"/>
                  </a:moveTo>
                  <a:lnTo>
                    <a:pt x="97538" y="802303"/>
                  </a:lnTo>
                  <a:lnTo>
                    <a:pt x="0" y="746117"/>
                  </a:lnTo>
                  <a:lnTo>
                    <a:pt x="0" y="0"/>
                  </a:lnTo>
                  <a:lnTo>
                    <a:pt x="97538"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940;p46"/>
            <p:cNvSpPr/>
            <p:nvPr/>
          </p:nvSpPr>
          <p:spPr>
            <a:xfrm>
              <a:off x="7414101" y="2802489"/>
              <a:ext cx="9754" cy="80230"/>
            </a:xfrm>
            <a:custGeom>
              <a:avLst/>
              <a:gdLst/>
              <a:ahLst/>
              <a:cxnLst/>
              <a:rect l="l" t="t" r="r" b="b"/>
              <a:pathLst>
                <a:path w="97538" h="802303" extrusionOk="0">
                  <a:moveTo>
                    <a:pt x="97538" y="56186"/>
                  </a:moveTo>
                  <a:lnTo>
                    <a:pt x="97538" y="802303"/>
                  </a:lnTo>
                  <a:lnTo>
                    <a:pt x="0" y="746117"/>
                  </a:lnTo>
                  <a:lnTo>
                    <a:pt x="0" y="0"/>
                  </a:lnTo>
                  <a:lnTo>
                    <a:pt x="97538"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 name="Google Shape;941;p46"/>
            <p:cNvSpPr/>
            <p:nvPr/>
          </p:nvSpPr>
          <p:spPr>
            <a:xfrm>
              <a:off x="7229406" y="2813695"/>
              <a:ext cx="247896" cy="274155"/>
            </a:xfrm>
            <a:custGeom>
              <a:avLst/>
              <a:gdLst/>
              <a:ahLst/>
              <a:cxnLst/>
              <a:rect l="l" t="t" r="r" b="b"/>
              <a:pathLst>
                <a:path w="2478965" h="2741547" extrusionOk="0">
                  <a:moveTo>
                    <a:pt x="0" y="0"/>
                  </a:moveTo>
                  <a:lnTo>
                    <a:pt x="2478966" y="1430265"/>
                  </a:lnTo>
                  <a:lnTo>
                    <a:pt x="2478966" y="2741548"/>
                  </a:lnTo>
                  <a:lnTo>
                    <a:pt x="0" y="1311283"/>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 name="Google Shape;942;p46"/>
            <p:cNvSpPr/>
            <p:nvPr/>
          </p:nvSpPr>
          <p:spPr>
            <a:xfrm>
              <a:off x="7196440" y="2830998"/>
              <a:ext cx="247896" cy="274155"/>
            </a:xfrm>
            <a:custGeom>
              <a:avLst/>
              <a:gdLst/>
              <a:ahLst/>
              <a:cxnLst/>
              <a:rect l="l" t="t" r="r" b="b"/>
              <a:pathLst>
                <a:path w="2478965" h="2741547" extrusionOk="0">
                  <a:moveTo>
                    <a:pt x="0" y="0"/>
                  </a:moveTo>
                  <a:lnTo>
                    <a:pt x="2478966" y="1430265"/>
                  </a:lnTo>
                  <a:lnTo>
                    <a:pt x="2478966" y="2741548"/>
                  </a:lnTo>
                  <a:lnTo>
                    <a:pt x="0" y="1311283"/>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 name="Google Shape;943;p46"/>
            <p:cNvSpPr/>
            <p:nvPr/>
          </p:nvSpPr>
          <p:spPr>
            <a:xfrm>
              <a:off x="7218610" y="2896186"/>
              <a:ext cx="27939" cy="41535"/>
            </a:xfrm>
            <a:custGeom>
              <a:avLst/>
              <a:gdLst/>
              <a:ahLst/>
              <a:cxnLst/>
              <a:rect l="l" t="t" r="r" b="b"/>
              <a:pathLst>
                <a:path w="279389" h="415353" extrusionOk="0">
                  <a:moveTo>
                    <a:pt x="0" y="127116"/>
                  </a:moveTo>
                  <a:cubicBezTo>
                    <a:pt x="0" y="232878"/>
                    <a:pt x="62821" y="354339"/>
                    <a:pt x="139695" y="398957"/>
                  </a:cubicBezTo>
                  <a:cubicBezTo>
                    <a:pt x="216568" y="443576"/>
                    <a:pt x="279390" y="394000"/>
                    <a:pt x="279390" y="288237"/>
                  </a:cubicBezTo>
                  <a:cubicBezTo>
                    <a:pt x="279390" y="182475"/>
                    <a:pt x="216568" y="61014"/>
                    <a:pt x="139695" y="16396"/>
                  </a:cubicBezTo>
                  <a:cubicBezTo>
                    <a:pt x="62821" y="-28222"/>
                    <a:pt x="0" y="21354"/>
                    <a:pt x="0" y="12711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 name="Google Shape;944;p46"/>
            <p:cNvSpPr/>
            <p:nvPr/>
          </p:nvSpPr>
          <p:spPr>
            <a:xfrm>
              <a:off x="7253472" y="2923422"/>
              <a:ext cx="12977" cy="19289"/>
            </a:xfrm>
            <a:custGeom>
              <a:avLst/>
              <a:gdLst/>
              <a:ahLst/>
              <a:cxnLst/>
              <a:rect l="l" t="t" r="r" b="b"/>
              <a:pathLst>
                <a:path w="129775" h="192894" extrusionOk="0">
                  <a:moveTo>
                    <a:pt x="0" y="58911"/>
                  </a:moveTo>
                  <a:cubicBezTo>
                    <a:pt x="0" y="107660"/>
                    <a:pt x="28931" y="164672"/>
                    <a:pt x="65301" y="185329"/>
                  </a:cubicBezTo>
                  <a:cubicBezTo>
                    <a:pt x="100845" y="205986"/>
                    <a:pt x="129776" y="182850"/>
                    <a:pt x="129776" y="134101"/>
                  </a:cubicBezTo>
                  <a:cubicBezTo>
                    <a:pt x="129776" y="85351"/>
                    <a:pt x="100845" y="28339"/>
                    <a:pt x="64475" y="7682"/>
                  </a:cubicBezTo>
                  <a:cubicBezTo>
                    <a:pt x="28931" y="-12974"/>
                    <a:pt x="0" y="9335"/>
                    <a:pt x="0" y="58911"/>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945;p46"/>
            <p:cNvSpPr/>
            <p:nvPr/>
          </p:nvSpPr>
          <p:spPr>
            <a:xfrm>
              <a:off x="7273252" y="2934840"/>
              <a:ext cx="12977" cy="19324"/>
            </a:xfrm>
            <a:custGeom>
              <a:avLst/>
              <a:gdLst/>
              <a:ahLst/>
              <a:cxnLst/>
              <a:rect l="l" t="t" r="r" b="b"/>
              <a:pathLst>
                <a:path w="129775" h="193244" extrusionOk="0">
                  <a:moveTo>
                    <a:pt x="0" y="59260"/>
                  </a:moveTo>
                  <a:cubicBezTo>
                    <a:pt x="0" y="108010"/>
                    <a:pt x="28931" y="165022"/>
                    <a:pt x="65301" y="185679"/>
                  </a:cubicBezTo>
                  <a:cubicBezTo>
                    <a:pt x="100845" y="206336"/>
                    <a:pt x="129776" y="183200"/>
                    <a:pt x="129776" y="134451"/>
                  </a:cubicBezTo>
                  <a:cubicBezTo>
                    <a:pt x="129776" y="85701"/>
                    <a:pt x="100845" y="28689"/>
                    <a:pt x="64475" y="8032"/>
                  </a:cubicBezTo>
                  <a:cubicBezTo>
                    <a:pt x="28931" y="-13451"/>
                    <a:pt x="0" y="9685"/>
                    <a:pt x="0" y="59260"/>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946;p46"/>
            <p:cNvSpPr/>
            <p:nvPr/>
          </p:nvSpPr>
          <p:spPr>
            <a:xfrm>
              <a:off x="7371492" y="2959866"/>
              <a:ext cx="9754" cy="80230"/>
            </a:xfrm>
            <a:custGeom>
              <a:avLst/>
              <a:gdLst/>
              <a:ahLst/>
              <a:cxnLst/>
              <a:rect l="l" t="t" r="r" b="b"/>
              <a:pathLst>
                <a:path w="97538" h="802303" extrusionOk="0">
                  <a:moveTo>
                    <a:pt x="97539" y="56186"/>
                  </a:moveTo>
                  <a:lnTo>
                    <a:pt x="97539" y="802303"/>
                  </a:lnTo>
                  <a:lnTo>
                    <a:pt x="0" y="746117"/>
                  </a:lnTo>
                  <a:lnTo>
                    <a:pt x="0" y="0"/>
                  </a:lnTo>
                  <a:lnTo>
                    <a:pt x="97539"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947;p46"/>
            <p:cNvSpPr/>
            <p:nvPr/>
          </p:nvSpPr>
          <p:spPr>
            <a:xfrm>
              <a:off x="7392755" y="2972225"/>
              <a:ext cx="9754" cy="80230"/>
            </a:xfrm>
            <a:custGeom>
              <a:avLst/>
              <a:gdLst/>
              <a:ahLst/>
              <a:cxnLst/>
              <a:rect l="l" t="t" r="r" b="b"/>
              <a:pathLst>
                <a:path w="97538" h="802303" extrusionOk="0">
                  <a:moveTo>
                    <a:pt x="97538" y="56186"/>
                  </a:moveTo>
                  <a:lnTo>
                    <a:pt x="97538" y="802303"/>
                  </a:lnTo>
                  <a:lnTo>
                    <a:pt x="0" y="746117"/>
                  </a:lnTo>
                  <a:lnTo>
                    <a:pt x="0" y="0"/>
                  </a:lnTo>
                  <a:lnTo>
                    <a:pt x="97538"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948;p46"/>
            <p:cNvSpPr/>
            <p:nvPr/>
          </p:nvSpPr>
          <p:spPr>
            <a:xfrm>
              <a:off x="7414101" y="2984585"/>
              <a:ext cx="9754" cy="80230"/>
            </a:xfrm>
            <a:custGeom>
              <a:avLst/>
              <a:gdLst/>
              <a:ahLst/>
              <a:cxnLst/>
              <a:rect l="l" t="t" r="r" b="b"/>
              <a:pathLst>
                <a:path w="97538" h="802303" extrusionOk="0">
                  <a:moveTo>
                    <a:pt x="97538" y="56186"/>
                  </a:moveTo>
                  <a:lnTo>
                    <a:pt x="97538" y="802303"/>
                  </a:lnTo>
                  <a:lnTo>
                    <a:pt x="0" y="746117"/>
                  </a:lnTo>
                  <a:lnTo>
                    <a:pt x="0" y="0"/>
                  </a:lnTo>
                  <a:lnTo>
                    <a:pt x="97538"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949;p46"/>
            <p:cNvSpPr/>
            <p:nvPr/>
          </p:nvSpPr>
          <p:spPr>
            <a:xfrm>
              <a:off x="6976965" y="2457743"/>
              <a:ext cx="154491" cy="375290"/>
            </a:xfrm>
            <a:custGeom>
              <a:avLst/>
              <a:gdLst/>
              <a:ahLst/>
              <a:cxnLst/>
              <a:rect l="l" t="t" r="r" b="b"/>
              <a:pathLst>
                <a:path w="1544910" h="3752895" extrusionOk="0">
                  <a:moveTo>
                    <a:pt x="0" y="0"/>
                  </a:moveTo>
                  <a:lnTo>
                    <a:pt x="1544911" y="891540"/>
                  </a:lnTo>
                  <a:lnTo>
                    <a:pt x="1544911" y="3752896"/>
                  </a:lnTo>
                  <a:lnTo>
                    <a:pt x="0" y="2860530"/>
                  </a:lnTo>
                  <a:lnTo>
                    <a:pt x="0"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950;p46"/>
            <p:cNvSpPr/>
            <p:nvPr/>
          </p:nvSpPr>
          <p:spPr>
            <a:xfrm>
              <a:off x="7035316" y="2522414"/>
              <a:ext cx="36866" cy="56040"/>
            </a:xfrm>
            <a:custGeom>
              <a:avLst/>
              <a:gdLst/>
              <a:ahLst/>
              <a:cxnLst/>
              <a:rect l="l" t="t" r="r" b="b"/>
              <a:pathLst>
                <a:path w="368662" h="560398" extrusionOk="0">
                  <a:moveTo>
                    <a:pt x="368663" y="387614"/>
                  </a:moveTo>
                  <a:cubicBezTo>
                    <a:pt x="368663" y="530558"/>
                    <a:pt x="286003" y="598311"/>
                    <a:pt x="184331" y="538820"/>
                  </a:cubicBezTo>
                  <a:cubicBezTo>
                    <a:pt x="82660" y="479329"/>
                    <a:pt x="0" y="315729"/>
                    <a:pt x="0" y="172785"/>
                  </a:cubicBezTo>
                  <a:cubicBezTo>
                    <a:pt x="0" y="29841"/>
                    <a:pt x="82660" y="-37913"/>
                    <a:pt x="184331" y="21578"/>
                  </a:cubicBezTo>
                  <a:cubicBezTo>
                    <a:pt x="286003" y="81069"/>
                    <a:pt x="368663" y="244670"/>
                    <a:pt x="368663" y="38761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951;p46"/>
            <p:cNvSpPr/>
            <p:nvPr/>
          </p:nvSpPr>
          <p:spPr>
            <a:xfrm>
              <a:off x="7021346" y="2583776"/>
              <a:ext cx="64971" cy="66291"/>
            </a:xfrm>
            <a:custGeom>
              <a:avLst/>
              <a:gdLst/>
              <a:ahLst/>
              <a:cxnLst/>
              <a:rect l="l" t="t" r="r" b="b"/>
              <a:pathLst>
                <a:path w="649710" h="662906" extrusionOk="0">
                  <a:moveTo>
                    <a:pt x="324442" y="38345"/>
                  </a:moveTo>
                  <a:cubicBezTo>
                    <a:pt x="159949" y="-57502"/>
                    <a:pt x="24387" y="32561"/>
                    <a:pt x="415" y="239127"/>
                  </a:cubicBezTo>
                  <a:cubicBezTo>
                    <a:pt x="-3718" y="274657"/>
                    <a:pt x="23560" y="322580"/>
                    <a:pt x="56624" y="341584"/>
                  </a:cubicBezTo>
                  <a:lnTo>
                    <a:pt x="593086" y="654738"/>
                  </a:lnTo>
                  <a:cubicBezTo>
                    <a:pt x="626150" y="673743"/>
                    <a:pt x="653428" y="658870"/>
                    <a:pt x="649295" y="617556"/>
                  </a:cubicBezTo>
                  <a:cubicBezTo>
                    <a:pt x="624497" y="382071"/>
                    <a:pt x="488108" y="134192"/>
                    <a:pt x="324442" y="3834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952;p46"/>
            <p:cNvSpPr/>
            <p:nvPr/>
          </p:nvSpPr>
          <p:spPr>
            <a:xfrm>
              <a:off x="7007872" y="2642805"/>
              <a:ext cx="92083" cy="64366"/>
            </a:xfrm>
            <a:custGeom>
              <a:avLst/>
              <a:gdLst/>
              <a:ahLst/>
              <a:cxnLst/>
              <a:rect l="l" t="t" r="r" b="b"/>
              <a:pathLst>
                <a:path w="920829" h="643660" extrusionOk="0">
                  <a:moveTo>
                    <a:pt x="0" y="0"/>
                  </a:moveTo>
                  <a:lnTo>
                    <a:pt x="920830" y="531288"/>
                  </a:lnTo>
                  <a:lnTo>
                    <a:pt x="920830" y="643660"/>
                  </a:lnTo>
                  <a:lnTo>
                    <a:pt x="0" y="11237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953;p46"/>
            <p:cNvSpPr/>
            <p:nvPr/>
          </p:nvSpPr>
          <p:spPr>
            <a:xfrm>
              <a:off x="7017185" y="2670408"/>
              <a:ext cx="72988" cy="53294"/>
            </a:xfrm>
            <a:custGeom>
              <a:avLst/>
              <a:gdLst/>
              <a:ahLst/>
              <a:cxnLst/>
              <a:rect l="l" t="t" r="r" b="b"/>
              <a:pathLst>
                <a:path w="729885" h="532940" extrusionOk="0">
                  <a:moveTo>
                    <a:pt x="0" y="0"/>
                  </a:moveTo>
                  <a:lnTo>
                    <a:pt x="729886" y="420569"/>
                  </a:lnTo>
                  <a:lnTo>
                    <a:pt x="729886" y="532941"/>
                  </a:lnTo>
                  <a:lnTo>
                    <a:pt x="0" y="11237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954;p46"/>
            <p:cNvSpPr/>
            <p:nvPr/>
          </p:nvSpPr>
          <p:spPr>
            <a:xfrm>
              <a:off x="6928587" y="2655659"/>
              <a:ext cx="107458" cy="94029"/>
            </a:xfrm>
            <a:custGeom>
              <a:avLst/>
              <a:gdLst/>
              <a:ahLst/>
              <a:cxnLst/>
              <a:rect l="l" t="t" r="r" b="b"/>
              <a:pathLst>
                <a:path w="1074576" h="940289" extrusionOk="0">
                  <a:moveTo>
                    <a:pt x="1074577" y="620525"/>
                  </a:moveTo>
                  <a:lnTo>
                    <a:pt x="0" y="0"/>
                  </a:lnTo>
                  <a:lnTo>
                    <a:pt x="0" y="319765"/>
                  </a:lnTo>
                  <a:lnTo>
                    <a:pt x="1074577" y="940290"/>
                  </a:lnTo>
                  <a:lnTo>
                    <a:pt x="1074577" y="620525"/>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955;p46"/>
            <p:cNvSpPr/>
            <p:nvPr/>
          </p:nvSpPr>
          <p:spPr>
            <a:xfrm>
              <a:off x="7139412" y="2421571"/>
              <a:ext cx="49918" cy="106295"/>
            </a:xfrm>
            <a:custGeom>
              <a:avLst/>
              <a:gdLst/>
              <a:ahLst/>
              <a:cxnLst/>
              <a:rect l="l" t="t" r="r" b="b"/>
              <a:pathLst>
                <a:path w="499175" h="1062948" extrusionOk="0">
                  <a:moveTo>
                    <a:pt x="248761" y="0"/>
                  </a:moveTo>
                  <a:lnTo>
                    <a:pt x="478555" y="451141"/>
                  </a:lnTo>
                  <a:cubicBezTo>
                    <a:pt x="509966" y="513111"/>
                    <a:pt x="505006" y="575081"/>
                    <a:pt x="466983" y="589953"/>
                  </a:cubicBezTo>
                  <a:cubicBezTo>
                    <a:pt x="428959" y="604826"/>
                    <a:pt x="372751" y="565992"/>
                    <a:pt x="341340" y="504022"/>
                  </a:cubicBezTo>
                  <a:lnTo>
                    <a:pt x="338860" y="498238"/>
                  </a:lnTo>
                  <a:lnTo>
                    <a:pt x="338860" y="998954"/>
                  </a:lnTo>
                  <a:cubicBezTo>
                    <a:pt x="338860" y="1055967"/>
                    <a:pt x="299183" y="1079102"/>
                    <a:pt x="249588" y="1051009"/>
                  </a:cubicBezTo>
                  <a:cubicBezTo>
                    <a:pt x="199992" y="1022090"/>
                    <a:pt x="160315" y="953510"/>
                    <a:pt x="160315" y="896498"/>
                  </a:cubicBezTo>
                  <a:lnTo>
                    <a:pt x="160315" y="395781"/>
                  </a:lnTo>
                  <a:lnTo>
                    <a:pt x="157835" y="398260"/>
                  </a:lnTo>
                  <a:cubicBezTo>
                    <a:pt x="126424" y="423874"/>
                    <a:pt x="69389" y="397434"/>
                    <a:pt x="32192" y="338769"/>
                  </a:cubicBezTo>
                  <a:cubicBezTo>
                    <a:pt x="-5831" y="280104"/>
                    <a:pt x="-10791" y="212350"/>
                    <a:pt x="20620" y="186736"/>
                  </a:cubicBezTo>
                  <a:lnTo>
                    <a:pt x="248761"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956;p46"/>
            <p:cNvSpPr/>
            <p:nvPr/>
          </p:nvSpPr>
          <p:spPr>
            <a:xfrm>
              <a:off x="7139247" y="2979851"/>
              <a:ext cx="49917" cy="106295"/>
            </a:xfrm>
            <a:custGeom>
              <a:avLst/>
              <a:gdLst/>
              <a:ahLst/>
              <a:cxnLst/>
              <a:rect l="l" t="t" r="r" b="b"/>
              <a:pathLst>
                <a:path w="499174" h="1062948" extrusionOk="0">
                  <a:moveTo>
                    <a:pt x="250414" y="1062949"/>
                  </a:moveTo>
                  <a:lnTo>
                    <a:pt x="20620" y="611808"/>
                  </a:lnTo>
                  <a:cubicBezTo>
                    <a:pt x="-10791" y="549838"/>
                    <a:pt x="-5831" y="487868"/>
                    <a:pt x="32192" y="472996"/>
                  </a:cubicBezTo>
                  <a:cubicBezTo>
                    <a:pt x="70216" y="458123"/>
                    <a:pt x="126425" y="496957"/>
                    <a:pt x="157835" y="558927"/>
                  </a:cubicBezTo>
                  <a:lnTo>
                    <a:pt x="160315" y="564711"/>
                  </a:lnTo>
                  <a:lnTo>
                    <a:pt x="160315" y="63994"/>
                  </a:lnTo>
                  <a:cubicBezTo>
                    <a:pt x="160315" y="6982"/>
                    <a:pt x="199992" y="-16153"/>
                    <a:pt x="249587" y="11940"/>
                  </a:cubicBezTo>
                  <a:cubicBezTo>
                    <a:pt x="299183" y="40859"/>
                    <a:pt x="338860" y="109439"/>
                    <a:pt x="338860" y="166451"/>
                  </a:cubicBezTo>
                  <a:lnTo>
                    <a:pt x="338860" y="667168"/>
                  </a:lnTo>
                  <a:lnTo>
                    <a:pt x="341340" y="664689"/>
                  </a:lnTo>
                  <a:cubicBezTo>
                    <a:pt x="372750" y="639075"/>
                    <a:pt x="429786" y="665515"/>
                    <a:pt x="466983" y="724180"/>
                  </a:cubicBezTo>
                  <a:cubicBezTo>
                    <a:pt x="505006" y="782845"/>
                    <a:pt x="509966" y="850599"/>
                    <a:pt x="478555" y="876213"/>
                  </a:cubicBezTo>
                  <a:lnTo>
                    <a:pt x="250414" y="1062949"/>
                  </a:lnTo>
                  <a:close/>
                </a:path>
              </a:pathLst>
            </a:custGeom>
            <a:gradFill>
              <a:gsLst>
                <a:gs pos="0">
                  <a:srgbClr val="FFFFFF">
                    <a:alpha val="29803"/>
                    <a:alpha val="29800"/>
                  </a:srgbClr>
                </a:gs>
                <a:gs pos="100000">
                  <a:srgbClr val="FFFFFF">
                    <a:alpha val="0"/>
                  </a:srgbClr>
                </a:gs>
              </a:gsLst>
              <a:lin ang="16198662"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 name="TextBox 5"/>
          <p:cNvSpPr txBox="1"/>
          <p:nvPr/>
        </p:nvSpPr>
        <p:spPr>
          <a:xfrm>
            <a:off x="260967" y="3004127"/>
            <a:ext cx="4125296" cy="1692771"/>
          </a:xfrm>
          <a:prstGeom prst="rect">
            <a:avLst/>
          </a:prstGeom>
          <a:noFill/>
        </p:spPr>
        <p:txBody>
          <a:bodyPr wrap="square" rtlCol="0">
            <a:spAutoFit/>
          </a:bodyPr>
          <a:lstStyle/>
          <a:p>
            <a:pPr algn="ctr"/>
            <a:r>
              <a:rPr lang="en-US" sz="2000" b="1"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Allegra Davis Hanna</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English Faculty</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Department Chair</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Faculty Development Campus Chair</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Technology Work Team Lead</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LMS Project Faculty Lead</a:t>
            </a:r>
          </a:p>
          <a:p>
            <a:r>
              <a:rPr lang="en-US" i="1"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Sometimes people accidentally call me “Canvas”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8" name="Google Shape;118;p13"/>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2" name="Picture 1"/>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184257" y="0"/>
            <a:ext cx="6749747" cy="5143500"/>
          </a:xfrm>
          <a:prstGeom prst="rect">
            <a:avLst/>
          </a:prstGeom>
        </p:spPr>
      </p:pic>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4" name="Google Shape;274;p20"/>
          <p:cNvSpPr txBox="1">
            <a:spLocks noGrp="1"/>
          </p:cNvSpPr>
          <p:nvPr>
            <p:ph type="title"/>
          </p:nvPr>
        </p:nvSpPr>
        <p:spPr>
          <a:xfrm>
            <a:off x="855300" y="703478"/>
            <a:ext cx="43485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dirty="0">
                <a:latin typeface="Corbel" panose="020B0503020204020204" pitchFamily="34" charset="0"/>
              </a:rPr>
              <a:t>A LITTLE CONTEXT</a:t>
            </a:r>
            <a:endParaRPr dirty="0">
              <a:latin typeface="Corbel" panose="020B0503020204020204" pitchFamily="34" charset="0"/>
            </a:endParaRPr>
          </a:p>
        </p:txBody>
      </p:sp>
      <p:sp>
        <p:nvSpPr>
          <p:cNvPr id="275" name="Google Shape;275;p20"/>
          <p:cNvSpPr txBox="1">
            <a:spLocks noGrp="1"/>
          </p:cNvSpPr>
          <p:nvPr>
            <p:ph type="body" idx="1"/>
          </p:nvPr>
        </p:nvSpPr>
        <p:spPr>
          <a:xfrm>
            <a:off x="581186" y="1232300"/>
            <a:ext cx="4068306" cy="3634168"/>
          </a:xfrm>
          <a:prstGeom prst="rect">
            <a:avLst/>
          </a:prstGeom>
          <a:solidFill>
            <a:schemeClr val="accent6">
              <a:lumMod val="10000"/>
              <a:lumOff val="90000"/>
            </a:schemeClr>
          </a:solidFill>
        </p:spPr>
        <p:txBody>
          <a:bodyPr spcFirstLastPara="1" wrap="square" lIns="0" tIns="0" rIns="0" bIns="0" anchor="t" anchorCtr="0">
            <a:noAutofit/>
          </a:bodyPr>
          <a:lstStyle/>
          <a:p>
            <a:pPr marL="342900" indent="-342900">
              <a:lnSpc>
                <a:spcPct val="114000"/>
              </a:lnSpc>
              <a:spcAft>
                <a:spcPts val="200"/>
              </a:spcAft>
            </a:pP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Blackboard (2010)</a:t>
            </a:r>
          </a:p>
          <a:p>
            <a:pPr marL="342900" indent="-342900">
              <a:lnSpc>
                <a:spcPct val="114000"/>
              </a:lnSpc>
              <a:spcAft>
                <a:spcPts val="200"/>
              </a:spcAft>
            </a:pP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50,000+ enrollments</a:t>
            </a:r>
          </a:p>
          <a:p>
            <a:pPr marL="342900" indent="-342900">
              <a:lnSpc>
                <a:spcPct val="114000"/>
              </a:lnSpc>
              <a:spcAft>
                <a:spcPts val="200"/>
              </a:spcAft>
            </a:pP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6 campuses</a:t>
            </a:r>
          </a:p>
          <a:p>
            <a:pPr marL="800100" lvl="1" indent="-342900">
              <a:lnSpc>
                <a:spcPct val="114000"/>
              </a:lnSpc>
              <a:spcAft>
                <a:spcPts val="200"/>
              </a:spcAft>
            </a:pP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Including 1 online campus</a:t>
            </a:r>
          </a:p>
          <a:p>
            <a:pPr marL="342900" indent="-342900">
              <a:lnSpc>
                <a:spcPct val="114000"/>
              </a:lnSpc>
              <a:spcAft>
                <a:spcPts val="200"/>
              </a:spcAft>
            </a:pP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670+ FT faculty</a:t>
            </a:r>
          </a:p>
          <a:p>
            <a:pPr marL="342900" indent="-342900">
              <a:lnSpc>
                <a:spcPct val="114000"/>
              </a:lnSpc>
              <a:spcAft>
                <a:spcPts val="200"/>
              </a:spcAft>
            </a:pP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1,300+ adjunct faculty</a:t>
            </a:r>
          </a:p>
          <a:p>
            <a:pPr marL="342900" indent="-342900">
              <a:lnSpc>
                <a:spcPct val="114000"/>
              </a:lnSpc>
              <a:spcAft>
                <a:spcPts val="200"/>
              </a:spcAft>
            </a:pP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Online since March 2020</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6" name="Google Shape;276;p20"/>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a:t>
            </a:fld>
            <a:endParaRPr/>
          </a:p>
        </p:txBody>
      </p:sp>
      <p:pic>
        <p:nvPicPr>
          <p:cNvPr id="2" name="Picture 1"/>
          <p:cNvPicPr>
            <a:picLocks noChangeAspect="1"/>
          </p:cNvPicPr>
          <p:nvPr/>
        </p:nvPicPr>
        <p:blipFill rotWithShape="1">
          <a:blip r:embed="rId3">
            <a:alphaModFix amt="70000"/>
            <a:extLst>
              <a:ext uri="{28A0092B-C50C-407E-A947-70E740481C1C}">
                <a14:useLocalDpi xmlns:a14="http://schemas.microsoft.com/office/drawing/2010/main" val="0"/>
              </a:ext>
            </a:extLst>
          </a:blip>
          <a:srcRect l="14458" r="12858"/>
          <a:stretch/>
        </p:blipFill>
        <p:spPr>
          <a:xfrm>
            <a:off x="4850970" y="0"/>
            <a:ext cx="429303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9"/>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dirty="0">
                <a:latin typeface="Open Sans" panose="020B0606030504020204" pitchFamily="34" charset="0"/>
                <a:ea typeface="Open Sans" panose="020B0606030504020204" pitchFamily="34" charset="0"/>
                <a:cs typeface="Open Sans" panose="020B0606030504020204" pitchFamily="34" charset="0"/>
              </a:rPr>
              <a:t>Faculty Feedback</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265" name="Google Shape;265;p19"/>
          <p:cNvSpPr txBox="1">
            <a:spLocks noGrp="1"/>
          </p:cNvSpPr>
          <p:nvPr>
            <p:ph type="body" idx="1"/>
          </p:nvPr>
        </p:nvSpPr>
        <p:spPr>
          <a:xfrm>
            <a:off x="150127" y="1303482"/>
            <a:ext cx="3499724" cy="1598478"/>
          </a:xfrm>
          <a:prstGeom prst="rect">
            <a:avLst/>
          </a:prstGeom>
          <a:ln>
            <a:solidFill>
              <a:schemeClr val="tx1"/>
            </a:solidFill>
          </a:ln>
        </p:spPr>
        <p:txBody>
          <a:bodyPr spcFirstLastPara="1" wrap="square" lIns="0" tIns="0" rIns="0" bIns="0" anchor="t" anchorCtr="0">
            <a:noAutofit/>
          </a:bodyPr>
          <a:lstStyle/>
          <a:p>
            <a:pPr marL="0" lvl="0" indent="0" algn="ctr" rtl="0">
              <a:lnSpc>
                <a:spcPct val="100000"/>
              </a:lnSpc>
              <a:spcBef>
                <a:spcPts val="0"/>
              </a:spcBef>
              <a:spcAft>
                <a:spcPts val="0"/>
              </a:spcAft>
              <a:buNone/>
            </a:pPr>
            <a:r>
              <a:rPr lang="en-US" sz="4400" b="1" dirty="0">
                <a:latin typeface="Open Sans" panose="020B0606030504020204" pitchFamily="34" charset="0"/>
                <a:ea typeface="Open Sans" panose="020B0606030504020204" pitchFamily="34" charset="0"/>
                <a:cs typeface="Open Sans" panose="020B0606030504020204" pitchFamily="34" charset="0"/>
              </a:rPr>
              <a:t>Blackboard </a:t>
            </a:r>
            <a:r>
              <a:rPr lang="en-US" sz="6600" b="1" dirty="0">
                <a:latin typeface="Open Sans" panose="020B0606030504020204" pitchFamily="34" charset="0"/>
                <a:ea typeface="Open Sans" panose="020B0606030504020204" pitchFamily="34" charset="0"/>
                <a:cs typeface="Open Sans" panose="020B0606030504020204" pitchFamily="34" charset="0"/>
              </a:rPr>
              <a:t>is awful</a:t>
            </a:r>
            <a:endParaRPr sz="6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68" name="Google Shape;268;p19"/>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latin typeface="Open Sans" panose="020B0606030504020204" pitchFamily="34" charset="0"/>
                <a:ea typeface="Open Sans" panose="020B0606030504020204" pitchFamily="34" charset="0"/>
                <a:cs typeface="Open Sans" panose="020B0606030504020204" pitchFamily="34" charset="0"/>
              </a:rPr>
              <a:t>4</a:t>
            </a:fld>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9" name="Google Shape;265;p19"/>
          <p:cNvSpPr txBox="1">
            <a:spLocks noGrp="1"/>
          </p:cNvSpPr>
          <p:nvPr>
            <p:ph type="body" idx="1"/>
          </p:nvPr>
        </p:nvSpPr>
        <p:spPr>
          <a:xfrm>
            <a:off x="6023411" y="166179"/>
            <a:ext cx="2733131" cy="949699"/>
          </a:xfrm>
          <a:prstGeom prst="rect">
            <a:avLst/>
          </a:prstGeom>
          <a:ln>
            <a:solidFill>
              <a:schemeClr val="accent2">
                <a:lumMod val="20000"/>
                <a:lumOff val="80000"/>
              </a:schemeClr>
            </a:solidFill>
          </a:ln>
        </p:spPr>
        <p:txBody>
          <a:bodyPr spcFirstLastPara="1" wrap="square" lIns="0" tIns="0" rIns="0" bIns="0" anchor="t" anchorCtr="0">
            <a:noAutofit/>
          </a:bodyPr>
          <a:lstStyle/>
          <a:p>
            <a:pPr marL="0" lvl="0" indent="0" algn="ctr" rtl="0">
              <a:lnSpc>
                <a:spcPct val="100000"/>
              </a:lnSpc>
              <a:spcBef>
                <a:spcPts val="0"/>
              </a:spcBef>
              <a:spcAft>
                <a:spcPts val="0"/>
              </a:spcAft>
              <a:buNone/>
            </a:pPr>
            <a:r>
              <a:rPr lang="en-US" sz="3200" b="1" dirty="0">
                <a:latin typeface="Open Sans" panose="020B0606030504020204" pitchFamily="34" charset="0"/>
                <a:ea typeface="Open Sans" panose="020B0606030504020204" pitchFamily="34" charset="0"/>
                <a:cs typeface="Open Sans" panose="020B0606030504020204" pitchFamily="34" charset="0"/>
              </a:rPr>
              <a:t>Making us change is evil</a:t>
            </a:r>
            <a:endParaRPr sz="3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Google Shape;265;p19"/>
          <p:cNvSpPr txBox="1">
            <a:spLocks noGrp="1"/>
          </p:cNvSpPr>
          <p:nvPr>
            <p:ph type="body" idx="1"/>
          </p:nvPr>
        </p:nvSpPr>
        <p:spPr>
          <a:xfrm>
            <a:off x="5261675" y="1334791"/>
            <a:ext cx="3270141" cy="973379"/>
          </a:xfrm>
          <a:prstGeom prst="rect">
            <a:avLst/>
          </a:prstGeom>
          <a:ln>
            <a:solidFill>
              <a:schemeClr val="tx1"/>
            </a:solidFill>
          </a:ln>
        </p:spPr>
        <p:txBody>
          <a:bodyPr spcFirstLastPara="1" wrap="square" lIns="0" tIns="0" rIns="0" bIns="0" anchor="t" anchorCtr="0">
            <a:noAutofit/>
          </a:bodyPr>
          <a:lstStyle/>
          <a:p>
            <a:pPr marL="0" lvl="0" indent="0" algn="ctr" rtl="0">
              <a:lnSpc>
                <a:spcPct val="100000"/>
              </a:lnSpc>
              <a:spcBef>
                <a:spcPts val="0"/>
              </a:spcBef>
              <a:spcAft>
                <a:spcPts val="0"/>
              </a:spcAft>
              <a:buNone/>
            </a:pPr>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I just learned to use Blackboard</a:t>
            </a:r>
            <a:endParaRPr sz="3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Google Shape;265;p19"/>
          <p:cNvSpPr txBox="1">
            <a:spLocks noGrp="1"/>
          </p:cNvSpPr>
          <p:nvPr>
            <p:ph type="body" idx="1"/>
          </p:nvPr>
        </p:nvSpPr>
        <p:spPr>
          <a:xfrm>
            <a:off x="3616453" y="93282"/>
            <a:ext cx="2193010" cy="1141605"/>
          </a:xfrm>
          <a:prstGeom prst="rect">
            <a:avLst/>
          </a:prstGeom>
          <a:ln>
            <a:solidFill>
              <a:schemeClr val="tx1"/>
            </a:solidFill>
          </a:ln>
        </p:spPr>
        <p:txBody>
          <a:bodyPr spcFirstLastPara="1" wrap="square" lIns="0" tIns="0" rIns="0" bIns="0" anchor="t" anchorCtr="0">
            <a:noAutofit/>
          </a:bodyPr>
          <a:lstStyle/>
          <a:p>
            <a:pPr marL="0" lvl="0" indent="0" algn="ctr" rtl="0">
              <a:lnSpc>
                <a:spcPct val="100000"/>
              </a:lnSpc>
              <a:spcBef>
                <a:spcPts val="0"/>
              </a:spcBef>
              <a:spcAft>
                <a:spcPts val="0"/>
              </a:spcAft>
              <a:buNone/>
            </a:pPr>
            <a:r>
              <a:rPr lang="en-US" sz="3600" b="1" dirty="0">
                <a:latin typeface="Open Sans" panose="020B0606030504020204" pitchFamily="34" charset="0"/>
                <a:ea typeface="Open Sans" panose="020B0606030504020204" pitchFamily="34" charset="0"/>
                <a:cs typeface="Open Sans" panose="020B0606030504020204" pitchFamily="34" charset="0"/>
              </a:rPr>
              <a:t>We need </a:t>
            </a:r>
            <a:r>
              <a:rPr lang="en-US" sz="4800" b="1" dirty="0">
                <a:latin typeface="Open Sans" panose="020B0606030504020204" pitchFamily="34" charset="0"/>
                <a:ea typeface="Open Sans" panose="020B0606030504020204" pitchFamily="34" charset="0"/>
                <a:cs typeface="Open Sans" panose="020B0606030504020204" pitchFamily="34" charset="0"/>
              </a:rPr>
              <a:t>Canvas</a:t>
            </a:r>
            <a:endParaRPr sz="7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Google Shape;265;p19"/>
          <p:cNvSpPr txBox="1">
            <a:spLocks noGrp="1"/>
          </p:cNvSpPr>
          <p:nvPr>
            <p:ph type="body" idx="1"/>
          </p:nvPr>
        </p:nvSpPr>
        <p:spPr>
          <a:xfrm>
            <a:off x="3979190" y="1334791"/>
            <a:ext cx="953146" cy="1394384"/>
          </a:xfrm>
          <a:prstGeom prst="rect">
            <a:avLst/>
          </a:prstGeom>
          <a:ln>
            <a:solidFill>
              <a:schemeClr val="tx1"/>
            </a:solidFill>
          </a:ln>
        </p:spPr>
        <p:txBody>
          <a:bodyPr spcFirstLastPara="1" wrap="square" lIns="0" tIns="0" rIns="0" bIns="0" anchor="t" anchorCtr="0">
            <a:noAutofit/>
          </a:bodyPr>
          <a:lstStyle/>
          <a:p>
            <a:pPr marL="0" lvl="0" indent="0" algn="ctr" rtl="0">
              <a:lnSpc>
                <a:spcPct val="100000"/>
              </a:lnSpc>
              <a:spcBef>
                <a:spcPts val="0"/>
              </a:spcBef>
              <a:spcAft>
                <a:spcPts val="0"/>
              </a:spcAft>
              <a:buNone/>
            </a:pPr>
            <a:r>
              <a:rPr lang="en-US" sz="2400" b="1" dirty="0">
                <a:latin typeface="Open Sans" panose="020B0606030504020204" pitchFamily="34" charset="0"/>
                <a:ea typeface="Open Sans" panose="020B0606030504020204" pitchFamily="34" charset="0"/>
                <a:cs typeface="Open Sans" panose="020B0606030504020204" pitchFamily="34" charset="0"/>
              </a:rPr>
              <a:t>Why now?</a:t>
            </a:r>
          </a:p>
          <a:p>
            <a:pPr marL="0" lvl="0" indent="0" algn="ctr" rtl="0">
              <a:lnSpc>
                <a:spcPct val="100000"/>
              </a:lnSpc>
              <a:spcBef>
                <a:spcPts val="0"/>
              </a:spcBef>
              <a:spcAft>
                <a:spcPts val="0"/>
              </a:spcAft>
              <a:buNone/>
            </a:pPr>
            <a:r>
              <a:rPr lang="en-US" sz="2400" b="1" dirty="0">
                <a:latin typeface="Open Sans" panose="020B0606030504020204" pitchFamily="34" charset="0"/>
                <a:ea typeface="Open Sans" panose="020B0606030504020204" pitchFamily="34" charset="0"/>
                <a:cs typeface="Open Sans" panose="020B0606030504020204" pitchFamily="34" charset="0"/>
              </a:rPr>
              <a:t>Why me?</a:t>
            </a:r>
            <a:endParaRPr sz="4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Google Shape;265;p19"/>
          <p:cNvSpPr txBox="1">
            <a:spLocks noGrp="1"/>
          </p:cNvSpPr>
          <p:nvPr>
            <p:ph type="body" idx="1"/>
          </p:nvPr>
        </p:nvSpPr>
        <p:spPr>
          <a:xfrm>
            <a:off x="5184183" y="2442517"/>
            <a:ext cx="3572359" cy="486663"/>
          </a:xfrm>
          <a:prstGeom prst="rect">
            <a:avLst/>
          </a:prstGeom>
          <a:ln>
            <a:solidFill>
              <a:schemeClr val="tx1"/>
            </a:solidFill>
          </a:ln>
        </p:spPr>
        <p:txBody>
          <a:bodyPr spcFirstLastPara="1" wrap="square" lIns="0" tIns="0" rIns="0" bIns="0" anchor="t" anchorCtr="0">
            <a:noAutofit/>
          </a:bodyPr>
          <a:lstStyle/>
          <a:p>
            <a:pPr marL="0" lvl="0" indent="0" algn="ctr" rtl="0">
              <a:lnSpc>
                <a:spcPct val="100000"/>
              </a:lnSpc>
              <a:spcBef>
                <a:spcPts val="0"/>
              </a:spcBef>
              <a:spcAft>
                <a:spcPts val="0"/>
              </a:spcAft>
              <a:buNone/>
            </a:pPr>
            <a:r>
              <a:rPr lang="en-US" sz="3200" b="1" dirty="0">
                <a:latin typeface="Open Sans" panose="020B0606030504020204" pitchFamily="34" charset="0"/>
                <a:ea typeface="Open Sans" panose="020B0606030504020204" pitchFamily="34" charset="0"/>
                <a:cs typeface="Open Sans" panose="020B0606030504020204" pitchFamily="34" charset="0"/>
              </a:rPr>
              <a:t>We need training</a:t>
            </a:r>
            <a:endParaRPr sz="48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Google Shape;265;p19"/>
          <p:cNvSpPr txBox="1">
            <a:spLocks noGrp="1"/>
          </p:cNvSpPr>
          <p:nvPr>
            <p:ph type="body" idx="1"/>
          </p:nvPr>
        </p:nvSpPr>
        <p:spPr>
          <a:xfrm>
            <a:off x="1290233" y="3177152"/>
            <a:ext cx="6695268" cy="1642820"/>
          </a:xfrm>
          <a:prstGeom prst="rect">
            <a:avLst/>
          </a:prstGeom>
          <a:ln>
            <a:noFill/>
          </a:ln>
        </p:spPr>
        <p:txBody>
          <a:bodyPr spcFirstLastPara="1" wrap="square" lIns="0" tIns="0" rIns="0" bIns="0" anchor="t" anchorCtr="0">
            <a:noAutofit/>
          </a:bodyPr>
          <a:lstStyle/>
          <a:p>
            <a:pPr marL="0" lvl="0" indent="0" algn="l" rtl="0">
              <a:lnSpc>
                <a:spcPct val="70000"/>
              </a:lnSpc>
              <a:spcBef>
                <a:spcPts val="0"/>
              </a:spcBef>
              <a:spcAft>
                <a:spcPts val="0"/>
              </a:spcAft>
              <a:buNone/>
            </a:pPr>
            <a:r>
              <a:rPr lang="en-US" sz="9600" b="1" dirty="0">
                <a:latin typeface="Open Sans" panose="020B0606030504020204" pitchFamily="34" charset="0"/>
                <a:ea typeface="Open Sans" panose="020B0606030504020204" pitchFamily="34" charset="0"/>
                <a:cs typeface="Open Sans" panose="020B0606030504020204" pitchFamily="34" charset="0"/>
              </a:rPr>
              <a:t>Who gets to decide? </a:t>
            </a:r>
            <a:endParaRPr sz="9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Google Shape;265;p19"/>
          <p:cNvSpPr txBox="1">
            <a:spLocks noGrp="1"/>
          </p:cNvSpPr>
          <p:nvPr>
            <p:ph type="body" idx="1"/>
          </p:nvPr>
        </p:nvSpPr>
        <p:spPr>
          <a:xfrm>
            <a:off x="1929539" y="184269"/>
            <a:ext cx="1488818" cy="580549"/>
          </a:xfrm>
          <a:prstGeom prst="rect">
            <a:avLst/>
          </a:prstGeom>
          <a:ln>
            <a:solidFill>
              <a:schemeClr val="tx1"/>
            </a:solidFill>
          </a:ln>
        </p:spPr>
        <p:txBody>
          <a:bodyPr spcFirstLastPara="1" wrap="square" lIns="0" tIns="0" rIns="0" bIns="0" anchor="t" anchorCtr="0">
            <a:noAutofit/>
          </a:bodyPr>
          <a:lstStyle/>
          <a:p>
            <a:pPr marL="0" lvl="0" indent="0" algn="r" rtl="0">
              <a:lnSpc>
                <a:spcPct val="100000"/>
              </a:lnSpc>
              <a:spcBef>
                <a:spcPts val="0"/>
              </a:spcBef>
              <a:spcAft>
                <a:spcPts val="0"/>
              </a:spcAft>
              <a:buNone/>
            </a:pPr>
            <a:r>
              <a:rPr lang="en-US" sz="2000" b="1" dirty="0">
                <a:latin typeface="Open Sans" panose="020B0606030504020204" pitchFamily="34" charset="0"/>
                <a:ea typeface="Open Sans" panose="020B0606030504020204" pitchFamily="34" charset="0"/>
                <a:cs typeface="Open Sans" panose="020B0606030504020204" pitchFamily="34" charset="0"/>
              </a:rPr>
              <a:t>I like Blackboard</a:t>
            </a:r>
          </a:p>
        </p:txBody>
      </p:sp>
      <p:sp>
        <p:nvSpPr>
          <p:cNvPr id="16" name="Google Shape;265;p19"/>
          <p:cNvSpPr txBox="1">
            <a:spLocks noGrp="1"/>
          </p:cNvSpPr>
          <p:nvPr>
            <p:ph type="body" idx="1"/>
          </p:nvPr>
        </p:nvSpPr>
        <p:spPr>
          <a:xfrm>
            <a:off x="242625" y="184269"/>
            <a:ext cx="1488818" cy="580549"/>
          </a:xfrm>
          <a:prstGeom prst="rect">
            <a:avLst/>
          </a:prstGeom>
          <a:ln>
            <a:solidFill>
              <a:schemeClr val="tx1"/>
            </a:solidFill>
          </a:ln>
        </p:spPr>
        <p:txBody>
          <a:bodyPr spcFirstLastPara="1" wrap="square" lIns="0" tIns="0" rIns="0" bIns="0" anchor="t" anchorCtr="0">
            <a:noAutofit/>
          </a:bodyPr>
          <a:lstStyle/>
          <a:p>
            <a:pPr marL="0" lvl="0" indent="0" algn="ctr" rtl="0">
              <a:lnSpc>
                <a:spcPct val="100000"/>
              </a:lnSpc>
              <a:spcBef>
                <a:spcPts val="0"/>
              </a:spcBef>
              <a:spcAft>
                <a:spcPts val="0"/>
              </a:spcAft>
              <a:buNone/>
            </a:pPr>
            <a:r>
              <a:rPr lang="en-US" sz="2000" b="1" dirty="0">
                <a:latin typeface="Open Sans" panose="020B0606030504020204" pitchFamily="34" charset="0"/>
                <a:ea typeface="Open Sans" panose="020B0606030504020204" pitchFamily="34" charset="0"/>
                <a:cs typeface="Open Sans" panose="020B0606030504020204" pitchFamily="34" charset="0"/>
              </a:rPr>
              <a:t>Anything but Canvas</a:t>
            </a:r>
          </a:p>
        </p:txBody>
      </p:sp>
      <p:sp>
        <p:nvSpPr>
          <p:cNvPr id="4" name="Rectangle 3"/>
          <p:cNvSpPr/>
          <p:nvPr/>
        </p:nvSpPr>
        <p:spPr>
          <a:xfrm>
            <a:off x="-55059" y="-63146"/>
            <a:ext cx="9372600" cy="5312664"/>
          </a:xfrm>
          <a:prstGeom prst="rect">
            <a:avLst/>
          </a:prstGeom>
          <a:solidFill>
            <a:schemeClr val="accent3">
              <a:lumMod val="40000"/>
              <a:lumOff val="60000"/>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0">
              <a:schemeClr val="bg1">
                <a:lumMod val="10000"/>
                <a:lumOff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smtClean="0">
                <a:latin typeface="Open Sans" panose="020B0606030504020204" pitchFamily="34" charset="0"/>
                <a:ea typeface="Open Sans" panose="020B0606030504020204" pitchFamily="34" charset="0"/>
                <a:cs typeface="Open Sans" panose="020B0606030504020204" pitchFamily="34" charset="0"/>
              </a:rPr>
              <a:t>5</a:t>
            </a:fld>
            <a:endParaRPr lang="uk-UA">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5" name="Diagram 4"/>
          <p:cNvGraphicFramePr/>
          <p:nvPr>
            <p:extLst>
              <p:ext uri="{D42A27DB-BD31-4B8C-83A1-F6EECF244321}">
                <p14:modId xmlns:p14="http://schemas.microsoft.com/office/powerpoint/2010/main" val="2476048604"/>
              </p:ext>
            </p:extLst>
          </p:nvPr>
        </p:nvGraphicFramePr>
        <p:xfrm>
          <a:off x="282011" y="196553"/>
          <a:ext cx="4230169" cy="48063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val="770435985"/>
              </p:ext>
            </p:extLst>
          </p:nvPr>
        </p:nvGraphicFramePr>
        <p:xfrm>
          <a:off x="4708733" y="51275"/>
          <a:ext cx="4255805" cy="50981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Google Shape;162;p16"/>
          <p:cNvSpPr txBox="1">
            <a:spLocks/>
          </p:cNvSpPr>
          <p:nvPr/>
        </p:nvSpPr>
        <p:spPr>
          <a:xfrm>
            <a:off x="0" y="-1597"/>
            <a:ext cx="9144000" cy="396300"/>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charset="0"/>
                <a:ea typeface="Avenir Next" charset="0"/>
                <a:cs typeface="Avenir Next"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Six Faculty-Led Steps</a:t>
            </a:r>
          </a:p>
        </p:txBody>
      </p:sp>
    </p:spTree>
    <p:extLst>
      <p:ext uri="{BB962C8B-B14F-4D97-AF65-F5344CB8AC3E}">
        <p14:creationId xmlns:p14="http://schemas.microsoft.com/office/powerpoint/2010/main" val="1791561165"/>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3844"/>
            <a:ext cx="6534150" cy="567232"/>
          </a:xfrm>
        </p:spPr>
        <p:txBody>
          <a:bodyPr/>
          <a:lstStyle/>
          <a:p>
            <a:r>
              <a:rPr lang="en-US" sz="3090" dirty="0"/>
              <a:t>LMS Selection Process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7379450"/>
              </p:ext>
            </p:extLst>
          </p:nvPr>
        </p:nvGraphicFramePr>
        <p:xfrm>
          <a:off x="0" y="1256686"/>
          <a:ext cx="9144000" cy="1724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888100388"/>
              </p:ext>
            </p:extLst>
          </p:nvPr>
        </p:nvGraphicFramePr>
        <p:xfrm>
          <a:off x="8546" y="2980710"/>
          <a:ext cx="9144000" cy="21145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itle 1"/>
          <p:cNvSpPr txBox="1">
            <a:spLocks/>
          </p:cNvSpPr>
          <p:nvPr/>
        </p:nvSpPr>
        <p:spPr>
          <a:xfrm>
            <a:off x="227887" y="973070"/>
            <a:ext cx="6534150" cy="567232"/>
          </a:xfrm>
          <a:prstGeom prst="rect">
            <a:avLst/>
          </a:prstGeom>
        </p:spPr>
        <p:txBody>
          <a:bodyPr/>
          <a:lstStyle>
            <a:lvl1pPr algn="l" defTabSz="322704" rtl="0" eaLnBrk="1" latinLnBrk="0" hangingPunct="1">
              <a:spcBef>
                <a:spcPct val="0"/>
              </a:spcBef>
              <a:buNone/>
              <a:defRPr sz="3000" b="1" i="0" kern="1200" baseline="0">
                <a:solidFill>
                  <a:schemeClr val="accent2">
                    <a:lumMod val="75000"/>
                  </a:schemeClr>
                </a:solidFill>
                <a:latin typeface="+mj-lt"/>
                <a:ea typeface="+mj-ea"/>
                <a:cs typeface="Trade Gothic LT Bold No. 2"/>
              </a:defRPr>
            </a:lvl1pPr>
          </a:lstStyle>
          <a:p>
            <a:pPr>
              <a:buClrTx/>
              <a:buFontTx/>
            </a:pPr>
            <a:r>
              <a:rPr lang="en-US" sz="3090" dirty="0"/>
              <a:t>Fall 2019 – Spring 2020</a:t>
            </a:r>
          </a:p>
        </p:txBody>
      </p:sp>
      <p:sp>
        <p:nvSpPr>
          <p:cNvPr id="7" name="Title 1"/>
          <p:cNvSpPr txBox="1">
            <a:spLocks/>
          </p:cNvSpPr>
          <p:nvPr/>
        </p:nvSpPr>
        <p:spPr>
          <a:xfrm>
            <a:off x="227887" y="2960939"/>
            <a:ext cx="6534150" cy="567232"/>
          </a:xfrm>
          <a:prstGeom prst="rect">
            <a:avLst/>
          </a:prstGeom>
        </p:spPr>
        <p:txBody>
          <a:bodyPr/>
          <a:lstStyle>
            <a:lvl1pPr algn="l" defTabSz="322704" rtl="0" eaLnBrk="1" latinLnBrk="0" hangingPunct="1">
              <a:spcBef>
                <a:spcPct val="0"/>
              </a:spcBef>
              <a:buNone/>
              <a:defRPr sz="3000" b="1" i="0" kern="1200" baseline="0">
                <a:solidFill>
                  <a:schemeClr val="accent2">
                    <a:lumMod val="75000"/>
                  </a:schemeClr>
                </a:solidFill>
                <a:latin typeface="+mj-lt"/>
                <a:ea typeface="+mj-ea"/>
                <a:cs typeface="Trade Gothic LT Bold No. 2"/>
              </a:defRPr>
            </a:lvl1pPr>
          </a:lstStyle>
          <a:p>
            <a:pPr>
              <a:buClrTx/>
              <a:buFontTx/>
            </a:pPr>
            <a:r>
              <a:rPr lang="en-US" sz="3090" dirty="0"/>
              <a:t>Spring 2020 – Summer 2020</a:t>
            </a:r>
          </a:p>
        </p:txBody>
      </p:sp>
    </p:spTree>
    <p:extLst>
      <p:ext uri="{BB962C8B-B14F-4D97-AF65-F5344CB8AC3E}">
        <p14:creationId xmlns:p14="http://schemas.microsoft.com/office/powerpoint/2010/main" val="167420069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A7AB5F-DA1A-415A-A3AF-C229B88F562A}"/>
              </a:ext>
            </a:extLst>
          </p:cNvPr>
          <p:cNvPicPr>
            <a:picLocks noChangeAspect="1"/>
          </p:cNvPicPr>
          <p:nvPr/>
        </p:nvPicPr>
        <p:blipFill>
          <a:blip r:embed="rId3"/>
          <a:stretch>
            <a:fillRect/>
          </a:stretch>
        </p:blipFill>
        <p:spPr>
          <a:xfrm>
            <a:off x="0" y="728788"/>
            <a:ext cx="9144000" cy="4046220"/>
          </a:xfrm>
          <a:prstGeom prst="rect">
            <a:avLst/>
          </a:prstGeom>
          <a:noFill/>
        </p:spPr>
      </p:pic>
      <p:sp>
        <p:nvSpPr>
          <p:cNvPr id="2" name="TextBox 1">
            <a:extLst>
              <a:ext uri="{FF2B5EF4-FFF2-40B4-BE49-F238E27FC236}">
                <a16:creationId xmlns:a16="http://schemas.microsoft.com/office/drawing/2014/main" id="{0D5D216F-56FB-4FA0-BD65-7F5AC105678B}"/>
              </a:ext>
            </a:extLst>
          </p:cNvPr>
          <p:cNvSpPr txBox="1"/>
          <p:nvPr/>
        </p:nvSpPr>
        <p:spPr>
          <a:xfrm>
            <a:off x="1937905" y="230476"/>
            <a:ext cx="7257513" cy="666221"/>
          </a:xfrm>
          <a:prstGeom prst="rect">
            <a:avLst/>
          </a:prstGeom>
        </p:spPr>
        <p:txBody>
          <a:bodyPr rtlCol="0">
            <a:normAutofit/>
          </a:bodyPr>
          <a:lstStyle/>
          <a:p>
            <a:pPr marL="257175" indent="-170260" defTabSz="322704">
              <a:spcBef>
                <a:spcPct val="0"/>
              </a:spcBef>
              <a:spcAft>
                <a:spcPts val="450"/>
              </a:spcAft>
              <a:buClrTx/>
              <a:tabLst>
                <a:tab pos="1800225" algn="l"/>
                <a:tab pos="4286250" algn="l"/>
              </a:tabLst>
            </a:pPr>
            <a:r>
              <a:rPr lang="en-US" sz="3000" b="1" kern="1200" dirty="0">
                <a:solidFill>
                  <a:srgbClr val="3B83B6">
                    <a:lumMod val="75000"/>
                  </a:srgbClr>
                </a:solidFill>
                <a:latin typeface="Calibri"/>
                <a:ea typeface=""/>
                <a:cs typeface="Trade Gothic LT Bold No. 2"/>
              </a:rPr>
              <a:t>LMS – RFP and Procurement</a:t>
            </a:r>
          </a:p>
        </p:txBody>
      </p:sp>
    </p:spTree>
    <p:extLst>
      <p:ext uri="{BB962C8B-B14F-4D97-AF65-F5344CB8AC3E}">
        <p14:creationId xmlns:p14="http://schemas.microsoft.com/office/powerpoint/2010/main" val="146338315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6"/>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3200" dirty="0">
                <a:latin typeface="Open Sans" panose="020B0606030504020204" pitchFamily="34" charset="0"/>
                <a:ea typeface="Open Sans" panose="020B0606030504020204" pitchFamily="34" charset="0"/>
                <a:cs typeface="Open Sans" panose="020B0606030504020204" pitchFamily="34" charset="0"/>
              </a:rPr>
              <a:t>Step 1: LMS Criteria and Needs Assessment</a:t>
            </a:r>
            <a:endParaRPr sz="3200" dirty="0">
              <a:latin typeface="Open Sans" panose="020B0606030504020204" pitchFamily="34" charset="0"/>
              <a:ea typeface="Open Sans" panose="020B0606030504020204" pitchFamily="34" charset="0"/>
              <a:cs typeface="Open Sans" panose="020B0606030504020204" pitchFamily="34" charset="0"/>
            </a:endParaRPr>
          </a:p>
        </p:txBody>
      </p:sp>
      <p:sp>
        <p:nvSpPr>
          <p:cNvPr id="163" name="Google Shape;163;p16"/>
          <p:cNvSpPr txBox="1">
            <a:spLocks noGrp="1"/>
          </p:cNvSpPr>
          <p:nvPr>
            <p:ph type="body" idx="1"/>
          </p:nvPr>
        </p:nvSpPr>
        <p:spPr>
          <a:xfrm>
            <a:off x="337351" y="1353947"/>
            <a:ext cx="5661341" cy="3576975"/>
          </a:xfrm>
          <a:prstGeom prst="rect">
            <a:avLst/>
          </a:prstGeom>
          <a:solidFill>
            <a:schemeClr val="bg1">
              <a:lumMod val="10000"/>
              <a:lumOff val="90000"/>
            </a:schemeClr>
          </a:solidFill>
        </p:spPr>
        <p:style>
          <a:lnRef idx="2">
            <a:schemeClr val="dk1">
              <a:shade val="50000"/>
            </a:schemeClr>
          </a:lnRef>
          <a:fillRef idx="1">
            <a:schemeClr val="dk1"/>
          </a:fillRef>
          <a:effectRef idx="0">
            <a:schemeClr val="dk1"/>
          </a:effectRef>
          <a:fontRef idx="minor">
            <a:schemeClr val="lt1"/>
          </a:fontRef>
        </p:style>
        <p:txBody>
          <a:bodyPr spcFirstLastPara="1" wrap="square" lIns="0" tIns="0" rIns="0" bIns="0" anchor="t" anchorCtr="0">
            <a:noAutofit/>
          </a:bodyPr>
          <a:lstStyle/>
          <a:p>
            <a:pPr marL="457200" lvl="0" indent="-381000" algn="l" rtl="0">
              <a:spcBef>
                <a:spcPts val="0"/>
              </a:spcBef>
              <a:spcAft>
                <a:spcPts val="0"/>
              </a:spcAft>
              <a:buSzPts val="2400"/>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IILE Technology Work Team created the </a:t>
            </a:r>
            <a:r>
              <a:rPr lang="en-US" b="1"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LMS Focus Team</a:t>
            </a:r>
          </a:p>
          <a:p>
            <a:pPr marL="457200" lvl="0" indent="-381000" algn="l" rtl="0">
              <a:spcBef>
                <a:spcPts val="0"/>
              </a:spcBef>
              <a:spcAft>
                <a:spcPts val="0"/>
              </a:spcAft>
              <a:buSzPts val="2400"/>
              <a:buChar char="╸"/>
            </a:pPr>
            <a:endParaRPr lang="en-US" sz="1050" b="1"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457200" lvl="0" indent="-381000" algn="l" rtl="0">
              <a:spcBef>
                <a:spcPts val="0"/>
              </a:spcBef>
              <a:spcAft>
                <a:spcPts val="0"/>
              </a:spcAft>
              <a:buSzPts val="2400"/>
              <a:buChar char="╸"/>
            </a:pPr>
            <a:r>
              <a:rPr lang="en-US" i="1"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Functional Criteria Document</a:t>
            </a:r>
            <a:endPar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lvl="1">
              <a:spcBef>
                <a:spcPts val="0"/>
              </a:spcBef>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Represent all campuses</a:t>
            </a:r>
          </a:p>
          <a:p>
            <a:pPr lvl="1">
              <a:spcBef>
                <a:spcPts val="0"/>
              </a:spcBef>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Inclusive and comprehensive</a:t>
            </a:r>
          </a:p>
          <a:p>
            <a:pPr lvl="1">
              <a:spcBef>
                <a:spcPts val="0"/>
              </a:spcBef>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All modalities and programs</a:t>
            </a:r>
          </a:p>
          <a:p>
            <a:pPr lvl="1">
              <a:spcBef>
                <a:spcPts val="0"/>
              </a:spcBef>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Categorized and ranked</a:t>
            </a:r>
          </a:p>
          <a:p>
            <a:pPr marL="457200" lvl="0" indent="-381000" algn="l" rtl="0">
              <a:spcBef>
                <a:spcPts val="0"/>
              </a:spcBef>
              <a:spcAft>
                <a:spcPts val="0"/>
              </a:spcAft>
              <a:buSzPts val="2400"/>
              <a:buChar char="╸"/>
            </a:pPr>
            <a:endParaRPr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4" name="Google Shape;164;p1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8</a:t>
            </a:fld>
            <a:endParaRPr/>
          </a:p>
        </p:txBody>
      </p:sp>
      <p:grpSp>
        <p:nvGrpSpPr>
          <p:cNvPr id="57" name="Grupo 56">
            <a:extLst>
              <a:ext uri="{FF2B5EF4-FFF2-40B4-BE49-F238E27FC236}">
                <a16:creationId xmlns:a16="http://schemas.microsoft.com/office/drawing/2014/main" id="{C0C1C295-AE29-2E4F-A5BC-9C660106B1F1}"/>
              </a:ext>
            </a:extLst>
          </p:cNvPr>
          <p:cNvGrpSpPr/>
          <p:nvPr/>
        </p:nvGrpSpPr>
        <p:grpSpPr>
          <a:xfrm>
            <a:off x="6114994" y="720387"/>
            <a:ext cx="2731502" cy="3852570"/>
            <a:chOff x="996049" y="1552369"/>
            <a:chExt cx="485510" cy="684774"/>
          </a:xfrm>
        </p:grpSpPr>
        <p:sp>
          <p:nvSpPr>
            <p:cNvPr id="58" name="Google Shape;902;p46">
              <a:extLst>
                <a:ext uri="{FF2B5EF4-FFF2-40B4-BE49-F238E27FC236}">
                  <a16:creationId xmlns:a16="http://schemas.microsoft.com/office/drawing/2014/main" id="{D96D4595-E404-834E-951C-2CD9F0E1C199}"/>
                </a:ext>
              </a:extLst>
            </p:cNvPr>
            <p:cNvSpPr/>
            <p:nvPr/>
          </p:nvSpPr>
          <p:spPr>
            <a:xfrm>
              <a:off x="1264384" y="1758365"/>
              <a:ext cx="217175" cy="221539"/>
            </a:xfrm>
            <a:custGeom>
              <a:avLst/>
              <a:gdLst/>
              <a:ahLst/>
              <a:cxnLst/>
              <a:rect l="l" t="t" r="r" b="b"/>
              <a:pathLst>
                <a:path w="2171751" h="2215389" extrusionOk="0">
                  <a:moveTo>
                    <a:pt x="1085938" y="128507"/>
                  </a:moveTo>
                  <a:cubicBezTo>
                    <a:pt x="536368" y="-192153"/>
                    <a:pt x="81826" y="107926"/>
                    <a:pt x="1417" y="799037"/>
                  </a:cubicBezTo>
                  <a:cubicBezTo>
                    <a:pt x="-12538" y="919202"/>
                    <a:pt x="78503" y="1077208"/>
                    <a:pt x="188816" y="1141605"/>
                  </a:cubicBezTo>
                  <a:lnTo>
                    <a:pt x="1982396" y="2187898"/>
                  </a:lnTo>
                  <a:cubicBezTo>
                    <a:pt x="2092709" y="2252296"/>
                    <a:pt x="2183750" y="2200512"/>
                    <a:pt x="2170459" y="2064414"/>
                  </a:cubicBezTo>
                  <a:cubicBezTo>
                    <a:pt x="2090050" y="1279031"/>
                    <a:pt x="1635509" y="448502"/>
                    <a:pt x="1085938" y="128507"/>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903;p46">
              <a:extLst>
                <a:ext uri="{FF2B5EF4-FFF2-40B4-BE49-F238E27FC236}">
                  <a16:creationId xmlns:a16="http://schemas.microsoft.com/office/drawing/2014/main" id="{73A75B6A-CDD1-0143-B91F-E7DFEBB3DDAD}"/>
                </a:ext>
              </a:extLst>
            </p:cNvPr>
            <p:cNvSpPr/>
            <p:nvPr/>
          </p:nvSpPr>
          <p:spPr>
            <a:xfrm>
              <a:off x="1310707" y="1552369"/>
              <a:ext cx="123404" cy="187230"/>
            </a:xfrm>
            <a:custGeom>
              <a:avLst/>
              <a:gdLst/>
              <a:ahLst/>
              <a:cxnLst/>
              <a:rect l="l" t="t" r="r" b="b"/>
              <a:pathLst>
                <a:path w="1234041" h="1872301" extrusionOk="0">
                  <a:moveTo>
                    <a:pt x="1234041" y="1295980"/>
                  </a:moveTo>
                  <a:cubicBezTo>
                    <a:pt x="1234041" y="1773318"/>
                    <a:pt x="957595" y="1999041"/>
                    <a:pt x="616688" y="1799874"/>
                  </a:cubicBezTo>
                  <a:cubicBezTo>
                    <a:pt x="276446" y="1601370"/>
                    <a:pt x="0" y="1053660"/>
                    <a:pt x="0" y="576322"/>
                  </a:cubicBezTo>
                  <a:cubicBezTo>
                    <a:pt x="0" y="98983"/>
                    <a:pt x="276446" y="-126740"/>
                    <a:pt x="617353" y="72428"/>
                  </a:cubicBezTo>
                  <a:cubicBezTo>
                    <a:pt x="958259" y="270931"/>
                    <a:pt x="1234041" y="819306"/>
                    <a:pt x="1234041" y="1295980"/>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904;p46">
              <a:extLst>
                <a:ext uri="{FF2B5EF4-FFF2-40B4-BE49-F238E27FC236}">
                  <a16:creationId xmlns:a16="http://schemas.microsoft.com/office/drawing/2014/main" id="{0023181F-4473-D344-9C3F-45F6AC21349A}"/>
                </a:ext>
              </a:extLst>
            </p:cNvPr>
            <p:cNvSpPr/>
            <p:nvPr/>
          </p:nvSpPr>
          <p:spPr>
            <a:xfrm>
              <a:off x="1237881" y="1778226"/>
              <a:ext cx="217175" cy="221539"/>
            </a:xfrm>
            <a:custGeom>
              <a:avLst/>
              <a:gdLst/>
              <a:ahLst/>
              <a:cxnLst/>
              <a:rect l="l" t="t" r="r" b="b"/>
              <a:pathLst>
                <a:path w="2171751" h="2215389" extrusionOk="0">
                  <a:moveTo>
                    <a:pt x="1085938" y="128507"/>
                  </a:moveTo>
                  <a:cubicBezTo>
                    <a:pt x="536368" y="-192153"/>
                    <a:pt x="81826" y="107926"/>
                    <a:pt x="1417" y="799037"/>
                  </a:cubicBezTo>
                  <a:cubicBezTo>
                    <a:pt x="-12538" y="919202"/>
                    <a:pt x="78503" y="1077208"/>
                    <a:pt x="188816" y="1141605"/>
                  </a:cubicBezTo>
                  <a:lnTo>
                    <a:pt x="1982396" y="2187898"/>
                  </a:lnTo>
                  <a:cubicBezTo>
                    <a:pt x="2092709" y="2252296"/>
                    <a:pt x="2183750" y="2200512"/>
                    <a:pt x="2170459" y="2064414"/>
                  </a:cubicBezTo>
                  <a:cubicBezTo>
                    <a:pt x="2090050" y="1279031"/>
                    <a:pt x="1635509" y="448502"/>
                    <a:pt x="1085938" y="128507"/>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905;p46">
              <a:extLst>
                <a:ext uri="{FF2B5EF4-FFF2-40B4-BE49-F238E27FC236}">
                  <a16:creationId xmlns:a16="http://schemas.microsoft.com/office/drawing/2014/main" id="{C0A8C2F2-4D79-9546-B6A4-9A14E6F72E70}"/>
                </a:ext>
              </a:extLst>
            </p:cNvPr>
            <p:cNvSpPr/>
            <p:nvPr/>
          </p:nvSpPr>
          <p:spPr>
            <a:xfrm>
              <a:off x="1284204" y="1572230"/>
              <a:ext cx="123404" cy="187230"/>
            </a:xfrm>
            <a:custGeom>
              <a:avLst/>
              <a:gdLst/>
              <a:ahLst/>
              <a:cxnLst/>
              <a:rect l="l" t="t" r="r" b="b"/>
              <a:pathLst>
                <a:path w="1234041" h="1872301" extrusionOk="0">
                  <a:moveTo>
                    <a:pt x="1234041" y="1295980"/>
                  </a:moveTo>
                  <a:cubicBezTo>
                    <a:pt x="1234041" y="1773318"/>
                    <a:pt x="957595" y="1999041"/>
                    <a:pt x="616688" y="1799874"/>
                  </a:cubicBezTo>
                  <a:cubicBezTo>
                    <a:pt x="276447" y="1601370"/>
                    <a:pt x="0" y="1053660"/>
                    <a:pt x="0" y="576322"/>
                  </a:cubicBezTo>
                  <a:cubicBezTo>
                    <a:pt x="0" y="98983"/>
                    <a:pt x="276447" y="-126740"/>
                    <a:pt x="617353" y="72428"/>
                  </a:cubicBezTo>
                  <a:cubicBezTo>
                    <a:pt x="958259" y="270931"/>
                    <a:pt x="1234041" y="819306"/>
                    <a:pt x="1234041" y="1295980"/>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906;p46">
              <a:extLst>
                <a:ext uri="{FF2B5EF4-FFF2-40B4-BE49-F238E27FC236}">
                  <a16:creationId xmlns:a16="http://schemas.microsoft.com/office/drawing/2014/main" id="{0BA1F377-6480-8E40-8B42-97DB73B11486}"/>
                </a:ext>
              </a:extLst>
            </p:cNvPr>
            <p:cNvSpPr/>
            <p:nvPr/>
          </p:nvSpPr>
          <p:spPr>
            <a:xfrm>
              <a:off x="996049" y="1744169"/>
              <a:ext cx="123803" cy="135766"/>
            </a:xfrm>
            <a:custGeom>
              <a:avLst/>
              <a:gdLst/>
              <a:ahLst/>
              <a:cxnLst/>
              <a:rect l="l" t="t" r="r" b="b"/>
              <a:pathLst>
                <a:path w="1238028" h="1357658" extrusionOk="0">
                  <a:moveTo>
                    <a:pt x="1237364" y="713683"/>
                  </a:moveTo>
                  <a:lnTo>
                    <a:pt x="0" y="0"/>
                  </a:lnTo>
                  <a:lnTo>
                    <a:pt x="0" y="643975"/>
                  </a:lnTo>
                  <a:lnTo>
                    <a:pt x="1238028" y="1357658"/>
                  </a:lnTo>
                  <a:lnTo>
                    <a:pt x="1237364" y="713683"/>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907;p46">
              <a:extLst>
                <a:ext uri="{FF2B5EF4-FFF2-40B4-BE49-F238E27FC236}">
                  <a16:creationId xmlns:a16="http://schemas.microsoft.com/office/drawing/2014/main" id="{BB53C8C0-A03A-9944-BCEE-55A41BBBEA70}"/>
                </a:ext>
              </a:extLst>
            </p:cNvPr>
            <p:cNvSpPr/>
            <p:nvPr/>
          </p:nvSpPr>
          <p:spPr>
            <a:xfrm>
              <a:off x="1007048" y="1765748"/>
              <a:ext cx="14088" cy="20853"/>
            </a:xfrm>
            <a:custGeom>
              <a:avLst/>
              <a:gdLst/>
              <a:ahLst/>
              <a:cxnLst/>
              <a:rect l="l" t="t" r="r" b="b"/>
              <a:pathLst>
                <a:path w="140881" h="208525" extrusionOk="0">
                  <a:moveTo>
                    <a:pt x="140881" y="144760"/>
                  </a:moveTo>
                  <a:cubicBezTo>
                    <a:pt x="140881" y="197872"/>
                    <a:pt x="109648" y="222435"/>
                    <a:pt x="70441" y="200527"/>
                  </a:cubicBezTo>
                  <a:cubicBezTo>
                    <a:pt x="31898" y="177955"/>
                    <a:pt x="0" y="116877"/>
                    <a:pt x="0" y="63765"/>
                  </a:cubicBezTo>
                  <a:cubicBezTo>
                    <a:pt x="0" y="10654"/>
                    <a:pt x="31233" y="-13910"/>
                    <a:pt x="70441" y="7999"/>
                  </a:cubicBezTo>
                  <a:cubicBezTo>
                    <a:pt x="109648" y="30571"/>
                    <a:pt x="140881" y="91649"/>
                    <a:pt x="140881" y="14476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908;p46">
              <a:extLst>
                <a:ext uri="{FF2B5EF4-FFF2-40B4-BE49-F238E27FC236}">
                  <a16:creationId xmlns:a16="http://schemas.microsoft.com/office/drawing/2014/main" id="{A0E5A3BE-01DF-3042-B8F9-6B64A542C40D}"/>
                </a:ext>
              </a:extLst>
            </p:cNvPr>
            <p:cNvSpPr/>
            <p:nvPr/>
          </p:nvSpPr>
          <p:spPr>
            <a:xfrm>
              <a:off x="1027455" y="1778198"/>
              <a:ext cx="40470" cy="32331"/>
            </a:xfrm>
            <a:custGeom>
              <a:avLst/>
              <a:gdLst/>
              <a:ahLst/>
              <a:cxnLst/>
              <a:rect l="l" t="t" r="r" b="b"/>
              <a:pathLst>
                <a:path w="404701" h="323315" extrusionOk="0">
                  <a:moveTo>
                    <a:pt x="0" y="0"/>
                  </a:moveTo>
                  <a:lnTo>
                    <a:pt x="404702" y="233026"/>
                  </a:lnTo>
                  <a:lnTo>
                    <a:pt x="404702" y="323315"/>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909;p46">
              <a:extLst>
                <a:ext uri="{FF2B5EF4-FFF2-40B4-BE49-F238E27FC236}">
                  <a16:creationId xmlns:a16="http://schemas.microsoft.com/office/drawing/2014/main" id="{D2C14941-3BE2-CF42-9A0E-E078BA89B5E0}"/>
                </a:ext>
              </a:extLst>
            </p:cNvPr>
            <p:cNvSpPr/>
            <p:nvPr/>
          </p:nvSpPr>
          <p:spPr>
            <a:xfrm>
              <a:off x="1027654" y="1796338"/>
              <a:ext cx="79279" cy="54771"/>
            </a:xfrm>
            <a:custGeom>
              <a:avLst/>
              <a:gdLst/>
              <a:ahLst/>
              <a:cxnLst/>
              <a:rect l="l" t="t" r="r" b="b"/>
              <a:pathLst>
                <a:path w="792790" h="547710" extrusionOk="0">
                  <a:moveTo>
                    <a:pt x="0" y="0"/>
                  </a:moveTo>
                  <a:lnTo>
                    <a:pt x="792790" y="457421"/>
                  </a:lnTo>
                  <a:lnTo>
                    <a:pt x="792790" y="547711"/>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910;p46">
              <a:extLst>
                <a:ext uri="{FF2B5EF4-FFF2-40B4-BE49-F238E27FC236}">
                  <a16:creationId xmlns:a16="http://schemas.microsoft.com/office/drawing/2014/main" id="{0E7B0E6E-F5D7-194D-948F-669CD8E12603}"/>
                </a:ext>
              </a:extLst>
            </p:cNvPr>
            <p:cNvSpPr/>
            <p:nvPr/>
          </p:nvSpPr>
          <p:spPr>
            <a:xfrm>
              <a:off x="1314218" y="1880086"/>
              <a:ext cx="124334" cy="339182"/>
            </a:xfrm>
            <a:custGeom>
              <a:avLst/>
              <a:gdLst/>
              <a:ahLst/>
              <a:cxnLst/>
              <a:rect l="l" t="t" r="r" b="b"/>
              <a:pathLst>
                <a:path w="1243344" h="3391822" extrusionOk="0">
                  <a:moveTo>
                    <a:pt x="0" y="0"/>
                  </a:moveTo>
                  <a:lnTo>
                    <a:pt x="1243345" y="717003"/>
                  </a:lnTo>
                  <a:lnTo>
                    <a:pt x="1243345" y="3391822"/>
                  </a:lnTo>
                  <a:lnTo>
                    <a:pt x="0" y="2675483"/>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911;p46">
              <a:extLst>
                <a:ext uri="{FF2B5EF4-FFF2-40B4-BE49-F238E27FC236}">
                  <a16:creationId xmlns:a16="http://schemas.microsoft.com/office/drawing/2014/main" id="{C1C8EFE2-03E3-3947-93E9-A0810DFE95FC}"/>
                </a:ext>
              </a:extLst>
            </p:cNvPr>
            <p:cNvSpPr/>
            <p:nvPr/>
          </p:nvSpPr>
          <p:spPr>
            <a:xfrm>
              <a:off x="1293480" y="1897961"/>
              <a:ext cx="124401" cy="339182"/>
            </a:xfrm>
            <a:custGeom>
              <a:avLst/>
              <a:gdLst/>
              <a:ahLst/>
              <a:cxnLst/>
              <a:rect l="l" t="t" r="r" b="b"/>
              <a:pathLst>
                <a:path w="1244009" h="3391822" extrusionOk="0">
                  <a:moveTo>
                    <a:pt x="1244009" y="717003"/>
                  </a:moveTo>
                  <a:lnTo>
                    <a:pt x="0" y="0"/>
                  </a:lnTo>
                  <a:lnTo>
                    <a:pt x="0" y="2674819"/>
                  </a:lnTo>
                  <a:lnTo>
                    <a:pt x="1243345" y="3391822"/>
                  </a:lnTo>
                  <a:lnTo>
                    <a:pt x="1244009" y="717003"/>
                  </a:lnTo>
                  <a:close/>
                  <a:moveTo>
                    <a:pt x="405366" y="404974"/>
                  </a:moveTo>
                  <a:lnTo>
                    <a:pt x="820701" y="643975"/>
                  </a:lnTo>
                  <a:lnTo>
                    <a:pt x="820701" y="750198"/>
                  </a:lnTo>
                  <a:lnTo>
                    <a:pt x="405366" y="514516"/>
                  </a:lnTo>
                  <a:lnTo>
                    <a:pt x="405366" y="404974"/>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912;p46">
              <a:extLst>
                <a:ext uri="{FF2B5EF4-FFF2-40B4-BE49-F238E27FC236}">
                  <a16:creationId xmlns:a16="http://schemas.microsoft.com/office/drawing/2014/main" id="{9CDE02A5-14CD-9142-A87A-A6F41DAC5C88}"/>
                </a:ext>
              </a:extLst>
            </p:cNvPr>
            <p:cNvSpPr/>
            <p:nvPr/>
          </p:nvSpPr>
          <p:spPr>
            <a:xfrm>
              <a:off x="1305472" y="2066980"/>
              <a:ext cx="99880" cy="66588"/>
            </a:xfrm>
            <a:custGeom>
              <a:avLst/>
              <a:gdLst/>
              <a:ahLst/>
              <a:cxnLst/>
              <a:rect l="l" t="t" r="r" b="b"/>
              <a:pathLst>
                <a:path w="998795" h="665883" extrusionOk="0">
                  <a:moveTo>
                    <a:pt x="0" y="0"/>
                  </a:moveTo>
                  <a:lnTo>
                    <a:pt x="998796" y="575594"/>
                  </a:lnTo>
                  <a:lnTo>
                    <a:pt x="998796" y="665883"/>
                  </a:lnTo>
                  <a:lnTo>
                    <a:pt x="0" y="90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913;p46">
              <a:extLst>
                <a:ext uri="{FF2B5EF4-FFF2-40B4-BE49-F238E27FC236}">
                  <a16:creationId xmlns:a16="http://schemas.microsoft.com/office/drawing/2014/main" id="{1B116BF7-0D52-1D4F-B6C5-054DB4B534F5}"/>
                </a:ext>
              </a:extLst>
            </p:cNvPr>
            <p:cNvSpPr/>
            <p:nvPr/>
          </p:nvSpPr>
          <p:spPr>
            <a:xfrm>
              <a:off x="1312496" y="2088563"/>
              <a:ext cx="85924" cy="58555"/>
            </a:xfrm>
            <a:custGeom>
              <a:avLst/>
              <a:gdLst/>
              <a:ahLst/>
              <a:cxnLst/>
              <a:rect l="l" t="t" r="r" b="b"/>
              <a:pathLst>
                <a:path w="859243" h="585552" extrusionOk="0">
                  <a:moveTo>
                    <a:pt x="0" y="0"/>
                  </a:moveTo>
                  <a:lnTo>
                    <a:pt x="859243" y="495263"/>
                  </a:lnTo>
                  <a:lnTo>
                    <a:pt x="859243" y="585552"/>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914;p46">
              <a:extLst>
                <a:ext uri="{FF2B5EF4-FFF2-40B4-BE49-F238E27FC236}">
                  <a16:creationId xmlns:a16="http://schemas.microsoft.com/office/drawing/2014/main" id="{0BB05E76-291D-4F4F-83C6-0584BE5F662D}"/>
                </a:ext>
              </a:extLst>
            </p:cNvPr>
            <p:cNvSpPr/>
            <p:nvPr/>
          </p:nvSpPr>
          <p:spPr>
            <a:xfrm>
              <a:off x="1327934" y="1987117"/>
              <a:ext cx="55422" cy="83162"/>
            </a:xfrm>
            <a:custGeom>
              <a:avLst/>
              <a:gdLst/>
              <a:ahLst/>
              <a:cxnLst/>
              <a:rect l="l" t="t" r="r" b="b"/>
              <a:pathLst>
                <a:path w="554222" h="831619" extrusionOk="0">
                  <a:moveTo>
                    <a:pt x="554222" y="575808"/>
                  </a:moveTo>
                  <a:cubicBezTo>
                    <a:pt x="554222" y="364026"/>
                    <a:pt x="429954" y="120378"/>
                    <a:pt x="277111" y="32080"/>
                  </a:cubicBezTo>
                  <a:cubicBezTo>
                    <a:pt x="124268" y="-56217"/>
                    <a:pt x="0" y="44030"/>
                    <a:pt x="0" y="255812"/>
                  </a:cubicBezTo>
                  <a:cubicBezTo>
                    <a:pt x="0" y="467593"/>
                    <a:pt x="124268" y="711241"/>
                    <a:pt x="277111" y="799539"/>
                  </a:cubicBezTo>
                  <a:cubicBezTo>
                    <a:pt x="429954" y="887837"/>
                    <a:pt x="554222" y="787589"/>
                    <a:pt x="554222" y="57580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915;p46">
              <a:extLst>
                <a:ext uri="{FF2B5EF4-FFF2-40B4-BE49-F238E27FC236}">
                  <a16:creationId xmlns:a16="http://schemas.microsoft.com/office/drawing/2014/main" id="{14405D4A-2400-A645-AA49-2DB82CBE869A}"/>
                </a:ext>
              </a:extLst>
            </p:cNvPr>
            <p:cNvSpPr/>
            <p:nvPr/>
          </p:nvSpPr>
          <p:spPr>
            <a:xfrm>
              <a:off x="1159838" y="1665386"/>
              <a:ext cx="124334" cy="339182"/>
            </a:xfrm>
            <a:custGeom>
              <a:avLst/>
              <a:gdLst/>
              <a:ahLst/>
              <a:cxnLst/>
              <a:rect l="l" t="t" r="r" b="b"/>
              <a:pathLst>
                <a:path w="1243344" h="3391821" extrusionOk="0">
                  <a:moveTo>
                    <a:pt x="0" y="0"/>
                  </a:moveTo>
                  <a:lnTo>
                    <a:pt x="1243345" y="717003"/>
                  </a:lnTo>
                  <a:lnTo>
                    <a:pt x="1243345" y="3391822"/>
                  </a:lnTo>
                  <a:lnTo>
                    <a:pt x="0" y="2674819"/>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916;p46">
              <a:extLst>
                <a:ext uri="{FF2B5EF4-FFF2-40B4-BE49-F238E27FC236}">
                  <a16:creationId xmlns:a16="http://schemas.microsoft.com/office/drawing/2014/main" id="{A646349E-0F72-0D44-ACA9-BB35231428A4}"/>
                </a:ext>
              </a:extLst>
            </p:cNvPr>
            <p:cNvSpPr/>
            <p:nvPr/>
          </p:nvSpPr>
          <p:spPr>
            <a:xfrm>
              <a:off x="1139099" y="1683460"/>
              <a:ext cx="124401" cy="339182"/>
            </a:xfrm>
            <a:custGeom>
              <a:avLst/>
              <a:gdLst/>
              <a:ahLst/>
              <a:cxnLst/>
              <a:rect l="l" t="t" r="r" b="b"/>
              <a:pathLst>
                <a:path w="1244009" h="3391822" extrusionOk="0">
                  <a:moveTo>
                    <a:pt x="1244009" y="717003"/>
                  </a:moveTo>
                  <a:lnTo>
                    <a:pt x="0" y="0"/>
                  </a:lnTo>
                  <a:lnTo>
                    <a:pt x="0" y="2674819"/>
                  </a:lnTo>
                  <a:lnTo>
                    <a:pt x="1243345" y="3391822"/>
                  </a:lnTo>
                  <a:lnTo>
                    <a:pt x="1244009" y="717003"/>
                  </a:lnTo>
                  <a:close/>
                  <a:moveTo>
                    <a:pt x="405366" y="404974"/>
                  </a:moveTo>
                  <a:lnTo>
                    <a:pt x="820701" y="643975"/>
                  </a:lnTo>
                  <a:lnTo>
                    <a:pt x="820701" y="750198"/>
                  </a:lnTo>
                  <a:lnTo>
                    <a:pt x="405366" y="514516"/>
                  </a:lnTo>
                  <a:lnTo>
                    <a:pt x="405366" y="404974"/>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917;p46">
              <a:extLst>
                <a:ext uri="{FF2B5EF4-FFF2-40B4-BE49-F238E27FC236}">
                  <a16:creationId xmlns:a16="http://schemas.microsoft.com/office/drawing/2014/main" id="{782D3BCB-1DA4-AB40-AE6A-D4F98F235615}"/>
                </a:ext>
              </a:extLst>
            </p:cNvPr>
            <p:cNvSpPr/>
            <p:nvPr/>
          </p:nvSpPr>
          <p:spPr>
            <a:xfrm>
              <a:off x="1151092" y="1852214"/>
              <a:ext cx="99880" cy="66588"/>
            </a:xfrm>
            <a:custGeom>
              <a:avLst/>
              <a:gdLst/>
              <a:ahLst/>
              <a:cxnLst/>
              <a:rect l="l" t="t" r="r" b="b"/>
              <a:pathLst>
                <a:path w="998795" h="665883" extrusionOk="0">
                  <a:moveTo>
                    <a:pt x="0" y="0"/>
                  </a:moveTo>
                  <a:lnTo>
                    <a:pt x="998796" y="575594"/>
                  </a:lnTo>
                  <a:lnTo>
                    <a:pt x="998796" y="665883"/>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918;p46">
              <a:extLst>
                <a:ext uri="{FF2B5EF4-FFF2-40B4-BE49-F238E27FC236}">
                  <a16:creationId xmlns:a16="http://schemas.microsoft.com/office/drawing/2014/main" id="{1AA4DBEA-B5D8-6F4C-B341-BA9BA7E6CECC}"/>
                </a:ext>
              </a:extLst>
            </p:cNvPr>
            <p:cNvSpPr/>
            <p:nvPr/>
          </p:nvSpPr>
          <p:spPr>
            <a:xfrm>
              <a:off x="1157983" y="1873863"/>
              <a:ext cx="85924" cy="58555"/>
            </a:xfrm>
            <a:custGeom>
              <a:avLst/>
              <a:gdLst/>
              <a:ahLst/>
              <a:cxnLst/>
              <a:rect l="l" t="t" r="r" b="b"/>
              <a:pathLst>
                <a:path w="859243" h="585552" extrusionOk="0">
                  <a:moveTo>
                    <a:pt x="665" y="0"/>
                  </a:moveTo>
                  <a:lnTo>
                    <a:pt x="859243" y="495263"/>
                  </a:lnTo>
                  <a:lnTo>
                    <a:pt x="859243" y="585552"/>
                  </a:lnTo>
                  <a:lnTo>
                    <a:pt x="0" y="90289"/>
                  </a:lnTo>
                  <a:lnTo>
                    <a:pt x="665"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919;p46">
              <a:extLst>
                <a:ext uri="{FF2B5EF4-FFF2-40B4-BE49-F238E27FC236}">
                  <a16:creationId xmlns:a16="http://schemas.microsoft.com/office/drawing/2014/main" id="{3D33FA69-B8D2-DA41-915B-6CABB069966B}"/>
                </a:ext>
              </a:extLst>
            </p:cNvPr>
            <p:cNvSpPr/>
            <p:nvPr/>
          </p:nvSpPr>
          <p:spPr>
            <a:xfrm>
              <a:off x="1173553" y="1772417"/>
              <a:ext cx="55422" cy="83162"/>
            </a:xfrm>
            <a:custGeom>
              <a:avLst/>
              <a:gdLst/>
              <a:ahLst/>
              <a:cxnLst/>
              <a:rect l="l" t="t" r="r" b="b"/>
              <a:pathLst>
                <a:path w="554222" h="831619" extrusionOk="0">
                  <a:moveTo>
                    <a:pt x="554222" y="575807"/>
                  </a:moveTo>
                  <a:cubicBezTo>
                    <a:pt x="554222" y="364026"/>
                    <a:pt x="429954" y="120378"/>
                    <a:pt x="277111" y="32080"/>
                  </a:cubicBezTo>
                  <a:cubicBezTo>
                    <a:pt x="124268" y="-56217"/>
                    <a:pt x="0" y="44030"/>
                    <a:pt x="0" y="255812"/>
                  </a:cubicBezTo>
                  <a:cubicBezTo>
                    <a:pt x="0" y="467593"/>
                    <a:pt x="124268" y="711241"/>
                    <a:pt x="277111" y="799539"/>
                  </a:cubicBezTo>
                  <a:cubicBezTo>
                    <a:pt x="429954" y="887837"/>
                    <a:pt x="554222" y="787589"/>
                    <a:pt x="554222" y="57580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920;p46">
              <a:extLst>
                <a:ext uri="{FF2B5EF4-FFF2-40B4-BE49-F238E27FC236}">
                  <a16:creationId xmlns:a16="http://schemas.microsoft.com/office/drawing/2014/main" id="{968741F6-42A3-A843-8C4E-10051F18F6D4}"/>
                </a:ext>
              </a:extLst>
            </p:cNvPr>
            <p:cNvSpPr/>
            <p:nvPr/>
          </p:nvSpPr>
          <p:spPr>
            <a:xfrm>
              <a:off x="1031629" y="1864859"/>
              <a:ext cx="197832" cy="232760"/>
            </a:xfrm>
            <a:custGeom>
              <a:avLst/>
              <a:gdLst/>
              <a:ahLst/>
              <a:cxnLst/>
              <a:rect l="l" t="t" r="r" b="b"/>
              <a:pathLst>
                <a:path w="1978320" h="2327603" extrusionOk="0">
                  <a:moveTo>
                    <a:pt x="1977656" y="1140566"/>
                  </a:moveTo>
                  <a:lnTo>
                    <a:pt x="0" y="0"/>
                  </a:lnTo>
                  <a:lnTo>
                    <a:pt x="665" y="1029696"/>
                  </a:lnTo>
                  <a:lnTo>
                    <a:pt x="1803548" y="2069350"/>
                  </a:lnTo>
                  <a:lnTo>
                    <a:pt x="1978320" y="2327604"/>
                  </a:lnTo>
                  <a:lnTo>
                    <a:pt x="1977656" y="1140566"/>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921;p46">
              <a:extLst>
                <a:ext uri="{FF2B5EF4-FFF2-40B4-BE49-F238E27FC236}">
                  <a16:creationId xmlns:a16="http://schemas.microsoft.com/office/drawing/2014/main" id="{7CBEFED6-8F2A-3D48-8D0A-9A077795947D}"/>
                </a:ext>
              </a:extLst>
            </p:cNvPr>
            <p:cNvSpPr/>
            <p:nvPr/>
          </p:nvSpPr>
          <p:spPr>
            <a:xfrm>
              <a:off x="1010626" y="1877041"/>
              <a:ext cx="74627" cy="70970"/>
            </a:xfrm>
            <a:custGeom>
              <a:avLst/>
              <a:gdLst/>
              <a:ahLst/>
              <a:cxnLst/>
              <a:rect l="l" t="t" r="r" b="b"/>
              <a:pathLst>
                <a:path w="746272" h="709700" extrusionOk="0">
                  <a:moveTo>
                    <a:pt x="0" y="279498"/>
                  </a:moveTo>
                  <a:lnTo>
                    <a:pt x="0" y="0"/>
                  </a:lnTo>
                  <a:lnTo>
                    <a:pt x="746273" y="430202"/>
                  </a:lnTo>
                  <a:lnTo>
                    <a:pt x="746273" y="709700"/>
                  </a:lnTo>
                  <a:lnTo>
                    <a:pt x="0" y="279498"/>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922;p46">
              <a:extLst>
                <a:ext uri="{FF2B5EF4-FFF2-40B4-BE49-F238E27FC236}">
                  <a16:creationId xmlns:a16="http://schemas.microsoft.com/office/drawing/2014/main" id="{422DF5F4-B23B-2F4B-8A93-9D4F01B57E34}"/>
                </a:ext>
              </a:extLst>
            </p:cNvPr>
            <p:cNvSpPr/>
            <p:nvPr/>
          </p:nvSpPr>
          <p:spPr>
            <a:xfrm>
              <a:off x="1134925" y="1949468"/>
              <a:ext cx="43328" cy="33991"/>
            </a:xfrm>
            <a:custGeom>
              <a:avLst/>
              <a:gdLst/>
              <a:ahLst/>
              <a:cxnLst/>
              <a:rect l="l" t="t" r="r" b="b"/>
              <a:pathLst>
                <a:path w="433276" h="339912" extrusionOk="0">
                  <a:moveTo>
                    <a:pt x="433277" y="249623"/>
                  </a:moveTo>
                  <a:lnTo>
                    <a:pt x="0" y="0"/>
                  </a:lnTo>
                  <a:lnTo>
                    <a:pt x="0" y="90290"/>
                  </a:lnTo>
                  <a:lnTo>
                    <a:pt x="433277" y="339913"/>
                  </a:lnTo>
                  <a:lnTo>
                    <a:pt x="433277" y="249623"/>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 name="Google Shape;923;p46">
              <a:extLst>
                <a:ext uri="{FF2B5EF4-FFF2-40B4-BE49-F238E27FC236}">
                  <a16:creationId xmlns:a16="http://schemas.microsoft.com/office/drawing/2014/main" id="{E5BA8E00-389C-A048-BB2F-A953F3F82CD5}"/>
                </a:ext>
              </a:extLst>
            </p:cNvPr>
            <p:cNvSpPr/>
            <p:nvPr/>
          </p:nvSpPr>
          <p:spPr>
            <a:xfrm>
              <a:off x="1094839" y="1944436"/>
              <a:ext cx="83532" cy="57161"/>
            </a:xfrm>
            <a:custGeom>
              <a:avLst/>
              <a:gdLst/>
              <a:ahLst/>
              <a:cxnLst/>
              <a:rect l="l" t="t" r="r" b="b"/>
              <a:pathLst>
                <a:path w="835320" h="571610" extrusionOk="0">
                  <a:moveTo>
                    <a:pt x="835320" y="481321"/>
                  </a:moveTo>
                  <a:lnTo>
                    <a:pt x="0" y="0"/>
                  </a:lnTo>
                  <a:lnTo>
                    <a:pt x="0" y="90289"/>
                  </a:lnTo>
                  <a:lnTo>
                    <a:pt x="835320" y="571611"/>
                  </a:lnTo>
                  <a:lnTo>
                    <a:pt x="835320" y="48132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924;p46">
              <a:extLst>
                <a:ext uri="{FF2B5EF4-FFF2-40B4-BE49-F238E27FC236}">
                  <a16:creationId xmlns:a16="http://schemas.microsoft.com/office/drawing/2014/main" id="{CC4BB8FD-282A-9641-8DAA-928035774DB6}"/>
                </a:ext>
              </a:extLst>
            </p:cNvPr>
            <p:cNvSpPr/>
            <p:nvPr/>
          </p:nvSpPr>
          <p:spPr>
            <a:xfrm>
              <a:off x="1077281" y="1952249"/>
              <a:ext cx="101209" cy="67385"/>
            </a:xfrm>
            <a:custGeom>
              <a:avLst/>
              <a:gdLst/>
              <a:ahLst/>
              <a:cxnLst/>
              <a:rect l="l" t="t" r="r" b="b"/>
              <a:pathLst>
                <a:path w="1012086" h="673849" extrusionOk="0">
                  <a:moveTo>
                    <a:pt x="1011422" y="583561"/>
                  </a:moveTo>
                  <a:lnTo>
                    <a:pt x="0" y="0"/>
                  </a:lnTo>
                  <a:lnTo>
                    <a:pt x="0" y="90289"/>
                  </a:lnTo>
                  <a:lnTo>
                    <a:pt x="1012087" y="673850"/>
                  </a:lnTo>
                  <a:lnTo>
                    <a:pt x="1011422" y="58356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925;p46">
              <a:extLst>
                <a:ext uri="{FF2B5EF4-FFF2-40B4-BE49-F238E27FC236}">
                  <a16:creationId xmlns:a16="http://schemas.microsoft.com/office/drawing/2014/main" id="{40291C7B-95A9-0145-8DD5-6A3FD330B7A4}"/>
                </a:ext>
              </a:extLst>
            </p:cNvPr>
            <p:cNvSpPr/>
            <p:nvPr/>
          </p:nvSpPr>
          <p:spPr>
            <a:xfrm>
              <a:off x="1188792" y="1979734"/>
              <a:ext cx="22462" cy="33373"/>
            </a:xfrm>
            <a:custGeom>
              <a:avLst/>
              <a:gdLst/>
              <a:ahLst/>
              <a:cxnLst/>
              <a:rect l="l" t="t" r="r" b="b"/>
              <a:pathLst>
                <a:path w="224619" h="333730" extrusionOk="0">
                  <a:moveTo>
                    <a:pt x="6" y="102136"/>
                  </a:moveTo>
                  <a:cubicBezTo>
                    <a:pt x="6" y="187114"/>
                    <a:pt x="50511" y="284706"/>
                    <a:pt x="112313" y="320556"/>
                  </a:cubicBezTo>
                  <a:cubicBezTo>
                    <a:pt x="174115" y="356406"/>
                    <a:pt x="224619" y="316573"/>
                    <a:pt x="224619" y="231595"/>
                  </a:cubicBezTo>
                  <a:cubicBezTo>
                    <a:pt x="224619" y="146616"/>
                    <a:pt x="174115" y="49025"/>
                    <a:pt x="112313" y="13174"/>
                  </a:cubicBezTo>
                  <a:cubicBezTo>
                    <a:pt x="49847" y="-22676"/>
                    <a:pt x="-658" y="17157"/>
                    <a:pt x="6" y="10213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926;p46">
              <a:extLst>
                <a:ext uri="{FF2B5EF4-FFF2-40B4-BE49-F238E27FC236}">
                  <a16:creationId xmlns:a16="http://schemas.microsoft.com/office/drawing/2014/main" id="{672F09F6-96ED-CD46-A005-E605D5FB885D}"/>
                </a:ext>
              </a:extLst>
            </p:cNvPr>
            <p:cNvSpPr/>
            <p:nvPr/>
          </p:nvSpPr>
          <p:spPr>
            <a:xfrm>
              <a:off x="1046537" y="1669527"/>
              <a:ext cx="55555" cy="75611"/>
            </a:xfrm>
            <a:custGeom>
              <a:avLst/>
              <a:gdLst/>
              <a:ahLst/>
              <a:cxnLst/>
              <a:rect l="l" t="t" r="r" b="b"/>
              <a:pathLst>
                <a:path w="555551" h="756106" extrusionOk="0">
                  <a:moveTo>
                    <a:pt x="277776" y="9593"/>
                  </a:moveTo>
                  <a:cubicBezTo>
                    <a:pt x="317648" y="32166"/>
                    <a:pt x="349545" y="87932"/>
                    <a:pt x="349545" y="133741"/>
                  </a:cubicBezTo>
                  <a:lnTo>
                    <a:pt x="349545" y="336228"/>
                  </a:lnTo>
                  <a:lnTo>
                    <a:pt x="483781" y="413239"/>
                  </a:lnTo>
                  <a:cubicBezTo>
                    <a:pt x="523653" y="435812"/>
                    <a:pt x="555551" y="491579"/>
                    <a:pt x="555551" y="537387"/>
                  </a:cubicBezTo>
                  <a:cubicBezTo>
                    <a:pt x="555551" y="583196"/>
                    <a:pt x="523653" y="601785"/>
                    <a:pt x="483781" y="579212"/>
                  </a:cubicBezTo>
                  <a:lnTo>
                    <a:pt x="349545" y="502201"/>
                  </a:lnTo>
                  <a:lnTo>
                    <a:pt x="349545" y="704688"/>
                  </a:lnTo>
                  <a:cubicBezTo>
                    <a:pt x="349545" y="750496"/>
                    <a:pt x="317648" y="769085"/>
                    <a:pt x="277776" y="746513"/>
                  </a:cubicBezTo>
                  <a:cubicBezTo>
                    <a:pt x="237903" y="723941"/>
                    <a:pt x="206006" y="668174"/>
                    <a:pt x="206006" y="622365"/>
                  </a:cubicBezTo>
                  <a:lnTo>
                    <a:pt x="206006" y="419878"/>
                  </a:lnTo>
                  <a:lnTo>
                    <a:pt x="71770" y="342867"/>
                  </a:lnTo>
                  <a:cubicBezTo>
                    <a:pt x="31898" y="320295"/>
                    <a:pt x="0" y="264528"/>
                    <a:pt x="0" y="218719"/>
                  </a:cubicBezTo>
                  <a:cubicBezTo>
                    <a:pt x="0" y="172911"/>
                    <a:pt x="31898" y="154322"/>
                    <a:pt x="71770" y="176894"/>
                  </a:cubicBezTo>
                  <a:lnTo>
                    <a:pt x="206006" y="253905"/>
                  </a:lnTo>
                  <a:lnTo>
                    <a:pt x="206006" y="51418"/>
                  </a:lnTo>
                  <a:cubicBezTo>
                    <a:pt x="206006" y="5610"/>
                    <a:pt x="237903" y="-12979"/>
                    <a:pt x="277776" y="9593"/>
                  </a:cubicBez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D216F-56FB-4FA0-BD65-7F5AC105678B}"/>
              </a:ext>
            </a:extLst>
          </p:cNvPr>
          <p:cNvSpPr txBox="1"/>
          <p:nvPr/>
        </p:nvSpPr>
        <p:spPr>
          <a:xfrm>
            <a:off x="1888083" y="254399"/>
            <a:ext cx="7098631" cy="521638"/>
          </a:xfrm>
          <a:prstGeom prst="rect">
            <a:avLst/>
          </a:prstGeom>
          <a:noFill/>
        </p:spPr>
        <p:txBody>
          <a:bodyPr wrap="square" rtlCol="0">
            <a:noAutofit/>
          </a:bodyPr>
          <a:lstStyle/>
          <a:p>
            <a:pPr marL="257175" indent="-170260">
              <a:buClrTx/>
              <a:tabLst>
                <a:tab pos="1800225" algn="l"/>
                <a:tab pos="4286250" algn="l"/>
              </a:tabLst>
            </a:pPr>
            <a:r>
              <a:rPr lang="en-US" sz="3300" b="1" kern="1200" dirty="0">
                <a:solidFill>
                  <a:srgbClr val="2E6077"/>
                </a:solidFill>
                <a:latin typeface="Calibri"/>
                <a:ea typeface=""/>
                <a:cs typeface="Calibri"/>
              </a:rPr>
              <a:t>Focus Team Process</a:t>
            </a:r>
            <a:endParaRPr lang="en-US" sz="3300" kern="1200" dirty="0">
              <a:solidFill>
                <a:srgbClr val="2E6077"/>
              </a:solidFill>
              <a:latin typeface="Calibri"/>
              <a:ea typeface=""/>
              <a:cs typeface="Calibri"/>
            </a:endParaRPr>
          </a:p>
        </p:txBody>
      </p:sp>
      <p:sp>
        <p:nvSpPr>
          <p:cNvPr id="7" name="Freeform: Shape 10">
            <a:extLst>
              <a:ext uri="{FF2B5EF4-FFF2-40B4-BE49-F238E27FC236}">
                <a16:creationId xmlns:a16="http://schemas.microsoft.com/office/drawing/2014/main" id="{325D2787-FDA7-4C53-874D-F7AAC61E3320}"/>
              </a:ext>
            </a:extLst>
          </p:cNvPr>
          <p:cNvSpPr/>
          <p:nvPr/>
        </p:nvSpPr>
        <p:spPr>
          <a:xfrm>
            <a:off x="1856232" y="1042747"/>
            <a:ext cx="6944868" cy="1852171"/>
          </a:xfrm>
          <a:custGeom>
            <a:avLst/>
            <a:gdLst>
              <a:gd name="connsiteX0" fmla="*/ 308121 w 1848688"/>
              <a:gd name="connsiteY0" fmla="*/ 0 h 9257171"/>
              <a:gd name="connsiteX1" fmla="*/ 1540567 w 1848688"/>
              <a:gd name="connsiteY1" fmla="*/ 0 h 9257171"/>
              <a:gd name="connsiteX2" fmla="*/ 1848688 w 1848688"/>
              <a:gd name="connsiteY2" fmla="*/ 308121 h 9257171"/>
              <a:gd name="connsiteX3" fmla="*/ 1848688 w 1848688"/>
              <a:gd name="connsiteY3" fmla="*/ 9257171 h 9257171"/>
              <a:gd name="connsiteX4" fmla="*/ 1848688 w 1848688"/>
              <a:gd name="connsiteY4" fmla="*/ 9257171 h 9257171"/>
              <a:gd name="connsiteX5" fmla="*/ 0 w 1848688"/>
              <a:gd name="connsiteY5" fmla="*/ 9257171 h 9257171"/>
              <a:gd name="connsiteX6" fmla="*/ 0 w 1848688"/>
              <a:gd name="connsiteY6" fmla="*/ 9257171 h 9257171"/>
              <a:gd name="connsiteX7" fmla="*/ 0 w 1848688"/>
              <a:gd name="connsiteY7" fmla="*/ 308121 h 9257171"/>
              <a:gd name="connsiteX8" fmla="*/ 308121 w 1848688"/>
              <a:gd name="connsiteY8" fmla="*/ 0 h 925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8688" h="9257171">
                <a:moveTo>
                  <a:pt x="1848688" y="1542895"/>
                </a:moveTo>
                <a:lnTo>
                  <a:pt x="1848688" y="7714276"/>
                </a:lnTo>
                <a:cubicBezTo>
                  <a:pt x="1848688" y="8566394"/>
                  <a:pt x="1821139" y="9257168"/>
                  <a:pt x="1787155" y="9257168"/>
                </a:cubicBezTo>
                <a:lnTo>
                  <a:pt x="0" y="9257168"/>
                </a:lnTo>
                <a:lnTo>
                  <a:pt x="0" y="9257168"/>
                </a:lnTo>
                <a:lnTo>
                  <a:pt x="0" y="3"/>
                </a:lnTo>
                <a:lnTo>
                  <a:pt x="0" y="3"/>
                </a:lnTo>
                <a:lnTo>
                  <a:pt x="1787155" y="3"/>
                </a:lnTo>
                <a:cubicBezTo>
                  <a:pt x="1821139" y="3"/>
                  <a:pt x="1848688" y="690777"/>
                  <a:pt x="1848688" y="1542895"/>
                </a:cubicBezTo>
                <a:close/>
              </a:path>
            </a:pathLst>
          </a:custGeom>
        </p:spPr>
        <p:style>
          <a:lnRef idx="2">
            <a:schemeClr val="accent5">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8017" tIns="79115" rIns="79115" bIns="79115" numCol="1" spcCol="1270" anchor="ctr" anchorCtr="0">
            <a:noAutofit/>
          </a:bodyPr>
          <a:lstStyle/>
          <a:p>
            <a:pPr marL="171450" lvl="1" indent="-171450" defTabSz="800100">
              <a:lnSpc>
                <a:spcPct val="90000"/>
              </a:lnSpc>
              <a:spcBef>
                <a:spcPct val="0"/>
              </a:spcBef>
              <a:spcAft>
                <a:spcPct val="15000"/>
              </a:spcAft>
              <a:buClrTx/>
              <a:buFont typeface="Arial" panose="020B0604020202020204" pitchFamily="34" charset="0"/>
              <a:buChar char="•"/>
            </a:pPr>
            <a:r>
              <a:rPr lang="en-US" sz="1800" kern="1200" dirty="0">
                <a:solidFill>
                  <a:srgbClr val="1D425B"/>
                </a:solidFill>
              </a:rPr>
              <a:t>Each meeting comprised of “workshop time” to complete line-by-line review compiled functional criteria, organization and categorization, addition of items, and removal of duplications</a:t>
            </a:r>
          </a:p>
          <a:p>
            <a:pPr marL="171450" lvl="1" indent="-171450" defTabSz="800100">
              <a:lnSpc>
                <a:spcPct val="90000"/>
              </a:lnSpc>
              <a:spcBef>
                <a:spcPct val="0"/>
              </a:spcBef>
              <a:spcAft>
                <a:spcPct val="15000"/>
              </a:spcAft>
              <a:buClrTx/>
              <a:buFont typeface="Arial" panose="020B0604020202020204" pitchFamily="34" charset="0"/>
              <a:buChar char="•"/>
            </a:pPr>
            <a:r>
              <a:rPr lang="en-US" sz="1800" kern="1200" dirty="0">
                <a:solidFill>
                  <a:srgbClr val="1D425B"/>
                </a:solidFill>
              </a:rPr>
              <a:t>Team members actively provided suggestions by email throughout the three-month period</a:t>
            </a:r>
          </a:p>
          <a:p>
            <a:pPr marL="171450" lvl="1" indent="-171450" defTabSz="800100">
              <a:lnSpc>
                <a:spcPct val="90000"/>
              </a:lnSpc>
              <a:spcBef>
                <a:spcPct val="0"/>
              </a:spcBef>
              <a:spcAft>
                <a:spcPct val="15000"/>
              </a:spcAft>
              <a:buClrTx/>
              <a:buFont typeface="Arial" panose="020B0604020202020204" pitchFamily="34" charset="0"/>
              <a:buChar char="•"/>
            </a:pPr>
            <a:r>
              <a:rPr lang="en-US" sz="1800" kern="1200" dirty="0">
                <a:solidFill>
                  <a:srgbClr val="1D425B"/>
                </a:solidFill>
              </a:rPr>
              <a:t>Also included suggestions from campus surveys, Principle Advisory Panel and ACT meetings, and staff</a:t>
            </a:r>
          </a:p>
        </p:txBody>
      </p:sp>
      <p:sp>
        <p:nvSpPr>
          <p:cNvPr id="8" name="Rectangle 7">
            <a:extLst>
              <a:ext uri="{FF2B5EF4-FFF2-40B4-BE49-F238E27FC236}">
                <a16:creationId xmlns:a16="http://schemas.microsoft.com/office/drawing/2014/main" id="{16484483-C660-4AD4-BDE5-85A3EAE80469}"/>
              </a:ext>
            </a:extLst>
          </p:cNvPr>
          <p:cNvSpPr/>
          <p:nvPr/>
        </p:nvSpPr>
        <p:spPr>
          <a:xfrm>
            <a:off x="502920" y="3697854"/>
            <a:ext cx="8139540" cy="1163783"/>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spcFirstLastPara="0" vert="horz" wrap="square" lIns="128017" tIns="79115" rIns="79115" bIns="0" numCol="1" spcCol="1270" anchor="ctr" anchorCtr="0">
            <a:noAutofit/>
          </a:bodyPr>
          <a:lstStyle/>
          <a:p>
            <a:pPr marL="171450" lvl="1" indent="-171450" defTabSz="800100">
              <a:lnSpc>
                <a:spcPct val="90000"/>
              </a:lnSpc>
              <a:spcBef>
                <a:spcPct val="0"/>
              </a:spcBef>
              <a:spcAft>
                <a:spcPct val="15000"/>
              </a:spcAft>
              <a:buClrTx/>
              <a:buFont typeface="Arial" panose="020B0604020202020204" pitchFamily="34" charset="0"/>
              <a:buChar char="•"/>
            </a:pPr>
            <a:r>
              <a:rPr lang="en-US" sz="1800" kern="1200" dirty="0">
                <a:solidFill>
                  <a:srgbClr val="1D425B"/>
                </a:solidFill>
              </a:rPr>
              <a:t>To ensure we </a:t>
            </a:r>
            <a:r>
              <a:rPr lang="en-US" sz="1800" b="1" kern="1200" dirty="0">
                <a:solidFill>
                  <a:srgbClr val="1D425B"/>
                </a:solidFill>
              </a:rPr>
              <a:t>captured input across TCC</a:t>
            </a:r>
            <a:r>
              <a:rPr lang="en-US" sz="1800" kern="1200" dirty="0">
                <a:solidFill>
                  <a:srgbClr val="1D425B"/>
                </a:solidFill>
              </a:rPr>
              <a:t>, members were asked to:</a:t>
            </a:r>
          </a:p>
          <a:p>
            <a:pPr marL="685800" lvl="2" indent="-342900" defTabSz="800100">
              <a:lnSpc>
                <a:spcPct val="90000"/>
              </a:lnSpc>
              <a:spcBef>
                <a:spcPct val="0"/>
              </a:spcBef>
              <a:spcAft>
                <a:spcPct val="15000"/>
              </a:spcAft>
              <a:buClrTx/>
              <a:buFont typeface="+mj-lt"/>
              <a:buAutoNum type="alphaLcParenR"/>
            </a:pPr>
            <a:r>
              <a:rPr lang="en-US" sz="1800" kern="1200" dirty="0">
                <a:solidFill>
                  <a:srgbClr val="1D425B"/>
                </a:solidFill>
              </a:rPr>
              <a:t>solicit feedback and list items from their campuses, ACTs, and advisory panels</a:t>
            </a:r>
          </a:p>
          <a:p>
            <a:pPr marL="685800" lvl="2" indent="-342900" defTabSz="800100">
              <a:lnSpc>
                <a:spcPct val="90000"/>
              </a:lnSpc>
              <a:spcBef>
                <a:spcPct val="0"/>
              </a:spcBef>
              <a:spcAft>
                <a:spcPct val="15000"/>
              </a:spcAft>
              <a:buClrTx/>
              <a:buFont typeface="+mj-lt"/>
              <a:buAutoNum type="alphaLcParenR"/>
            </a:pPr>
            <a:r>
              <a:rPr lang="en-US" sz="1800" kern="1200" dirty="0">
                <a:solidFill>
                  <a:srgbClr val="1D425B"/>
                </a:solidFill>
              </a:rPr>
              <a:t>share the team’s discussions and draft lists with those same stakeholders</a:t>
            </a:r>
          </a:p>
        </p:txBody>
      </p:sp>
      <p:sp>
        <p:nvSpPr>
          <p:cNvPr id="9" name="Freeform: Shape 9">
            <a:extLst>
              <a:ext uri="{FF2B5EF4-FFF2-40B4-BE49-F238E27FC236}">
                <a16:creationId xmlns:a16="http://schemas.microsoft.com/office/drawing/2014/main" id="{D34322EB-BC18-417D-BFDD-27A21F3F4D41}"/>
              </a:ext>
            </a:extLst>
          </p:cNvPr>
          <p:cNvSpPr/>
          <p:nvPr/>
        </p:nvSpPr>
        <p:spPr>
          <a:xfrm>
            <a:off x="224379" y="3378196"/>
            <a:ext cx="4228749" cy="462284"/>
          </a:xfrm>
          <a:prstGeom prst="rect">
            <a:avLst/>
          </a:prstGeom>
          <a:solidFill>
            <a:schemeClr val="accent6"/>
          </a:solidFill>
        </p:spPr>
        <p:style>
          <a:lnRef idx="2">
            <a:schemeClr val="accent5">
              <a:alpha val="90000"/>
              <a:hueOff val="0"/>
              <a:satOff val="0"/>
              <a:lumOff val="0"/>
              <a:alphaOff val="0"/>
            </a:schemeClr>
          </a:lnRef>
          <a:fillRef idx="1">
            <a:schemeClr val="accent5">
              <a:alpha val="90000"/>
              <a:hueOff val="0"/>
              <a:satOff val="0"/>
              <a:lumOff val="0"/>
              <a:alphaOff val="0"/>
            </a:schemeClr>
          </a:fillRef>
          <a:effectRef idx="0">
            <a:schemeClr val="accent5">
              <a:alpha val="90000"/>
              <a:hueOff val="0"/>
              <a:satOff val="0"/>
              <a:lumOff val="0"/>
              <a:alphaOff val="0"/>
            </a:schemeClr>
          </a:effectRef>
          <a:fontRef idx="minor">
            <a:schemeClr val="lt1"/>
          </a:fontRef>
        </p:style>
        <p:txBody>
          <a:bodyPr spcFirstLastPara="0" vert="horz" wrap="square" lIns="14765" tIns="761351" rIns="14764" bIns="761349" numCol="1" spcCol="1270" anchor="ctr" anchorCtr="0">
            <a:noAutofit/>
          </a:bodyPr>
          <a:lstStyle/>
          <a:p>
            <a:pPr algn="ctr" defTabSz="1033463">
              <a:lnSpc>
                <a:spcPct val="90000"/>
              </a:lnSpc>
              <a:spcBef>
                <a:spcPct val="0"/>
              </a:spcBef>
              <a:spcAft>
                <a:spcPct val="35000"/>
              </a:spcAft>
              <a:buClrTx/>
            </a:pPr>
            <a:r>
              <a:rPr lang="en-US" sz="2100" b="1" i="1" kern="1200">
                <a:solidFill>
                  <a:prstClr val="white"/>
                </a:solidFill>
              </a:rPr>
              <a:t>Gathering Cross Campus Feedback</a:t>
            </a:r>
          </a:p>
        </p:txBody>
      </p:sp>
      <p:sp>
        <p:nvSpPr>
          <p:cNvPr id="12" name="Freeform: Shape 11">
            <a:extLst>
              <a:ext uri="{FF2B5EF4-FFF2-40B4-BE49-F238E27FC236}">
                <a16:creationId xmlns:a16="http://schemas.microsoft.com/office/drawing/2014/main" id="{E0BB337A-59D9-47E0-AA6F-38F5863FEA91}"/>
              </a:ext>
            </a:extLst>
          </p:cNvPr>
          <p:cNvSpPr/>
          <p:nvPr/>
        </p:nvSpPr>
        <p:spPr>
          <a:xfrm>
            <a:off x="363060" y="1042747"/>
            <a:ext cx="1493172" cy="1852171"/>
          </a:xfrm>
          <a:custGeom>
            <a:avLst/>
            <a:gdLst>
              <a:gd name="connsiteX0" fmla="*/ 0 w 2844136"/>
              <a:gd name="connsiteY0" fmla="*/ 0 h 1990895"/>
              <a:gd name="connsiteX1" fmla="*/ 1848689 w 2844136"/>
              <a:gd name="connsiteY1" fmla="*/ 0 h 1990895"/>
              <a:gd name="connsiteX2" fmla="*/ 2844136 w 2844136"/>
              <a:gd name="connsiteY2" fmla="*/ 995448 h 1990895"/>
              <a:gd name="connsiteX3" fmla="*/ 1848689 w 2844136"/>
              <a:gd name="connsiteY3" fmla="*/ 1990895 h 1990895"/>
              <a:gd name="connsiteX4" fmla="*/ 0 w 2844136"/>
              <a:gd name="connsiteY4" fmla="*/ 1990895 h 1990895"/>
              <a:gd name="connsiteX5" fmla="*/ 995448 w 2844136"/>
              <a:gd name="connsiteY5" fmla="*/ 995448 h 1990895"/>
              <a:gd name="connsiteX6" fmla="*/ 0 w 2844136"/>
              <a:gd name="connsiteY6" fmla="*/ 0 h 1990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4136" h="1990895">
                <a:moveTo>
                  <a:pt x="2844135" y="0"/>
                </a:moveTo>
                <a:lnTo>
                  <a:pt x="2844135" y="1294082"/>
                </a:lnTo>
                <a:lnTo>
                  <a:pt x="1422067" y="1990895"/>
                </a:lnTo>
                <a:lnTo>
                  <a:pt x="1" y="1294082"/>
                </a:lnTo>
                <a:lnTo>
                  <a:pt x="1" y="0"/>
                </a:lnTo>
                <a:lnTo>
                  <a:pt x="1422067" y="696814"/>
                </a:lnTo>
                <a:lnTo>
                  <a:pt x="2844135" y="0"/>
                </a:lnTo>
                <a:close/>
              </a:path>
            </a:pathLst>
          </a:custGeom>
          <a:solidFill>
            <a:schemeClr val="accent5">
              <a:hueOff val="0"/>
              <a:satOff val="0"/>
              <a:lumOff val="0"/>
              <a:alpha val="25000"/>
            </a:schemeClr>
          </a:solidFill>
        </p:spPr>
        <p:style>
          <a:lnRef idx="2">
            <a:schemeClr val="accent5">
              <a:alpha val="90000"/>
              <a:hueOff val="0"/>
              <a:satOff val="0"/>
              <a:lumOff val="0"/>
              <a:alphaOff val="-40000"/>
            </a:schemeClr>
          </a:lnRef>
          <a:fillRef idx="1">
            <a:schemeClr val="accent5">
              <a:alpha val="90000"/>
              <a:hueOff val="0"/>
              <a:satOff val="0"/>
              <a:lumOff val="0"/>
              <a:alphaOff val="-40000"/>
            </a:schemeClr>
          </a:fillRef>
          <a:effectRef idx="0">
            <a:schemeClr val="accent5">
              <a:alpha val="90000"/>
              <a:hueOff val="0"/>
              <a:satOff val="0"/>
              <a:lumOff val="0"/>
              <a:alphaOff val="-40000"/>
            </a:schemeClr>
          </a:effectRef>
          <a:fontRef idx="minor">
            <a:schemeClr val="lt1"/>
          </a:fontRef>
        </p:style>
        <p:txBody>
          <a:bodyPr spcFirstLastPara="0" vert="horz" wrap="square" lIns="14765" tIns="761351" rIns="14764" bIns="761349" numCol="1" spcCol="1270" anchor="ctr" anchorCtr="0">
            <a:noAutofit/>
          </a:bodyPr>
          <a:lstStyle/>
          <a:p>
            <a:pPr algn="ctr" defTabSz="1033463">
              <a:lnSpc>
                <a:spcPct val="90000"/>
              </a:lnSpc>
              <a:spcBef>
                <a:spcPct val="0"/>
              </a:spcBef>
              <a:spcAft>
                <a:spcPct val="35000"/>
              </a:spcAft>
              <a:buClrTx/>
            </a:pPr>
            <a:r>
              <a:rPr lang="en-US" sz="2325" kern="1200">
                <a:solidFill>
                  <a:srgbClr val="1D425B"/>
                </a:solidFill>
              </a:rPr>
              <a:t>Jan.-Mar. 2020</a:t>
            </a:r>
          </a:p>
        </p:txBody>
      </p:sp>
    </p:spTree>
    <p:extLst>
      <p:ext uri="{BB962C8B-B14F-4D97-AF65-F5344CB8AC3E}">
        <p14:creationId xmlns:p14="http://schemas.microsoft.com/office/powerpoint/2010/main" val="207599767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D216F-56FB-4FA0-BD65-7F5AC105678B}"/>
              </a:ext>
            </a:extLst>
          </p:cNvPr>
          <p:cNvSpPr txBox="1"/>
          <p:nvPr/>
        </p:nvSpPr>
        <p:spPr>
          <a:xfrm>
            <a:off x="1888083" y="254399"/>
            <a:ext cx="7098631" cy="538014"/>
          </a:xfrm>
          <a:prstGeom prst="rect">
            <a:avLst/>
          </a:prstGeom>
          <a:noFill/>
        </p:spPr>
        <p:txBody>
          <a:bodyPr wrap="square" rtlCol="0">
            <a:noAutofit/>
          </a:bodyPr>
          <a:lstStyle/>
          <a:p>
            <a:pPr marL="257175" indent="-170260">
              <a:buClrTx/>
              <a:tabLst>
                <a:tab pos="1800225" algn="l"/>
                <a:tab pos="4286250" algn="l"/>
              </a:tabLst>
            </a:pPr>
            <a:r>
              <a:rPr lang="en-US" sz="3300" b="1" kern="1200" dirty="0">
                <a:solidFill>
                  <a:srgbClr val="2E6077"/>
                </a:solidFill>
                <a:latin typeface="Calibri"/>
                <a:ea typeface=""/>
                <a:cs typeface="Calibri"/>
              </a:rPr>
              <a:t>Development of LMS Expertise</a:t>
            </a:r>
            <a:endParaRPr lang="en-US" sz="3300" kern="1200" dirty="0">
              <a:solidFill>
                <a:srgbClr val="2E6077"/>
              </a:solidFill>
              <a:latin typeface="Calibri"/>
              <a:ea typeface=""/>
              <a:cs typeface="Calibri"/>
            </a:endParaRPr>
          </a:p>
        </p:txBody>
      </p:sp>
      <p:sp>
        <p:nvSpPr>
          <p:cNvPr id="3" name="TextBox 2"/>
          <p:cNvSpPr txBox="1"/>
          <p:nvPr/>
        </p:nvSpPr>
        <p:spPr>
          <a:xfrm>
            <a:off x="349444" y="1045075"/>
            <a:ext cx="4460180" cy="3903633"/>
          </a:xfrm>
          <a:prstGeom prst="rect">
            <a:avLst/>
          </a:prstGeom>
          <a:noFill/>
        </p:spPr>
        <p:txBody>
          <a:bodyPr wrap="square" rtlCol="0">
            <a:spAutoFit/>
          </a:bodyPr>
          <a:lstStyle/>
          <a:p>
            <a:pPr>
              <a:spcBef>
                <a:spcPts val="450"/>
              </a:spcBef>
              <a:buClrTx/>
            </a:pPr>
            <a:r>
              <a:rPr lang="en-US" sz="1500" b="1" kern="1200" dirty="0">
                <a:solidFill>
                  <a:srgbClr val="1D425B"/>
                </a:solidFill>
                <a:latin typeface="Calibri"/>
                <a:ea typeface=""/>
                <a:cs typeface=""/>
              </a:rPr>
              <a:t>Focus Team Members Gained Broad Understanding of Needs and LMS Functionality</a:t>
            </a:r>
          </a:p>
          <a:p>
            <a:pPr marL="214313" indent="-214313">
              <a:spcBef>
                <a:spcPts val="450"/>
              </a:spcBef>
              <a:spcAft>
                <a:spcPts val="450"/>
              </a:spcAft>
              <a:buClrTx/>
              <a:buFont typeface="Wingdings" panose="05000000000000000000" pitchFamily="2" charset="2"/>
              <a:buChar char="ü"/>
            </a:pPr>
            <a:r>
              <a:rPr lang="en-US" sz="1500" kern="1200" dirty="0">
                <a:solidFill>
                  <a:srgbClr val="1D425B"/>
                </a:solidFill>
                <a:latin typeface="Calibri"/>
                <a:ea typeface=""/>
                <a:cs typeface=""/>
              </a:rPr>
              <a:t>Development of Demo Courses</a:t>
            </a:r>
          </a:p>
          <a:p>
            <a:pPr marL="557213" lvl="1" indent="-214313">
              <a:spcAft>
                <a:spcPts val="300"/>
              </a:spcAft>
              <a:buClrTx/>
              <a:buFont typeface="Arial" panose="020B0604020202020204" pitchFamily="34" charset="0"/>
              <a:buChar char="•"/>
            </a:pPr>
            <a:r>
              <a:rPr lang="en-US" sz="1500" kern="1200" dirty="0">
                <a:solidFill>
                  <a:srgbClr val="1D425B"/>
                </a:solidFill>
                <a:latin typeface="Calibri"/>
                <a:ea typeface=""/>
                <a:cs typeface=""/>
              </a:rPr>
              <a:t>Canvas</a:t>
            </a:r>
          </a:p>
          <a:p>
            <a:pPr marL="557213" lvl="1" indent="-214313">
              <a:spcAft>
                <a:spcPts val="300"/>
              </a:spcAft>
              <a:buClrTx/>
              <a:buFont typeface="Arial" panose="020B0604020202020204" pitchFamily="34" charset="0"/>
              <a:buChar char="•"/>
            </a:pPr>
            <a:r>
              <a:rPr lang="en-US" sz="1500" kern="1200" dirty="0">
                <a:solidFill>
                  <a:srgbClr val="1D425B"/>
                </a:solidFill>
                <a:latin typeface="Calibri"/>
                <a:ea typeface=""/>
                <a:cs typeface=""/>
              </a:rPr>
              <a:t>D2L </a:t>
            </a:r>
            <a:r>
              <a:rPr lang="en-US" sz="1500" kern="1200" dirty="0" err="1">
                <a:solidFill>
                  <a:srgbClr val="1D425B"/>
                </a:solidFill>
                <a:latin typeface="Calibri"/>
                <a:ea typeface=""/>
                <a:cs typeface=""/>
              </a:rPr>
              <a:t>Brightspace</a:t>
            </a:r>
            <a:endParaRPr lang="en-US" sz="1500" kern="1200" dirty="0">
              <a:solidFill>
                <a:srgbClr val="1D425B"/>
              </a:solidFill>
              <a:latin typeface="Calibri"/>
              <a:ea typeface=""/>
              <a:cs typeface=""/>
            </a:endParaRPr>
          </a:p>
          <a:p>
            <a:pPr marL="557213" lvl="1" indent="-214313">
              <a:spcAft>
                <a:spcPts val="300"/>
              </a:spcAft>
              <a:buClrTx/>
              <a:buFont typeface="Arial" panose="020B0604020202020204" pitchFamily="34" charset="0"/>
              <a:buChar char="•"/>
            </a:pPr>
            <a:r>
              <a:rPr lang="en-US" sz="1500" kern="1200" dirty="0">
                <a:solidFill>
                  <a:srgbClr val="1D425B"/>
                </a:solidFill>
                <a:latin typeface="Calibri"/>
                <a:ea typeface=""/>
                <a:cs typeface=""/>
              </a:rPr>
              <a:t>Blackboard </a:t>
            </a:r>
          </a:p>
          <a:p>
            <a:pPr marL="900113" lvl="2" indent="-214313">
              <a:spcAft>
                <a:spcPts val="300"/>
              </a:spcAft>
              <a:buClrTx/>
              <a:buFont typeface="Arial" panose="020B0604020202020204" pitchFamily="34" charset="0"/>
              <a:buChar char="•"/>
            </a:pPr>
            <a:r>
              <a:rPr lang="en-US" sz="1500" kern="1200" dirty="0">
                <a:solidFill>
                  <a:srgbClr val="1D425B"/>
                </a:solidFill>
                <a:latin typeface="Calibri"/>
                <a:ea typeface=""/>
                <a:cs typeface=""/>
              </a:rPr>
              <a:t>These three vendors comprised more 85% of all 2018 higher education institution LMS adoptions</a:t>
            </a:r>
          </a:p>
          <a:p>
            <a:pPr marL="214313" indent="-214313">
              <a:spcBef>
                <a:spcPts val="450"/>
              </a:spcBef>
              <a:spcAft>
                <a:spcPts val="450"/>
              </a:spcAft>
              <a:buClrTx/>
              <a:buFont typeface="Wingdings" panose="05000000000000000000" pitchFamily="2" charset="2"/>
              <a:buChar char="ü"/>
            </a:pPr>
            <a:r>
              <a:rPr lang="en-US" sz="1500" kern="1200" dirty="0">
                <a:solidFill>
                  <a:srgbClr val="1D425B"/>
                </a:solidFill>
                <a:latin typeface="Calibri"/>
                <a:ea typeface=""/>
                <a:cs typeface=""/>
              </a:rPr>
              <a:t>Members have personal experience with </a:t>
            </a:r>
            <a:r>
              <a:rPr lang="en-US" sz="1500" kern="1200" dirty="0" err="1">
                <a:solidFill>
                  <a:srgbClr val="1D425B"/>
                </a:solidFill>
                <a:latin typeface="Calibri"/>
                <a:ea typeface=""/>
                <a:cs typeface=""/>
              </a:rPr>
              <a:t>LMSes</a:t>
            </a:r>
            <a:endParaRPr lang="en-US" sz="1500" kern="1200" dirty="0">
              <a:solidFill>
                <a:srgbClr val="1D425B"/>
              </a:solidFill>
              <a:latin typeface="Calibri"/>
              <a:ea typeface=""/>
              <a:cs typeface=""/>
            </a:endParaRPr>
          </a:p>
          <a:p>
            <a:pPr marL="214313" indent="-214313">
              <a:spcBef>
                <a:spcPts val="450"/>
              </a:spcBef>
              <a:spcAft>
                <a:spcPts val="450"/>
              </a:spcAft>
              <a:buClrTx/>
              <a:buFont typeface="Wingdings" panose="05000000000000000000" pitchFamily="2" charset="2"/>
              <a:buChar char="ü"/>
            </a:pPr>
            <a:r>
              <a:rPr lang="en-US" sz="1500" kern="1200" dirty="0">
                <a:solidFill>
                  <a:srgbClr val="1D425B"/>
                </a:solidFill>
                <a:latin typeface="Calibri"/>
                <a:ea typeface=""/>
                <a:cs typeface=""/>
              </a:rPr>
              <a:t>Several team members attended national or local eLearning conferences or webinars related to use of </a:t>
            </a:r>
            <a:r>
              <a:rPr lang="en-US" sz="1500" kern="1200" dirty="0" err="1">
                <a:solidFill>
                  <a:srgbClr val="1D425B"/>
                </a:solidFill>
                <a:latin typeface="Calibri"/>
                <a:ea typeface=""/>
                <a:cs typeface=""/>
              </a:rPr>
              <a:t>LMSes</a:t>
            </a:r>
            <a:r>
              <a:rPr lang="en-US" sz="1500" kern="1200" dirty="0">
                <a:solidFill>
                  <a:srgbClr val="1D425B"/>
                </a:solidFill>
                <a:latin typeface="Calibri"/>
                <a:ea typeface=""/>
                <a:cs typeface=""/>
              </a:rPr>
              <a:t>, or process of selecting an LMS</a:t>
            </a:r>
          </a:p>
          <a:p>
            <a:pPr>
              <a:spcBef>
                <a:spcPts val="450"/>
              </a:spcBef>
              <a:buClrTx/>
            </a:pPr>
            <a:endParaRPr lang="en-US" sz="1350" kern="1200" dirty="0">
              <a:solidFill>
                <a:prstClr val="black"/>
              </a:solidFill>
              <a:latin typeface="Calibri"/>
              <a:ea typeface=""/>
              <a:cs typeface=""/>
            </a:endParaRPr>
          </a:p>
        </p:txBody>
      </p:sp>
      <p:graphicFrame>
        <p:nvGraphicFramePr>
          <p:cNvPr id="4" name="Diagram 3"/>
          <p:cNvGraphicFramePr/>
          <p:nvPr/>
        </p:nvGraphicFramePr>
        <p:xfrm>
          <a:off x="4394535" y="792413"/>
          <a:ext cx="3672639" cy="4125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7523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0">
              <a:schemeClr val="bg1">
                <a:lumMod val="10000"/>
                <a:lumOff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LMS Focus Team</a:t>
            </a: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smtClean="0">
                <a:latin typeface="Open Sans" panose="020B0606030504020204" pitchFamily="34" charset="0"/>
                <a:ea typeface="Open Sans" panose="020B0606030504020204" pitchFamily="34" charset="0"/>
                <a:cs typeface="Open Sans" panose="020B0606030504020204" pitchFamily="34" charset="0"/>
              </a:rPr>
              <a:t>11</a:t>
            </a:fld>
            <a:endParaRPr lang="uk-UA">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5" name="Diagram 4"/>
          <p:cNvGraphicFramePr/>
          <p:nvPr>
            <p:extLst>
              <p:ext uri="{D42A27DB-BD31-4B8C-83A1-F6EECF244321}">
                <p14:modId xmlns:p14="http://schemas.microsoft.com/office/powerpoint/2010/main" val="291285334"/>
              </p:ext>
            </p:extLst>
          </p:nvPr>
        </p:nvGraphicFramePr>
        <p:xfrm>
          <a:off x="361251" y="1034150"/>
          <a:ext cx="8332149"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340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D216F-56FB-4FA0-BD65-7F5AC105678B}"/>
              </a:ext>
            </a:extLst>
          </p:cNvPr>
          <p:cNvSpPr txBox="1"/>
          <p:nvPr/>
        </p:nvSpPr>
        <p:spPr>
          <a:xfrm>
            <a:off x="1888083" y="217823"/>
            <a:ext cx="7098631" cy="605474"/>
          </a:xfrm>
          <a:prstGeom prst="rect">
            <a:avLst/>
          </a:prstGeom>
          <a:noFill/>
        </p:spPr>
        <p:txBody>
          <a:bodyPr wrap="square" rtlCol="0">
            <a:noAutofit/>
          </a:bodyPr>
          <a:lstStyle/>
          <a:p>
            <a:pPr marL="257175" indent="-170260">
              <a:buClrTx/>
              <a:tabLst>
                <a:tab pos="1800225" algn="l"/>
                <a:tab pos="4286250" algn="l"/>
              </a:tabLst>
            </a:pPr>
            <a:r>
              <a:rPr lang="en-US" sz="3300" b="1" kern="1200" dirty="0">
                <a:solidFill>
                  <a:srgbClr val="2E6077"/>
                </a:solidFill>
                <a:latin typeface="Calibri"/>
                <a:ea typeface=""/>
                <a:cs typeface="Calibri"/>
              </a:rPr>
              <a:t>Functional Criteria: Most Vital</a:t>
            </a:r>
            <a:endParaRPr lang="en-US" sz="3300" kern="1200" dirty="0">
              <a:solidFill>
                <a:srgbClr val="2E6077"/>
              </a:solidFill>
              <a:latin typeface="Calibri"/>
              <a:ea typeface=""/>
              <a:cs typeface="Calibri"/>
            </a:endParaRPr>
          </a:p>
        </p:txBody>
      </p:sp>
      <p:sp>
        <p:nvSpPr>
          <p:cNvPr id="6" name="Freeform 5"/>
          <p:cNvSpPr/>
          <p:nvPr/>
        </p:nvSpPr>
        <p:spPr>
          <a:xfrm>
            <a:off x="2858" y="823297"/>
            <a:ext cx="2786062" cy="542405"/>
          </a:xfrm>
          <a:custGeom>
            <a:avLst/>
            <a:gdLst>
              <a:gd name="connsiteX0" fmla="*/ 0 w 3714749"/>
              <a:gd name="connsiteY0" fmla="*/ 0 h 723206"/>
              <a:gd name="connsiteX1" fmla="*/ 3714749 w 3714749"/>
              <a:gd name="connsiteY1" fmla="*/ 0 h 723206"/>
              <a:gd name="connsiteX2" fmla="*/ 3714749 w 3714749"/>
              <a:gd name="connsiteY2" fmla="*/ 723206 h 723206"/>
              <a:gd name="connsiteX3" fmla="*/ 0 w 3714749"/>
              <a:gd name="connsiteY3" fmla="*/ 723206 h 723206"/>
              <a:gd name="connsiteX4" fmla="*/ 0 w 3714749"/>
              <a:gd name="connsiteY4" fmla="*/ 0 h 723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723206">
                <a:moveTo>
                  <a:pt x="0" y="0"/>
                </a:moveTo>
                <a:lnTo>
                  <a:pt x="3714749" y="0"/>
                </a:lnTo>
                <a:lnTo>
                  <a:pt x="3714749" y="723206"/>
                </a:lnTo>
                <a:lnTo>
                  <a:pt x="0" y="723206"/>
                </a:lnTo>
                <a:lnTo>
                  <a:pt x="0" y="0"/>
                </a:lnTo>
                <a:close/>
              </a:path>
            </a:pathLst>
          </a:cu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800">
              <a:lnSpc>
                <a:spcPct val="90000"/>
              </a:lnSpc>
              <a:spcBef>
                <a:spcPct val="0"/>
              </a:spcBef>
              <a:spcAft>
                <a:spcPct val="35000"/>
              </a:spcAft>
              <a:buClrTx/>
            </a:pPr>
            <a:r>
              <a:rPr lang="en-US" sz="2400" kern="1200">
                <a:solidFill>
                  <a:prstClr val="white"/>
                </a:solidFill>
              </a:rPr>
              <a:t>Ease of Use</a:t>
            </a:r>
          </a:p>
        </p:txBody>
      </p:sp>
      <p:sp>
        <p:nvSpPr>
          <p:cNvPr id="7" name="Freeform 6"/>
          <p:cNvSpPr/>
          <p:nvPr/>
        </p:nvSpPr>
        <p:spPr>
          <a:xfrm>
            <a:off x="2858" y="1365702"/>
            <a:ext cx="2786062" cy="3706112"/>
          </a:xfrm>
          <a:custGeom>
            <a:avLst/>
            <a:gdLst>
              <a:gd name="connsiteX0" fmla="*/ 0 w 3714749"/>
              <a:gd name="connsiteY0" fmla="*/ 0 h 4941482"/>
              <a:gd name="connsiteX1" fmla="*/ 3714749 w 3714749"/>
              <a:gd name="connsiteY1" fmla="*/ 0 h 4941482"/>
              <a:gd name="connsiteX2" fmla="*/ 3714749 w 3714749"/>
              <a:gd name="connsiteY2" fmla="*/ 4941482 h 4941482"/>
              <a:gd name="connsiteX3" fmla="*/ 0 w 3714749"/>
              <a:gd name="connsiteY3" fmla="*/ 4941482 h 4941482"/>
              <a:gd name="connsiteX4" fmla="*/ 0 w 3714749"/>
              <a:gd name="connsiteY4" fmla="*/ 0 h 4941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4941482">
                <a:moveTo>
                  <a:pt x="0" y="0"/>
                </a:moveTo>
                <a:lnTo>
                  <a:pt x="3714749" y="0"/>
                </a:lnTo>
                <a:lnTo>
                  <a:pt x="3714749" y="4941482"/>
                </a:lnTo>
                <a:lnTo>
                  <a:pt x="0" y="4941482"/>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6010" tIns="76010" rIns="101346" bIns="114014" numCol="1" spcCol="1270" anchor="t" anchorCtr="0">
            <a:noAutofit/>
          </a:bodyPr>
          <a:lstStyle/>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Effective</a:t>
            </a:r>
            <a:r>
              <a:rPr lang="en-US" sz="1425" kern="1200" dirty="0">
                <a:solidFill>
                  <a:prstClr val="black">
                    <a:hueOff val="0"/>
                    <a:satOff val="0"/>
                    <a:lumOff val="0"/>
                    <a:alphaOff val="0"/>
                  </a:prstClr>
                </a:solidFill>
              </a:rPr>
              <a:t>, </a:t>
            </a:r>
            <a:r>
              <a:rPr lang="en-US" sz="1425" b="1" kern="1200" dirty="0">
                <a:solidFill>
                  <a:prstClr val="black">
                    <a:hueOff val="0"/>
                    <a:satOff val="0"/>
                    <a:lumOff val="0"/>
                    <a:alphaOff val="0"/>
                  </a:prstClr>
                </a:solidFill>
              </a:rPr>
              <a:t>easy-to-read</a:t>
            </a:r>
            <a:r>
              <a:rPr lang="en-US" sz="1425" kern="1200" dirty="0">
                <a:solidFill>
                  <a:prstClr val="black">
                    <a:hueOff val="0"/>
                    <a:satOff val="0"/>
                    <a:lumOff val="0"/>
                    <a:alphaOff val="0"/>
                  </a:prstClr>
                </a:solidFill>
              </a:rPr>
              <a:t> </a:t>
            </a:r>
            <a:r>
              <a:rPr lang="en-US" sz="1425" b="1" kern="1200" dirty="0">
                <a:solidFill>
                  <a:prstClr val="black">
                    <a:hueOff val="0"/>
                    <a:satOff val="0"/>
                    <a:lumOff val="0"/>
                    <a:alphaOff val="0"/>
                  </a:prstClr>
                </a:solidFill>
              </a:rPr>
              <a:t>text input </a:t>
            </a:r>
            <a:r>
              <a:rPr lang="en-US" sz="1425" kern="1200" dirty="0">
                <a:solidFill>
                  <a:prstClr val="black">
                    <a:hueOff val="0"/>
                    <a:satOff val="0"/>
                    <a:lumOff val="0"/>
                    <a:alphaOff val="0"/>
                  </a:prstClr>
                </a:solidFill>
              </a:rPr>
              <a:t>(text entry or pasted text stays formatted and ADA compliant)</a:t>
            </a:r>
          </a:p>
          <a:p>
            <a:pPr marL="285750" lvl="1" indent="-285750" defTabSz="633413">
              <a:lnSpc>
                <a:spcPct val="90000"/>
              </a:lnSpc>
              <a:spcBef>
                <a:spcPct val="0"/>
              </a:spcBef>
              <a:spcAft>
                <a:spcPct val="15000"/>
              </a:spcAft>
              <a:buClrTx/>
              <a:buFont typeface="Arial" charset="0"/>
              <a:buChar char="•"/>
            </a:pPr>
            <a:r>
              <a:rPr lang="en-US" sz="1425" kern="1200" dirty="0">
                <a:solidFill>
                  <a:prstClr val="black">
                    <a:hueOff val="0"/>
                    <a:satOff val="0"/>
                    <a:lumOff val="0"/>
                    <a:alphaOff val="0"/>
                  </a:prstClr>
                </a:solidFill>
              </a:rPr>
              <a:t>Universal common course cartridge support (</a:t>
            </a:r>
            <a:r>
              <a:rPr lang="en-US" sz="1425" b="1" kern="1200" dirty="0">
                <a:solidFill>
                  <a:prstClr val="black">
                    <a:hueOff val="0"/>
                    <a:satOff val="0"/>
                    <a:lumOff val="0"/>
                    <a:alphaOff val="0"/>
                  </a:prstClr>
                </a:solidFill>
              </a:rPr>
              <a:t>courses can be added to or from other </a:t>
            </a:r>
            <a:r>
              <a:rPr lang="en-US" sz="1425" b="1" kern="1200" dirty="0" err="1">
                <a:solidFill>
                  <a:prstClr val="black">
                    <a:hueOff val="0"/>
                    <a:satOff val="0"/>
                    <a:lumOff val="0"/>
                    <a:alphaOff val="0"/>
                  </a:prstClr>
                </a:solidFill>
              </a:rPr>
              <a:t>LMSes</a:t>
            </a:r>
            <a:r>
              <a:rPr lang="en-US" sz="1425" kern="1200" dirty="0">
                <a:solidFill>
                  <a:prstClr val="black">
                    <a:hueOff val="0"/>
                    <a:satOff val="0"/>
                    <a:lumOff val="0"/>
                    <a:alphaOff val="0"/>
                  </a:prstClr>
                </a:solidFill>
              </a:rPr>
              <a:t>)</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Ability to see whole course</a:t>
            </a:r>
            <a:r>
              <a:rPr lang="en-US" sz="1425" kern="1200" dirty="0">
                <a:solidFill>
                  <a:prstClr val="black">
                    <a:hueOff val="0"/>
                    <a:satOff val="0"/>
                    <a:lumOff val="0"/>
                    <a:alphaOff val="0"/>
                  </a:prstClr>
                </a:solidFill>
              </a:rPr>
              <a:t> in an outline view (all modules, items, assignments, in order)</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Clear and easy navigation</a:t>
            </a:r>
            <a:r>
              <a:rPr lang="en-US" sz="1425" kern="1200" dirty="0">
                <a:solidFill>
                  <a:prstClr val="black">
                    <a:hueOff val="0"/>
                    <a:satOff val="0"/>
                    <a:lumOff val="0"/>
                    <a:alphaOff val="0"/>
                  </a:prstClr>
                </a:solidFill>
              </a:rPr>
              <a:t> within and between lessons. Students can get from one item to the next easily, moving through a lesson intuitively. Lesson items are grouped within lesson</a:t>
            </a:r>
          </a:p>
        </p:txBody>
      </p:sp>
      <p:sp>
        <p:nvSpPr>
          <p:cNvPr id="8" name="Freeform 7"/>
          <p:cNvSpPr/>
          <p:nvPr/>
        </p:nvSpPr>
        <p:spPr>
          <a:xfrm>
            <a:off x="3178969" y="823297"/>
            <a:ext cx="2786062" cy="542405"/>
          </a:xfrm>
          <a:custGeom>
            <a:avLst/>
            <a:gdLst>
              <a:gd name="connsiteX0" fmla="*/ 0 w 3714749"/>
              <a:gd name="connsiteY0" fmla="*/ 0 h 723206"/>
              <a:gd name="connsiteX1" fmla="*/ 3714749 w 3714749"/>
              <a:gd name="connsiteY1" fmla="*/ 0 h 723206"/>
              <a:gd name="connsiteX2" fmla="*/ 3714749 w 3714749"/>
              <a:gd name="connsiteY2" fmla="*/ 723206 h 723206"/>
              <a:gd name="connsiteX3" fmla="*/ 0 w 3714749"/>
              <a:gd name="connsiteY3" fmla="*/ 723206 h 723206"/>
              <a:gd name="connsiteX4" fmla="*/ 0 w 3714749"/>
              <a:gd name="connsiteY4" fmla="*/ 0 h 723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723206">
                <a:moveTo>
                  <a:pt x="0" y="0"/>
                </a:moveTo>
                <a:lnTo>
                  <a:pt x="3714749" y="0"/>
                </a:lnTo>
                <a:lnTo>
                  <a:pt x="3714749" y="723206"/>
                </a:lnTo>
                <a:lnTo>
                  <a:pt x="0" y="723206"/>
                </a:lnTo>
                <a:lnTo>
                  <a:pt x="0" y="0"/>
                </a:lnTo>
                <a:close/>
              </a:path>
            </a:pathLst>
          </a:custGeom>
        </p:spPr>
        <p:style>
          <a:lnRef idx="2">
            <a:schemeClr val="accent5">
              <a:hueOff val="-3569237"/>
              <a:satOff val="-23555"/>
              <a:lumOff val="9998"/>
              <a:alphaOff val="0"/>
            </a:schemeClr>
          </a:lnRef>
          <a:fillRef idx="1">
            <a:schemeClr val="accent5">
              <a:hueOff val="-3569237"/>
              <a:satOff val="-23555"/>
              <a:lumOff val="9998"/>
              <a:alphaOff val="0"/>
            </a:schemeClr>
          </a:fillRef>
          <a:effectRef idx="0">
            <a:schemeClr val="accent5">
              <a:hueOff val="-3569237"/>
              <a:satOff val="-23555"/>
              <a:lumOff val="9998"/>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800">
              <a:lnSpc>
                <a:spcPct val="90000"/>
              </a:lnSpc>
              <a:spcBef>
                <a:spcPct val="0"/>
              </a:spcBef>
              <a:spcAft>
                <a:spcPct val="35000"/>
              </a:spcAft>
              <a:buClrTx/>
            </a:pPr>
            <a:r>
              <a:rPr lang="en-US" sz="2400" kern="1200">
                <a:solidFill>
                  <a:prstClr val="white"/>
                </a:solidFill>
              </a:rPr>
              <a:t>Lesson Building</a:t>
            </a:r>
          </a:p>
        </p:txBody>
      </p:sp>
      <p:sp>
        <p:nvSpPr>
          <p:cNvPr id="9" name="Freeform 8"/>
          <p:cNvSpPr/>
          <p:nvPr/>
        </p:nvSpPr>
        <p:spPr>
          <a:xfrm>
            <a:off x="3178969" y="1365702"/>
            <a:ext cx="2786062" cy="3706112"/>
          </a:xfrm>
          <a:custGeom>
            <a:avLst/>
            <a:gdLst>
              <a:gd name="connsiteX0" fmla="*/ 0 w 3714749"/>
              <a:gd name="connsiteY0" fmla="*/ 0 h 4941482"/>
              <a:gd name="connsiteX1" fmla="*/ 3714749 w 3714749"/>
              <a:gd name="connsiteY1" fmla="*/ 0 h 4941482"/>
              <a:gd name="connsiteX2" fmla="*/ 3714749 w 3714749"/>
              <a:gd name="connsiteY2" fmla="*/ 4941482 h 4941482"/>
              <a:gd name="connsiteX3" fmla="*/ 0 w 3714749"/>
              <a:gd name="connsiteY3" fmla="*/ 4941482 h 4941482"/>
              <a:gd name="connsiteX4" fmla="*/ 0 w 3714749"/>
              <a:gd name="connsiteY4" fmla="*/ 0 h 4941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4941482">
                <a:moveTo>
                  <a:pt x="0" y="0"/>
                </a:moveTo>
                <a:lnTo>
                  <a:pt x="3714749" y="0"/>
                </a:lnTo>
                <a:lnTo>
                  <a:pt x="3714749" y="4941482"/>
                </a:lnTo>
                <a:lnTo>
                  <a:pt x="0" y="4941482"/>
                </a:lnTo>
                <a:lnTo>
                  <a:pt x="0" y="0"/>
                </a:lnTo>
                <a:close/>
              </a:path>
            </a:pathLst>
          </a:custGeom>
        </p:spPr>
        <p:style>
          <a:lnRef idx="2">
            <a:schemeClr val="accent5">
              <a:tint val="40000"/>
              <a:alpha val="90000"/>
              <a:hueOff val="-3781501"/>
              <a:satOff val="4035"/>
              <a:lumOff val="1221"/>
              <a:alphaOff val="0"/>
            </a:schemeClr>
          </a:lnRef>
          <a:fillRef idx="1">
            <a:schemeClr val="accent5">
              <a:tint val="40000"/>
              <a:alpha val="90000"/>
              <a:hueOff val="-3781501"/>
              <a:satOff val="4035"/>
              <a:lumOff val="1221"/>
              <a:alphaOff val="0"/>
            </a:schemeClr>
          </a:fillRef>
          <a:effectRef idx="0">
            <a:schemeClr val="accent5">
              <a:tint val="40000"/>
              <a:alpha val="90000"/>
              <a:hueOff val="-3781501"/>
              <a:satOff val="4035"/>
              <a:lumOff val="1221"/>
              <a:alphaOff val="0"/>
            </a:schemeClr>
          </a:effectRef>
          <a:fontRef idx="minor">
            <a:schemeClr val="dk1">
              <a:hueOff val="0"/>
              <a:satOff val="0"/>
              <a:lumOff val="0"/>
              <a:alphaOff val="0"/>
            </a:schemeClr>
          </a:fontRef>
        </p:style>
        <p:txBody>
          <a:bodyPr spcFirstLastPara="0" vert="horz" wrap="square" lIns="76010" tIns="76010" rIns="101346" bIns="114014" numCol="1" spcCol="1270" anchor="t" anchorCtr="0">
            <a:noAutofit/>
          </a:bodyPr>
          <a:lstStyle/>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ADA features</a:t>
            </a:r>
            <a:r>
              <a:rPr lang="en-US" sz="1425" kern="1200" dirty="0">
                <a:solidFill>
                  <a:prstClr val="black">
                    <a:hueOff val="0"/>
                    <a:satOff val="0"/>
                    <a:lumOff val="0"/>
                    <a:alphaOff val="0"/>
                  </a:prstClr>
                </a:solidFill>
              </a:rPr>
              <a:t> (text entry, images, videos, design elements – faculty are guided to build course elements compliant with ADA)</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Rubrics</a:t>
            </a:r>
            <a:r>
              <a:rPr lang="en-US" sz="1425" kern="1200" dirty="0">
                <a:solidFill>
                  <a:prstClr val="black">
                    <a:hueOff val="0"/>
                    <a:satOff val="0"/>
                    <a:lumOff val="0"/>
                    <a:alphaOff val="0"/>
                  </a:prstClr>
                </a:solidFill>
              </a:rPr>
              <a:t> (custom, can be copied between courses, can be shared with other users)</a:t>
            </a:r>
          </a:p>
          <a:p>
            <a:pPr marL="285750" lvl="1" indent="-285750" defTabSz="633413">
              <a:lnSpc>
                <a:spcPct val="90000"/>
              </a:lnSpc>
              <a:spcBef>
                <a:spcPct val="0"/>
              </a:spcBef>
              <a:spcAft>
                <a:spcPct val="15000"/>
              </a:spcAft>
              <a:buClrTx/>
              <a:buFont typeface="Arial" charset="0"/>
              <a:buChar char="•"/>
            </a:pPr>
            <a:r>
              <a:rPr lang="en-US" sz="1425" kern="1200" dirty="0">
                <a:solidFill>
                  <a:prstClr val="black">
                    <a:hueOff val="0"/>
                    <a:satOff val="0"/>
                    <a:lumOff val="0"/>
                    <a:alphaOff val="0"/>
                  </a:prstClr>
                </a:solidFill>
              </a:rPr>
              <a:t>Can add </a:t>
            </a:r>
            <a:r>
              <a:rPr lang="en-US" sz="1425" b="1" kern="1200" dirty="0">
                <a:solidFill>
                  <a:prstClr val="black">
                    <a:hueOff val="0"/>
                    <a:satOff val="0"/>
                    <a:lumOff val="0"/>
                    <a:alphaOff val="0"/>
                  </a:prstClr>
                </a:solidFill>
              </a:rPr>
              <a:t>inline links</a:t>
            </a:r>
            <a:r>
              <a:rPr lang="en-US" sz="1425" kern="1200" dirty="0">
                <a:solidFill>
                  <a:prstClr val="black">
                    <a:hueOff val="0"/>
                    <a:satOff val="0"/>
                    <a:lumOff val="0"/>
                    <a:alphaOff val="0"/>
                  </a:prstClr>
                </a:solidFill>
              </a:rPr>
              <a:t>, </a:t>
            </a:r>
            <a:r>
              <a:rPr lang="en-US" sz="1425" b="1" kern="1200" dirty="0">
                <a:solidFill>
                  <a:prstClr val="black">
                    <a:hueOff val="0"/>
                    <a:satOff val="0"/>
                    <a:lumOff val="0"/>
                    <a:alphaOff val="0"/>
                  </a:prstClr>
                </a:solidFill>
              </a:rPr>
              <a:t>media</a:t>
            </a:r>
            <a:r>
              <a:rPr lang="en-US" sz="1425" kern="1200" dirty="0">
                <a:solidFill>
                  <a:prstClr val="black">
                    <a:hueOff val="0"/>
                    <a:satOff val="0"/>
                    <a:lumOff val="0"/>
                    <a:alphaOff val="0"/>
                  </a:prstClr>
                </a:solidFill>
              </a:rPr>
              <a:t>, </a:t>
            </a:r>
            <a:r>
              <a:rPr lang="en-US" sz="1425" b="1" kern="1200" dirty="0">
                <a:solidFill>
                  <a:prstClr val="black">
                    <a:hueOff val="0"/>
                    <a:satOff val="0"/>
                    <a:lumOff val="0"/>
                    <a:alphaOff val="0"/>
                  </a:prstClr>
                </a:solidFill>
              </a:rPr>
              <a:t>LTI</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Clear, simple, easy-to-use, built-in system for organizing lesson content</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Variety of assessment types</a:t>
            </a:r>
            <a:r>
              <a:rPr lang="en-US" sz="1425" kern="1200" dirty="0">
                <a:solidFill>
                  <a:prstClr val="black">
                    <a:hueOff val="0"/>
                    <a:satOff val="0"/>
                    <a:lumOff val="0"/>
                    <a:alphaOff val="0"/>
                  </a:prstClr>
                </a:solidFill>
              </a:rPr>
              <a:t>, including tests, quizzes, discussion boards (threaded and unthreaded), surveys, essays</a:t>
            </a:r>
          </a:p>
        </p:txBody>
      </p:sp>
      <p:sp>
        <p:nvSpPr>
          <p:cNvPr id="10" name="Freeform 9"/>
          <p:cNvSpPr/>
          <p:nvPr/>
        </p:nvSpPr>
        <p:spPr>
          <a:xfrm>
            <a:off x="6178858" y="823297"/>
            <a:ext cx="2962284" cy="542405"/>
          </a:xfrm>
          <a:custGeom>
            <a:avLst/>
            <a:gdLst>
              <a:gd name="connsiteX0" fmla="*/ 0 w 3714749"/>
              <a:gd name="connsiteY0" fmla="*/ 0 h 723206"/>
              <a:gd name="connsiteX1" fmla="*/ 3714749 w 3714749"/>
              <a:gd name="connsiteY1" fmla="*/ 0 h 723206"/>
              <a:gd name="connsiteX2" fmla="*/ 3714749 w 3714749"/>
              <a:gd name="connsiteY2" fmla="*/ 723206 h 723206"/>
              <a:gd name="connsiteX3" fmla="*/ 0 w 3714749"/>
              <a:gd name="connsiteY3" fmla="*/ 723206 h 723206"/>
              <a:gd name="connsiteX4" fmla="*/ 0 w 3714749"/>
              <a:gd name="connsiteY4" fmla="*/ 0 h 723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723206">
                <a:moveTo>
                  <a:pt x="0" y="0"/>
                </a:moveTo>
                <a:lnTo>
                  <a:pt x="3714749" y="0"/>
                </a:lnTo>
                <a:lnTo>
                  <a:pt x="3714749" y="723206"/>
                </a:lnTo>
                <a:lnTo>
                  <a:pt x="0" y="723206"/>
                </a:lnTo>
                <a:lnTo>
                  <a:pt x="0" y="0"/>
                </a:lnTo>
                <a:close/>
              </a:path>
            </a:pathLst>
          </a:custGeom>
        </p:spPr>
        <p:style>
          <a:lnRef idx="2">
            <a:schemeClr val="accent5">
              <a:hueOff val="-7138475"/>
              <a:satOff val="-47110"/>
              <a:lumOff val="19996"/>
              <a:alphaOff val="0"/>
            </a:schemeClr>
          </a:lnRef>
          <a:fillRef idx="1">
            <a:schemeClr val="accent5">
              <a:hueOff val="-7138475"/>
              <a:satOff val="-47110"/>
              <a:lumOff val="19996"/>
              <a:alphaOff val="0"/>
            </a:schemeClr>
          </a:fillRef>
          <a:effectRef idx="0">
            <a:schemeClr val="accent5">
              <a:hueOff val="-7138475"/>
              <a:satOff val="-47110"/>
              <a:lumOff val="19996"/>
              <a:alphaOff val="0"/>
            </a:schemeClr>
          </a:effectRef>
          <a:fontRef idx="minor">
            <a:schemeClr val="lt1"/>
          </a:fontRef>
        </p:style>
        <p:txBody>
          <a:bodyPr spcFirstLastPara="0" vert="horz" wrap="square" lIns="149352" tIns="85344" rIns="149352" bIns="85344" numCol="1" spcCol="1270" anchor="ctr" anchorCtr="0">
            <a:noAutofit/>
          </a:bodyPr>
          <a:lstStyle/>
          <a:p>
            <a:pPr algn="ctr" defTabSz="933450">
              <a:lnSpc>
                <a:spcPct val="90000"/>
              </a:lnSpc>
              <a:spcBef>
                <a:spcPct val="0"/>
              </a:spcBef>
              <a:spcAft>
                <a:spcPct val="35000"/>
              </a:spcAft>
              <a:buClrTx/>
            </a:pPr>
            <a:r>
              <a:rPr lang="en-US" sz="2100" kern="1200">
                <a:solidFill>
                  <a:prstClr val="white"/>
                </a:solidFill>
              </a:rPr>
              <a:t>Mobile Functionality</a:t>
            </a:r>
          </a:p>
        </p:txBody>
      </p:sp>
      <p:sp>
        <p:nvSpPr>
          <p:cNvPr id="11" name="Freeform 10"/>
          <p:cNvSpPr/>
          <p:nvPr/>
        </p:nvSpPr>
        <p:spPr>
          <a:xfrm>
            <a:off x="6178858" y="1365702"/>
            <a:ext cx="2962284" cy="3706112"/>
          </a:xfrm>
          <a:custGeom>
            <a:avLst/>
            <a:gdLst>
              <a:gd name="connsiteX0" fmla="*/ 0 w 3714749"/>
              <a:gd name="connsiteY0" fmla="*/ 0 h 4941482"/>
              <a:gd name="connsiteX1" fmla="*/ 3714749 w 3714749"/>
              <a:gd name="connsiteY1" fmla="*/ 0 h 4941482"/>
              <a:gd name="connsiteX2" fmla="*/ 3714749 w 3714749"/>
              <a:gd name="connsiteY2" fmla="*/ 4941482 h 4941482"/>
              <a:gd name="connsiteX3" fmla="*/ 0 w 3714749"/>
              <a:gd name="connsiteY3" fmla="*/ 4941482 h 4941482"/>
              <a:gd name="connsiteX4" fmla="*/ 0 w 3714749"/>
              <a:gd name="connsiteY4" fmla="*/ 0 h 4941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4941482">
                <a:moveTo>
                  <a:pt x="0" y="0"/>
                </a:moveTo>
                <a:lnTo>
                  <a:pt x="3714749" y="0"/>
                </a:lnTo>
                <a:lnTo>
                  <a:pt x="3714749" y="4941482"/>
                </a:lnTo>
                <a:lnTo>
                  <a:pt x="0" y="4941482"/>
                </a:lnTo>
                <a:lnTo>
                  <a:pt x="0" y="0"/>
                </a:lnTo>
                <a:close/>
              </a:path>
            </a:pathLst>
          </a:custGeom>
        </p:spPr>
        <p:style>
          <a:lnRef idx="2">
            <a:schemeClr val="accent5">
              <a:tint val="40000"/>
              <a:alpha val="90000"/>
              <a:hueOff val="-7563002"/>
              <a:satOff val="8069"/>
              <a:lumOff val="2442"/>
              <a:alphaOff val="0"/>
            </a:schemeClr>
          </a:lnRef>
          <a:fillRef idx="1">
            <a:schemeClr val="accent5">
              <a:tint val="40000"/>
              <a:alpha val="90000"/>
              <a:hueOff val="-7563002"/>
              <a:satOff val="8069"/>
              <a:lumOff val="2442"/>
              <a:alphaOff val="0"/>
            </a:schemeClr>
          </a:fillRef>
          <a:effectRef idx="0">
            <a:schemeClr val="accent5">
              <a:tint val="40000"/>
              <a:alpha val="90000"/>
              <a:hueOff val="-7563002"/>
              <a:satOff val="8069"/>
              <a:lumOff val="2442"/>
              <a:alphaOff val="0"/>
            </a:schemeClr>
          </a:effectRef>
          <a:fontRef idx="minor">
            <a:schemeClr val="dk1">
              <a:hueOff val="0"/>
              <a:satOff val="0"/>
              <a:lumOff val="0"/>
              <a:alphaOff val="0"/>
            </a:schemeClr>
          </a:fontRef>
        </p:style>
        <p:txBody>
          <a:bodyPr spcFirstLastPara="0" vert="horz" wrap="square" lIns="76010" tIns="76010" rIns="101346" bIns="114014" numCol="1" spcCol="1270" anchor="t" anchorCtr="0">
            <a:noAutofit/>
          </a:bodyPr>
          <a:lstStyle/>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All users can access lessons, full gradebook, quizzes on all devices in a functional manner</a:t>
            </a:r>
            <a:r>
              <a:rPr lang="en-US" sz="1425" kern="1200" dirty="0">
                <a:solidFill>
                  <a:prstClr val="black">
                    <a:hueOff val="0"/>
                    <a:satOff val="0"/>
                    <a:lumOff val="0"/>
                    <a:alphaOff val="0"/>
                  </a:prstClr>
                </a:solidFill>
              </a:rPr>
              <a:t> (easy to read, navigate, and complete assignments)</a:t>
            </a:r>
            <a:endParaRPr lang="en-US" sz="1425" b="1" kern="1200" dirty="0">
              <a:solidFill>
                <a:prstClr val="black">
                  <a:hueOff val="0"/>
                  <a:satOff val="0"/>
                  <a:lumOff val="0"/>
                  <a:alphaOff val="0"/>
                </a:prstClr>
              </a:solidFill>
            </a:endParaRP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Mobile app</a:t>
            </a:r>
            <a:r>
              <a:rPr lang="en-US" sz="1425" kern="1200" dirty="0">
                <a:solidFill>
                  <a:prstClr val="black">
                    <a:hueOff val="0"/>
                    <a:satOff val="0"/>
                    <a:lumOff val="0"/>
                    <a:alphaOff val="0"/>
                  </a:prstClr>
                </a:solidFill>
              </a:rPr>
              <a:t> (or mobile responsive browser application) allows </a:t>
            </a:r>
            <a:r>
              <a:rPr lang="en-US" sz="1425" b="1" kern="1200" dirty="0">
                <a:solidFill>
                  <a:prstClr val="black">
                    <a:hueOff val="0"/>
                    <a:satOff val="0"/>
                    <a:lumOff val="0"/>
                    <a:alphaOff val="0"/>
                  </a:prstClr>
                </a:solidFill>
              </a:rPr>
              <a:t>access for faculty</a:t>
            </a:r>
            <a:r>
              <a:rPr lang="en-US" sz="1425" kern="1200" dirty="0">
                <a:solidFill>
                  <a:prstClr val="black">
                    <a:hueOff val="0"/>
                    <a:satOff val="0"/>
                    <a:lumOff val="0"/>
                    <a:alphaOff val="0"/>
                  </a:prstClr>
                </a:solidFill>
              </a:rPr>
              <a:t> to gradebook, student information, in-LMS messaging, alerts, quizzes, assignments, etc.</a:t>
            </a:r>
            <a:endParaRPr lang="en-US" sz="1425" b="1" kern="1200" dirty="0">
              <a:solidFill>
                <a:prstClr val="black">
                  <a:hueOff val="0"/>
                  <a:satOff val="0"/>
                  <a:lumOff val="0"/>
                  <a:alphaOff val="0"/>
                </a:prstClr>
              </a:solidFill>
            </a:endParaRP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Student mobile app includes a calendar, notifications (including announcements for all courses), and access to email / messaging</a:t>
            </a:r>
            <a:r>
              <a:rPr lang="en-US" sz="1425" kern="1200" dirty="0">
                <a:solidFill>
                  <a:prstClr val="black">
                    <a:hueOff val="0"/>
                    <a:satOff val="0"/>
                    <a:lumOff val="0"/>
                    <a:alphaOff val="0"/>
                  </a:prstClr>
                </a:solidFill>
              </a:rPr>
              <a:t> </a:t>
            </a:r>
          </a:p>
          <a:p>
            <a:pPr marL="285750" lvl="1" indent="-285750" defTabSz="633413">
              <a:lnSpc>
                <a:spcPct val="90000"/>
              </a:lnSpc>
              <a:spcBef>
                <a:spcPct val="0"/>
              </a:spcBef>
              <a:spcAft>
                <a:spcPct val="15000"/>
              </a:spcAft>
              <a:buClrTx/>
              <a:buFont typeface="Arial" charset="0"/>
              <a:buChar char="•"/>
            </a:pPr>
            <a:r>
              <a:rPr lang="en-US" sz="1425" kern="1200" dirty="0">
                <a:solidFill>
                  <a:prstClr val="black">
                    <a:hueOff val="0"/>
                    <a:satOff val="0"/>
                    <a:lumOff val="0"/>
                    <a:alphaOff val="0"/>
                  </a:prstClr>
                </a:solidFill>
              </a:rPr>
              <a:t>Ability to grade and interact with the gradebook on all devices</a:t>
            </a:r>
          </a:p>
        </p:txBody>
      </p:sp>
    </p:spTree>
    <p:extLst>
      <p:ext uri="{BB962C8B-B14F-4D97-AF65-F5344CB8AC3E}">
        <p14:creationId xmlns:p14="http://schemas.microsoft.com/office/powerpoint/2010/main" val="3308035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D216F-56FB-4FA0-BD65-7F5AC105678B}"/>
              </a:ext>
            </a:extLst>
          </p:cNvPr>
          <p:cNvSpPr txBox="1"/>
          <p:nvPr/>
        </p:nvSpPr>
        <p:spPr>
          <a:xfrm>
            <a:off x="1878815" y="254399"/>
            <a:ext cx="7319392" cy="461757"/>
          </a:xfrm>
          <a:prstGeom prst="rect">
            <a:avLst/>
          </a:prstGeom>
          <a:noFill/>
        </p:spPr>
        <p:txBody>
          <a:bodyPr wrap="square" rtlCol="0">
            <a:noAutofit/>
          </a:bodyPr>
          <a:lstStyle/>
          <a:p>
            <a:pPr marL="257175" indent="-170260">
              <a:buClrTx/>
              <a:tabLst>
                <a:tab pos="1800225" algn="l"/>
                <a:tab pos="4286250" algn="l"/>
              </a:tabLst>
            </a:pPr>
            <a:r>
              <a:rPr lang="en-US" sz="3000" b="1" kern="1200" dirty="0">
                <a:solidFill>
                  <a:srgbClr val="2E6077"/>
                </a:solidFill>
                <a:latin typeface="Calibri"/>
                <a:ea typeface=""/>
                <a:cs typeface="Calibri"/>
              </a:rPr>
              <a:t>Functional Criteria: Core Instructional Tools</a:t>
            </a:r>
            <a:endParaRPr lang="en-US" sz="3000" kern="1200" dirty="0">
              <a:solidFill>
                <a:srgbClr val="2E6077"/>
              </a:solidFill>
              <a:latin typeface="Calibri"/>
              <a:ea typeface=""/>
              <a:cs typeface="Calibri"/>
            </a:endParaRPr>
          </a:p>
        </p:txBody>
      </p:sp>
      <p:grpSp>
        <p:nvGrpSpPr>
          <p:cNvPr id="22" name="Group 21">
            <a:extLst>
              <a:ext uri="{FF2B5EF4-FFF2-40B4-BE49-F238E27FC236}">
                <a16:creationId xmlns:a16="http://schemas.microsoft.com/office/drawing/2014/main" id="{5281C15C-82D4-4622-82C5-07E608791150}"/>
              </a:ext>
            </a:extLst>
          </p:cNvPr>
          <p:cNvGrpSpPr/>
          <p:nvPr/>
        </p:nvGrpSpPr>
        <p:grpSpPr>
          <a:xfrm>
            <a:off x="158158" y="846556"/>
            <a:ext cx="4453716" cy="4362497"/>
            <a:chOff x="157712" y="1128740"/>
            <a:chExt cx="5938288" cy="5816663"/>
          </a:xfrm>
        </p:grpSpPr>
        <p:grpSp>
          <p:nvGrpSpPr>
            <p:cNvPr id="7" name="Group 6">
              <a:extLst>
                <a:ext uri="{FF2B5EF4-FFF2-40B4-BE49-F238E27FC236}">
                  <a16:creationId xmlns:a16="http://schemas.microsoft.com/office/drawing/2014/main" id="{8EF1E412-F422-4B89-A924-5B756520A780}"/>
                </a:ext>
              </a:extLst>
            </p:cNvPr>
            <p:cNvGrpSpPr/>
            <p:nvPr/>
          </p:nvGrpSpPr>
          <p:grpSpPr>
            <a:xfrm>
              <a:off x="157712" y="2989347"/>
              <a:ext cx="5885000" cy="1793563"/>
              <a:chOff x="157712" y="2989347"/>
              <a:chExt cx="5885000" cy="1793563"/>
            </a:xfrm>
          </p:grpSpPr>
          <p:sp>
            <p:nvSpPr>
              <p:cNvPr id="9" name="Straight Connector 8"/>
              <p:cNvSpPr/>
              <p:nvPr/>
            </p:nvSpPr>
            <p:spPr>
              <a:xfrm>
                <a:off x="258381" y="3579067"/>
                <a:ext cx="5784331" cy="0"/>
              </a:xfrm>
              <a:prstGeom prst="line">
                <a:avLst/>
              </a:prstGeom>
              <a:ln w="19050"/>
            </p:spPr>
            <p:style>
              <a:lnRef idx="1">
                <a:schemeClr val="accent2"/>
              </a:lnRef>
              <a:fillRef idx="0">
                <a:schemeClr val="accent2"/>
              </a:fillRef>
              <a:effectRef idx="0">
                <a:schemeClr val="accent2"/>
              </a:effectRef>
              <a:fontRef idx="minor">
                <a:schemeClr val="tx1"/>
              </a:fontRef>
            </p:style>
          </p:sp>
          <p:sp>
            <p:nvSpPr>
              <p:cNvPr id="15" name="Freeform 14"/>
              <p:cNvSpPr/>
              <p:nvPr/>
            </p:nvSpPr>
            <p:spPr>
              <a:xfrm>
                <a:off x="157712" y="2989347"/>
                <a:ext cx="2642616" cy="589721"/>
              </a:xfrm>
              <a:custGeom>
                <a:avLst/>
                <a:gdLst>
                  <a:gd name="connsiteX0" fmla="*/ 98306 w 2137560"/>
                  <a:gd name="connsiteY0" fmla="*/ 0 h 589721"/>
                  <a:gd name="connsiteX1" fmla="*/ 2039254 w 2137560"/>
                  <a:gd name="connsiteY1" fmla="*/ 0 h 589721"/>
                  <a:gd name="connsiteX2" fmla="*/ 2137560 w 2137560"/>
                  <a:gd name="connsiteY2" fmla="*/ 98306 h 589721"/>
                  <a:gd name="connsiteX3" fmla="*/ 2137560 w 2137560"/>
                  <a:gd name="connsiteY3" fmla="*/ 589721 h 589721"/>
                  <a:gd name="connsiteX4" fmla="*/ 2137560 w 2137560"/>
                  <a:gd name="connsiteY4" fmla="*/ 589721 h 589721"/>
                  <a:gd name="connsiteX5" fmla="*/ 0 w 2137560"/>
                  <a:gd name="connsiteY5" fmla="*/ 589721 h 589721"/>
                  <a:gd name="connsiteX6" fmla="*/ 0 w 2137560"/>
                  <a:gd name="connsiteY6" fmla="*/ 589721 h 589721"/>
                  <a:gd name="connsiteX7" fmla="*/ 0 w 2137560"/>
                  <a:gd name="connsiteY7" fmla="*/ 98306 h 589721"/>
                  <a:gd name="connsiteX8" fmla="*/ 98306 w 2137560"/>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560" h="589721">
                    <a:moveTo>
                      <a:pt x="98306" y="0"/>
                    </a:moveTo>
                    <a:lnTo>
                      <a:pt x="2039254" y="0"/>
                    </a:lnTo>
                    <a:cubicBezTo>
                      <a:pt x="2093547" y="0"/>
                      <a:pt x="2137560" y="44013"/>
                      <a:pt x="2137560" y="98306"/>
                    </a:cubicBezTo>
                    <a:lnTo>
                      <a:pt x="2137560" y="589721"/>
                    </a:lnTo>
                    <a:lnTo>
                      <a:pt x="2137560" y="589721"/>
                    </a:lnTo>
                    <a:lnTo>
                      <a:pt x="0" y="589721"/>
                    </a:lnTo>
                    <a:lnTo>
                      <a:pt x="0" y="589721"/>
                    </a:lnTo>
                    <a:lnTo>
                      <a:pt x="0" y="98306"/>
                    </a:lnTo>
                    <a:cubicBezTo>
                      <a:pt x="0" y="44013"/>
                      <a:pt x="44013" y="0"/>
                      <a:pt x="98306" y="0"/>
                    </a:cubicBezTo>
                    <a:close/>
                  </a:path>
                </a:pathLst>
              </a:custGeom>
              <a:solidFill>
                <a:schemeClr val="tx2">
                  <a:lumMod val="60000"/>
                  <a:lumOff val="40000"/>
                </a:schemeClr>
              </a:solidFill>
              <a:ln>
                <a:solidFill>
                  <a:schemeClr val="tx2">
                    <a:lumMod val="60000"/>
                    <a:lumOff val="40000"/>
                  </a:schemeClr>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a:solidFill>
                      <a:prstClr val="white"/>
                    </a:solidFill>
                  </a:rPr>
                  <a:t>Gradebook</a:t>
                </a:r>
              </a:p>
            </p:txBody>
          </p:sp>
          <p:sp>
            <p:nvSpPr>
              <p:cNvPr id="16" name="Freeform 15"/>
              <p:cNvSpPr/>
              <p:nvPr/>
            </p:nvSpPr>
            <p:spPr>
              <a:xfrm>
                <a:off x="157713" y="3603291"/>
                <a:ext cx="5784331"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Grades can be weighted, unweighted, categorized</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Customize what grade columns are shown / hidden</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Grade by annotation, rubric, audio, video, comment, number grade</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Send customizable emails from within gradebook (for instance to non-submitters)</a:t>
                </a:r>
              </a:p>
            </p:txBody>
          </p:sp>
        </p:grpSp>
        <p:grpSp>
          <p:nvGrpSpPr>
            <p:cNvPr id="6" name="Group 5">
              <a:extLst>
                <a:ext uri="{FF2B5EF4-FFF2-40B4-BE49-F238E27FC236}">
                  <a16:creationId xmlns:a16="http://schemas.microsoft.com/office/drawing/2014/main" id="{EA9E717D-E969-4D49-AC40-668BE1FA46ED}"/>
                </a:ext>
              </a:extLst>
            </p:cNvPr>
            <p:cNvGrpSpPr/>
            <p:nvPr/>
          </p:nvGrpSpPr>
          <p:grpSpPr>
            <a:xfrm>
              <a:off x="157713" y="1128740"/>
              <a:ext cx="5904378" cy="1806574"/>
              <a:chOff x="157713" y="1128740"/>
              <a:chExt cx="5904378" cy="1806574"/>
            </a:xfrm>
          </p:grpSpPr>
          <p:sp>
            <p:nvSpPr>
              <p:cNvPr id="10" name="Straight Connector 9"/>
              <p:cNvSpPr/>
              <p:nvPr/>
            </p:nvSpPr>
            <p:spPr>
              <a:xfrm>
                <a:off x="277760" y="1719119"/>
                <a:ext cx="5784331" cy="0"/>
              </a:xfrm>
              <a:prstGeom prst="line">
                <a:avLst/>
              </a:prstGeom>
            </p:spPr>
            <p:style>
              <a:lnRef idx="2">
                <a:schemeClr val="dk2">
                  <a:shade val="60000"/>
                  <a:hueOff val="0"/>
                  <a:satOff val="0"/>
                  <a:lumOff val="0"/>
                  <a:alphaOff val="0"/>
                </a:schemeClr>
              </a:lnRef>
              <a:fillRef idx="0">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sp>
            <p:nvSpPr>
              <p:cNvPr id="11" name="Freeform 10"/>
              <p:cNvSpPr/>
              <p:nvPr/>
            </p:nvSpPr>
            <p:spPr>
              <a:xfrm>
                <a:off x="1781686" y="1129398"/>
                <a:ext cx="4280404" cy="589721"/>
              </a:xfrm>
              <a:custGeom>
                <a:avLst/>
                <a:gdLst>
                  <a:gd name="connsiteX0" fmla="*/ 0 w 4798915"/>
                  <a:gd name="connsiteY0" fmla="*/ 0 h 589721"/>
                  <a:gd name="connsiteX1" fmla="*/ 4798915 w 4798915"/>
                  <a:gd name="connsiteY1" fmla="*/ 0 h 589721"/>
                  <a:gd name="connsiteX2" fmla="*/ 4798915 w 4798915"/>
                  <a:gd name="connsiteY2" fmla="*/ 589721 h 589721"/>
                  <a:gd name="connsiteX3" fmla="*/ 0 w 4798915"/>
                  <a:gd name="connsiteY3" fmla="*/ 589721 h 589721"/>
                  <a:gd name="connsiteX4" fmla="*/ 0 w 4798915"/>
                  <a:gd name="connsiteY4" fmla="*/ 0 h 589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8915" h="589721">
                    <a:moveTo>
                      <a:pt x="0" y="0"/>
                    </a:moveTo>
                    <a:lnTo>
                      <a:pt x="4798915" y="0"/>
                    </a:lnTo>
                    <a:lnTo>
                      <a:pt x="4798915" y="589721"/>
                    </a:lnTo>
                    <a:lnTo>
                      <a:pt x="0" y="589721"/>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b" anchorCtr="0">
                <a:noAutofit/>
              </a:bodyPr>
              <a:lstStyle/>
              <a:p>
                <a:pPr defTabSz="933450">
                  <a:lnSpc>
                    <a:spcPct val="90000"/>
                  </a:lnSpc>
                  <a:spcBef>
                    <a:spcPct val="0"/>
                  </a:spcBef>
                  <a:spcAft>
                    <a:spcPct val="35000"/>
                  </a:spcAft>
                  <a:buClrTx/>
                </a:pPr>
                <a:endParaRPr lang="en-US" sz="2100" kern="1200">
                  <a:solidFill>
                    <a:prstClr val="black">
                      <a:hueOff val="0"/>
                      <a:satOff val="0"/>
                      <a:lumOff val="0"/>
                      <a:alphaOff val="0"/>
                    </a:prstClr>
                  </a:solidFill>
                </a:endParaRPr>
              </a:p>
            </p:txBody>
          </p:sp>
          <p:sp>
            <p:nvSpPr>
              <p:cNvPr id="12" name="Freeform 11"/>
              <p:cNvSpPr/>
              <p:nvPr/>
            </p:nvSpPr>
            <p:spPr>
              <a:xfrm>
                <a:off x="157713" y="1128740"/>
                <a:ext cx="2642616" cy="589721"/>
              </a:xfrm>
              <a:custGeom>
                <a:avLst/>
                <a:gdLst>
                  <a:gd name="connsiteX0" fmla="*/ 98306 w 2224462"/>
                  <a:gd name="connsiteY0" fmla="*/ 0 h 589721"/>
                  <a:gd name="connsiteX1" fmla="*/ 2126156 w 2224462"/>
                  <a:gd name="connsiteY1" fmla="*/ 0 h 589721"/>
                  <a:gd name="connsiteX2" fmla="*/ 2224462 w 2224462"/>
                  <a:gd name="connsiteY2" fmla="*/ 98306 h 589721"/>
                  <a:gd name="connsiteX3" fmla="*/ 2224462 w 2224462"/>
                  <a:gd name="connsiteY3" fmla="*/ 589721 h 589721"/>
                  <a:gd name="connsiteX4" fmla="*/ 2224462 w 2224462"/>
                  <a:gd name="connsiteY4" fmla="*/ 589721 h 589721"/>
                  <a:gd name="connsiteX5" fmla="*/ 0 w 2224462"/>
                  <a:gd name="connsiteY5" fmla="*/ 589721 h 589721"/>
                  <a:gd name="connsiteX6" fmla="*/ 0 w 2224462"/>
                  <a:gd name="connsiteY6" fmla="*/ 589721 h 589721"/>
                  <a:gd name="connsiteX7" fmla="*/ 0 w 2224462"/>
                  <a:gd name="connsiteY7" fmla="*/ 98306 h 589721"/>
                  <a:gd name="connsiteX8" fmla="*/ 98306 w 2224462"/>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4462" h="589721">
                    <a:moveTo>
                      <a:pt x="98306" y="0"/>
                    </a:moveTo>
                    <a:lnTo>
                      <a:pt x="2126156" y="0"/>
                    </a:lnTo>
                    <a:cubicBezTo>
                      <a:pt x="2180449" y="0"/>
                      <a:pt x="2224462" y="44013"/>
                      <a:pt x="2224462" y="98306"/>
                    </a:cubicBezTo>
                    <a:lnTo>
                      <a:pt x="2224462" y="589721"/>
                    </a:lnTo>
                    <a:lnTo>
                      <a:pt x="2224462" y="589721"/>
                    </a:lnTo>
                    <a:lnTo>
                      <a:pt x="0" y="589721"/>
                    </a:lnTo>
                    <a:lnTo>
                      <a:pt x="0" y="589721"/>
                    </a:lnTo>
                    <a:lnTo>
                      <a:pt x="0" y="98306"/>
                    </a:lnTo>
                    <a:cubicBezTo>
                      <a:pt x="0" y="44013"/>
                      <a:pt x="44013" y="0"/>
                      <a:pt x="98306" y="0"/>
                    </a:cubicBezTo>
                    <a:close/>
                  </a:path>
                </a:pathLst>
              </a:custGeom>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dirty="0">
                    <a:solidFill>
                      <a:prstClr val="white"/>
                    </a:solidFill>
                  </a:rPr>
                  <a:t>Integration</a:t>
                </a:r>
              </a:p>
            </p:txBody>
          </p:sp>
          <p:sp>
            <p:nvSpPr>
              <p:cNvPr id="13" name="Freeform 12"/>
              <p:cNvSpPr/>
              <p:nvPr/>
            </p:nvSpPr>
            <p:spPr>
              <a:xfrm>
                <a:off x="157713" y="1755695"/>
                <a:ext cx="2403178"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err="1">
                    <a:solidFill>
                      <a:prstClr val="black">
                        <a:hueOff val="0"/>
                        <a:satOff val="0"/>
                        <a:lumOff val="0"/>
                        <a:alphaOff val="0"/>
                      </a:prstClr>
                    </a:solidFill>
                  </a:rPr>
                  <a:t>MyMathLab</a:t>
                </a:r>
                <a:endParaRPr lang="en-US" sz="1275" kern="1200">
                  <a:solidFill>
                    <a:prstClr val="black">
                      <a:hueOff val="0"/>
                      <a:satOff val="0"/>
                      <a:lumOff val="0"/>
                      <a:alphaOff val="0"/>
                    </a:prstClr>
                  </a:solidFill>
                </a:endParaRP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Turnitin.com</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Portfolio tool</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Colleague</a:t>
                </a:r>
              </a:p>
            </p:txBody>
          </p:sp>
          <p:sp>
            <p:nvSpPr>
              <p:cNvPr id="20" name="Freeform 19"/>
              <p:cNvSpPr/>
              <p:nvPr/>
            </p:nvSpPr>
            <p:spPr>
              <a:xfrm>
                <a:off x="1940137" y="1755695"/>
                <a:ext cx="3320716"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Google</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Remote proctoring</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Pearson</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Video platform</a:t>
                </a:r>
              </a:p>
            </p:txBody>
          </p:sp>
        </p:grpSp>
        <p:grpSp>
          <p:nvGrpSpPr>
            <p:cNvPr id="17" name="Group 16">
              <a:extLst>
                <a:ext uri="{FF2B5EF4-FFF2-40B4-BE49-F238E27FC236}">
                  <a16:creationId xmlns:a16="http://schemas.microsoft.com/office/drawing/2014/main" id="{7A5F3152-9144-4AAA-9DAB-96F111EBAE1D}"/>
                </a:ext>
              </a:extLst>
            </p:cNvPr>
            <p:cNvGrpSpPr/>
            <p:nvPr/>
          </p:nvGrpSpPr>
          <p:grpSpPr>
            <a:xfrm>
              <a:off x="157712" y="5237191"/>
              <a:ext cx="5938288" cy="1708212"/>
              <a:chOff x="157712" y="5237191"/>
              <a:chExt cx="5938288" cy="1708212"/>
            </a:xfrm>
          </p:grpSpPr>
          <p:sp>
            <p:nvSpPr>
              <p:cNvPr id="8" name="Straight Connector 7"/>
              <p:cNvSpPr/>
              <p:nvPr/>
            </p:nvSpPr>
            <p:spPr>
              <a:xfrm>
                <a:off x="311669" y="5827064"/>
                <a:ext cx="5784331" cy="0"/>
              </a:xfrm>
              <a:prstGeom prst="line">
                <a:avLst/>
              </a:prstGeom>
              <a:ln w="19050"/>
            </p:spPr>
            <p:style>
              <a:lnRef idx="1">
                <a:schemeClr val="accent6"/>
              </a:lnRef>
              <a:fillRef idx="0">
                <a:schemeClr val="accent6"/>
              </a:fillRef>
              <a:effectRef idx="0">
                <a:schemeClr val="accent6"/>
              </a:effectRef>
              <a:fontRef idx="minor">
                <a:schemeClr val="tx1"/>
              </a:fontRef>
            </p:style>
          </p:sp>
          <p:sp>
            <p:nvSpPr>
              <p:cNvPr id="18" name="Freeform 17"/>
              <p:cNvSpPr/>
              <p:nvPr/>
            </p:nvSpPr>
            <p:spPr>
              <a:xfrm>
                <a:off x="157712" y="5237191"/>
                <a:ext cx="2642616" cy="589721"/>
              </a:xfrm>
              <a:custGeom>
                <a:avLst/>
                <a:gdLst>
                  <a:gd name="connsiteX0" fmla="*/ 98306 w 2376531"/>
                  <a:gd name="connsiteY0" fmla="*/ 0 h 589721"/>
                  <a:gd name="connsiteX1" fmla="*/ 2278225 w 2376531"/>
                  <a:gd name="connsiteY1" fmla="*/ 0 h 589721"/>
                  <a:gd name="connsiteX2" fmla="*/ 2376531 w 2376531"/>
                  <a:gd name="connsiteY2" fmla="*/ 98306 h 589721"/>
                  <a:gd name="connsiteX3" fmla="*/ 2376531 w 2376531"/>
                  <a:gd name="connsiteY3" fmla="*/ 589721 h 589721"/>
                  <a:gd name="connsiteX4" fmla="*/ 2376531 w 2376531"/>
                  <a:gd name="connsiteY4" fmla="*/ 589721 h 589721"/>
                  <a:gd name="connsiteX5" fmla="*/ 0 w 2376531"/>
                  <a:gd name="connsiteY5" fmla="*/ 589721 h 589721"/>
                  <a:gd name="connsiteX6" fmla="*/ 0 w 2376531"/>
                  <a:gd name="connsiteY6" fmla="*/ 589721 h 589721"/>
                  <a:gd name="connsiteX7" fmla="*/ 0 w 2376531"/>
                  <a:gd name="connsiteY7" fmla="*/ 98306 h 589721"/>
                  <a:gd name="connsiteX8" fmla="*/ 98306 w 2376531"/>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6531" h="589721">
                    <a:moveTo>
                      <a:pt x="98306" y="0"/>
                    </a:moveTo>
                    <a:lnTo>
                      <a:pt x="2278225" y="0"/>
                    </a:lnTo>
                    <a:cubicBezTo>
                      <a:pt x="2332518" y="0"/>
                      <a:pt x="2376531" y="44013"/>
                      <a:pt x="2376531" y="98306"/>
                    </a:cubicBezTo>
                    <a:lnTo>
                      <a:pt x="2376531" y="589721"/>
                    </a:lnTo>
                    <a:lnTo>
                      <a:pt x="2376531" y="589721"/>
                    </a:lnTo>
                    <a:lnTo>
                      <a:pt x="0" y="589721"/>
                    </a:lnTo>
                    <a:lnTo>
                      <a:pt x="0" y="589721"/>
                    </a:lnTo>
                    <a:lnTo>
                      <a:pt x="0" y="98306"/>
                    </a:lnTo>
                    <a:cubicBezTo>
                      <a:pt x="0" y="44013"/>
                      <a:pt x="44013" y="0"/>
                      <a:pt x="98306" y="0"/>
                    </a:cubicBezTo>
                    <a:close/>
                  </a:path>
                </a:pathLst>
              </a:custGeom>
              <a:solidFill>
                <a:srgbClr val="308824"/>
              </a:solidFill>
              <a:ln>
                <a:solidFill>
                  <a:srgbClr val="308824"/>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dirty="0">
                    <a:solidFill>
                      <a:prstClr val="white"/>
                    </a:solidFill>
                  </a:rPr>
                  <a:t>Groups</a:t>
                </a:r>
              </a:p>
            </p:txBody>
          </p:sp>
          <p:sp>
            <p:nvSpPr>
              <p:cNvPr id="19" name="Freeform 18"/>
              <p:cNvSpPr/>
              <p:nvPr/>
            </p:nvSpPr>
            <p:spPr>
              <a:xfrm>
                <a:off x="158848" y="5765784"/>
                <a:ext cx="5784331"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endParaRPr lang="en-US" sz="1275" kern="1200">
                  <a:solidFill>
                    <a:prstClr val="black">
                      <a:hueOff val="0"/>
                      <a:satOff val="0"/>
                      <a:lumOff val="0"/>
                      <a:alphaOff val="0"/>
                    </a:prstClr>
                  </a:solidFill>
                </a:endParaRPr>
              </a:p>
            </p:txBody>
          </p:sp>
          <p:sp>
            <p:nvSpPr>
              <p:cNvPr id="41" name="Freeform 15">
                <a:extLst>
                  <a:ext uri="{FF2B5EF4-FFF2-40B4-BE49-F238E27FC236}">
                    <a16:creationId xmlns:a16="http://schemas.microsoft.com/office/drawing/2014/main" id="{339F935E-AEA6-407B-997C-A7ADAD887CAD}"/>
                  </a:ext>
                </a:extLst>
              </p:cNvPr>
              <p:cNvSpPr/>
              <p:nvPr/>
            </p:nvSpPr>
            <p:spPr>
              <a:xfrm>
                <a:off x="157713" y="5928992"/>
                <a:ext cx="5784331" cy="880794"/>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Student group resources for interactive assignments – instructors can create groups, groups can discuss, share files, communicate</a:t>
                </a:r>
              </a:p>
            </p:txBody>
          </p:sp>
        </p:grpSp>
      </p:grpSp>
      <p:grpSp>
        <p:nvGrpSpPr>
          <p:cNvPr id="44" name="Group 43">
            <a:extLst>
              <a:ext uri="{FF2B5EF4-FFF2-40B4-BE49-F238E27FC236}">
                <a16:creationId xmlns:a16="http://schemas.microsoft.com/office/drawing/2014/main" id="{D8EC4646-CBEC-4A14-B105-A7A64BA2172B}"/>
              </a:ext>
            </a:extLst>
          </p:cNvPr>
          <p:cNvGrpSpPr/>
          <p:nvPr/>
        </p:nvGrpSpPr>
        <p:grpSpPr>
          <a:xfrm>
            <a:off x="4735893" y="846556"/>
            <a:ext cx="4382566" cy="4362497"/>
            <a:chOff x="6420854" y="1128740"/>
            <a:chExt cx="5843421" cy="5816663"/>
          </a:xfrm>
        </p:grpSpPr>
        <p:grpSp>
          <p:nvGrpSpPr>
            <p:cNvPr id="5" name="Group 4">
              <a:extLst>
                <a:ext uri="{FF2B5EF4-FFF2-40B4-BE49-F238E27FC236}">
                  <a16:creationId xmlns:a16="http://schemas.microsoft.com/office/drawing/2014/main" id="{C7E94C3B-DCAA-40B5-9290-C9B7E0264F68}"/>
                </a:ext>
              </a:extLst>
            </p:cNvPr>
            <p:cNvGrpSpPr/>
            <p:nvPr/>
          </p:nvGrpSpPr>
          <p:grpSpPr>
            <a:xfrm>
              <a:off x="6420854" y="1128740"/>
              <a:ext cx="5810053" cy="1806574"/>
              <a:chOff x="6420854" y="1128740"/>
              <a:chExt cx="5810053" cy="1806574"/>
            </a:xfrm>
          </p:grpSpPr>
          <p:sp>
            <p:nvSpPr>
              <p:cNvPr id="25" name="Straight Connector 24"/>
              <p:cNvSpPr/>
              <p:nvPr/>
            </p:nvSpPr>
            <p:spPr>
              <a:xfrm>
                <a:off x="6538984" y="1719119"/>
                <a:ext cx="5691923" cy="0"/>
              </a:xfrm>
              <a:prstGeom prst="line">
                <a:avLst/>
              </a:prstGeom>
            </p:spPr>
            <p:style>
              <a:lnRef idx="2">
                <a:schemeClr val="dk2">
                  <a:shade val="60000"/>
                  <a:hueOff val="0"/>
                  <a:satOff val="0"/>
                  <a:lumOff val="0"/>
                  <a:alphaOff val="0"/>
                </a:schemeClr>
              </a:lnRef>
              <a:fillRef idx="0">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sp>
            <p:nvSpPr>
              <p:cNvPr id="26" name="Freeform 25"/>
              <p:cNvSpPr/>
              <p:nvPr/>
            </p:nvSpPr>
            <p:spPr>
              <a:xfrm>
                <a:off x="8018884" y="1129398"/>
                <a:ext cx="4212023" cy="589721"/>
              </a:xfrm>
              <a:custGeom>
                <a:avLst/>
                <a:gdLst>
                  <a:gd name="connsiteX0" fmla="*/ 0 w 4798915"/>
                  <a:gd name="connsiteY0" fmla="*/ 0 h 589721"/>
                  <a:gd name="connsiteX1" fmla="*/ 4798915 w 4798915"/>
                  <a:gd name="connsiteY1" fmla="*/ 0 h 589721"/>
                  <a:gd name="connsiteX2" fmla="*/ 4798915 w 4798915"/>
                  <a:gd name="connsiteY2" fmla="*/ 589721 h 589721"/>
                  <a:gd name="connsiteX3" fmla="*/ 0 w 4798915"/>
                  <a:gd name="connsiteY3" fmla="*/ 589721 h 589721"/>
                  <a:gd name="connsiteX4" fmla="*/ 0 w 4798915"/>
                  <a:gd name="connsiteY4" fmla="*/ 0 h 589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8915" h="589721">
                    <a:moveTo>
                      <a:pt x="0" y="0"/>
                    </a:moveTo>
                    <a:lnTo>
                      <a:pt x="4798915" y="0"/>
                    </a:lnTo>
                    <a:lnTo>
                      <a:pt x="4798915" y="589721"/>
                    </a:lnTo>
                    <a:lnTo>
                      <a:pt x="0" y="589721"/>
                    </a:lnTo>
                    <a:lnTo>
                      <a:pt x="0" y="0"/>
                    </a:lnTo>
                    <a:close/>
                  </a:path>
                </a:pathLst>
              </a:custGeom>
              <a:ln w="19050"/>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b" anchorCtr="0">
                <a:noAutofit/>
              </a:bodyPr>
              <a:lstStyle/>
              <a:p>
                <a:pPr defTabSz="933450">
                  <a:lnSpc>
                    <a:spcPct val="90000"/>
                  </a:lnSpc>
                  <a:spcBef>
                    <a:spcPct val="0"/>
                  </a:spcBef>
                  <a:spcAft>
                    <a:spcPct val="35000"/>
                  </a:spcAft>
                  <a:buClrTx/>
                </a:pPr>
                <a:endParaRPr lang="en-US" sz="2100" kern="1200">
                  <a:solidFill>
                    <a:prstClr val="black">
                      <a:hueOff val="0"/>
                      <a:satOff val="0"/>
                      <a:lumOff val="0"/>
                      <a:alphaOff val="0"/>
                    </a:prstClr>
                  </a:solidFill>
                </a:endParaRPr>
              </a:p>
            </p:txBody>
          </p:sp>
          <p:sp>
            <p:nvSpPr>
              <p:cNvPr id="27" name="Freeform 26"/>
              <p:cNvSpPr/>
              <p:nvPr/>
            </p:nvSpPr>
            <p:spPr>
              <a:xfrm>
                <a:off x="6420856" y="1128740"/>
                <a:ext cx="2639470" cy="589721"/>
              </a:xfrm>
              <a:custGeom>
                <a:avLst/>
                <a:gdLst>
                  <a:gd name="connsiteX0" fmla="*/ 98306 w 2224462"/>
                  <a:gd name="connsiteY0" fmla="*/ 0 h 589721"/>
                  <a:gd name="connsiteX1" fmla="*/ 2126156 w 2224462"/>
                  <a:gd name="connsiteY1" fmla="*/ 0 h 589721"/>
                  <a:gd name="connsiteX2" fmla="*/ 2224462 w 2224462"/>
                  <a:gd name="connsiteY2" fmla="*/ 98306 h 589721"/>
                  <a:gd name="connsiteX3" fmla="*/ 2224462 w 2224462"/>
                  <a:gd name="connsiteY3" fmla="*/ 589721 h 589721"/>
                  <a:gd name="connsiteX4" fmla="*/ 2224462 w 2224462"/>
                  <a:gd name="connsiteY4" fmla="*/ 589721 h 589721"/>
                  <a:gd name="connsiteX5" fmla="*/ 0 w 2224462"/>
                  <a:gd name="connsiteY5" fmla="*/ 589721 h 589721"/>
                  <a:gd name="connsiteX6" fmla="*/ 0 w 2224462"/>
                  <a:gd name="connsiteY6" fmla="*/ 589721 h 589721"/>
                  <a:gd name="connsiteX7" fmla="*/ 0 w 2224462"/>
                  <a:gd name="connsiteY7" fmla="*/ 98306 h 589721"/>
                  <a:gd name="connsiteX8" fmla="*/ 98306 w 2224462"/>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4462" h="589721">
                    <a:moveTo>
                      <a:pt x="98306" y="0"/>
                    </a:moveTo>
                    <a:lnTo>
                      <a:pt x="2126156" y="0"/>
                    </a:lnTo>
                    <a:cubicBezTo>
                      <a:pt x="2180449" y="0"/>
                      <a:pt x="2224462" y="44013"/>
                      <a:pt x="2224462" y="98306"/>
                    </a:cubicBezTo>
                    <a:lnTo>
                      <a:pt x="2224462" y="589721"/>
                    </a:lnTo>
                    <a:lnTo>
                      <a:pt x="2224462" y="589721"/>
                    </a:lnTo>
                    <a:lnTo>
                      <a:pt x="0" y="589721"/>
                    </a:lnTo>
                    <a:lnTo>
                      <a:pt x="0" y="589721"/>
                    </a:lnTo>
                    <a:lnTo>
                      <a:pt x="0" y="98306"/>
                    </a:lnTo>
                    <a:cubicBezTo>
                      <a:pt x="0" y="44013"/>
                      <a:pt x="44013" y="0"/>
                      <a:pt x="98306" y="0"/>
                    </a:cubicBezTo>
                    <a:close/>
                  </a:path>
                </a:pathLst>
              </a:custGeom>
              <a:solidFill>
                <a:srgbClr val="2E6077"/>
              </a:solidFill>
              <a:ln>
                <a:solidFill>
                  <a:srgbClr val="2E6077"/>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dirty="0">
                    <a:solidFill>
                      <a:prstClr val="white"/>
                    </a:solidFill>
                  </a:rPr>
                  <a:t>Announcements</a:t>
                </a:r>
              </a:p>
            </p:txBody>
          </p:sp>
          <p:sp>
            <p:nvSpPr>
              <p:cNvPr id="28" name="Freeform 27"/>
              <p:cNvSpPr/>
              <p:nvPr/>
            </p:nvSpPr>
            <p:spPr>
              <a:xfrm>
                <a:off x="6420854" y="1755695"/>
                <a:ext cx="5790984"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Instructors can post announcements that include audio, video, images, links, files, attachments</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Faculty can choose to make an announcement to one or multiple class sections</a:t>
                </a:r>
              </a:p>
            </p:txBody>
          </p:sp>
        </p:grpSp>
        <p:grpSp>
          <p:nvGrpSpPr>
            <p:cNvPr id="4" name="Group 3">
              <a:extLst>
                <a:ext uri="{FF2B5EF4-FFF2-40B4-BE49-F238E27FC236}">
                  <a16:creationId xmlns:a16="http://schemas.microsoft.com/office/drawing/2014/main" id="{56CD4D23-E4B8-4459-9ADE-B86570175DBC}"/>
                </a:ext>
              </a:extLst>
            </p:cNvPr>
            <p:cNvGrpSpPr/>
            <p:nvPr/>
          </p:nvGrpSpPr>
          <p:grpSpPr>
            <a:xfrm>
              <a:off x="6420854" y="2989347"/>
              <a:ext cx="5843420" cy="1793563"/>
              <a:chOff x="6420854" y="2989347"/>
              <a:chExt cx="5843420" cy="1793563"/>
            </a:xfrm>
          </p:grpSpPr>
          <p:sp>
            <p:nvSpPr>
              <p:cNvPr id="24" name="Straight Connector 23"/>
              <p:cNvSpPr/>
              <p:nvPr/>
            </p:nvSpPr>
            <p:spPr>
              <a:xfrm>
                <a:off x="6519915" y="3579067"/>
                <a:ext cx="5691923" cy="0"/>
              </a:xfrm>
              <a:prstGeom prst="line">
                <a:avLst/>
              </a:prstGeom>
              <a:ln w="19050"/>
            </p:spPr>
            <p:style>
              <a:lnRef idx="1">
                <a:schemeClr val="accent2"/>
              </a:lnRef>
              <a:fillRef idx="0">
                <a:schemeClr val="accent2"/>
              </a:fillRef>
              <a:effectRef idx="0">
                <a:schemeClr val="accent2"/>
              </a:effectRef>
              <a:fontRef idx="minor">
                <a:schemeClr val="tx1"/>
              </a:fontRef>
            </p:style>
          </p:sp>
          <p:sp>
            <p:nvSpPr>
              <p:cNvPr id="29" name="Freeform 28"/>
              <p:cNvSpPr/>
              <p:nvPr/>
            </p:nvSpPr>
            <p:spPr>
              <a:xfrm>
                <a:off x="7999816" y="3001377"/>
                <a:ext cx="4212023" cy="589721"/>
              </a:xfrm>
              <a:custGeom>
                <a:avLst/>
                <a:gdLst>
                  <a:gd name="connsiteX0" fmla="*/ 0 w 4798915"/>
                  <a:gd name="connsiteY0" fmla="*/ 0 h 589721"/>
                  <a:gd name="connsiteX1" fmla="*/ 4798915 w 4798915"/>
                  <a:gd name="connsiteY1" fmla="*/ 0 h 589721"/>
                  <a:gd name="connsiteX2" fmla="*/ 4798915 w 4798915"/>
                  <a:gd name="connsiteY2" fmla="*/ 589721 h 589721"/>
                  <a:gd name="connsiteX3" fmla="*/ 0 w 4798915"/>
                  <a:gd name="connsiteY3" fmla="*/ 589721 h 589721"/>
                  <a:gd name="connsiteX4" fmla="*/ 0 w 4798915"/>
                  <a:gd name="connsiteY4" fmla="*/ 0 h 589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8915" h="589721">
                    <a:moveTo>
                      <a:pt x="0" y="0"/>
                    </a:moveTo>
                    <a:lnTo>
                      <a:pt x="4798915" y="0"/>
                    </a:lnTo>
                    <a:lnTo>
                      <a:pt x="4798915" y="589721"/>
                    </a:lnTo>
                    <a:lnTo>
                      <a:pt x="0" y="589721"/>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b" anchorCtr="0">
                <a:noAutofit/>
              </a:bodyPr>
              <a:lstStyle/>
              <a:p>
                <a:pPr defTabSz="933450">
                  <a:lnSpc>
                    <a:spcPct val="90000"/>
                  </a:lnSpc>
                  <a:spcBef>
                    <a:spcPct val="0"/>
                  </a:spcBef>
                  <a:spcAft>
                    <a:spcPct val="35000"/>
                  </a:spcAft>
                  <a:buClrTx/>
                </a:pPr>
                <a:endParaRPr lang="en-US" sz="2100" kern="1200">
                  <a:solidFill>
                    <a:prstClr val="black">
                      <a:hueOff val="0"/>
                      <a:satOff val="0"/>
                      <a:lumOff val="0"/>
                      <a:alphaOff val="0"/>
                    </a:prstClr>
                  </a:solidFill>
                </a:endParaRPr>
              </a:p>
            </p:txBody>
          </p:sp>
          <p:sp>
            <p:nvSpPr>
              <p:cNvPr id="30" name="Freeform 29"/>
              <p:cNvSpPr/>
              <p:nvPr/>
            </p:nvSpPr>
            <p:spPr>
              <a:xfrm>
                <a:off x="6420855" y="2989347"/>
                <a:ext cx="2639471" cy="589721"/>
              </a:xfrm>
              <a:custGeom>
                <a:avLst/>
                <a:gdLst>
                  <a:gd name="connsiteX0" fmla="*/ 98306 w 2137560"/>
                  <a:gd name="connsiteY0" fmla="*/ 0 h 589721"/>
                  <a:gd name="connsiteX1" fmla="*/ 2039254 w 2137560"/>
                  <a:gd name="connsiteY1" fmla="*/ 0 h 589721"/>
                  <a:gd name="connsiteX2" fmla="*/ 2137560 w 2137560"/>
                  <a:gd name="connsiteY2" fmla="*/ 98306 h 589721"/>
                  <a:gd name="connsiteX3" fmla="*/ 2137560 w 2137560"/>
                  <a:gd name="connsiteY3" fmla="*/ 589721 h 589721"/>
                  <a:gd name="connsiteX4" fmla="*/ 2137560 w 2137560"/>
                  <a:gd name="connsiteY4" fmla="*/ 589721 h 589721"/>
                  <a:gd name="connsiteX5" fmla="*/ 0 w 2137560"/>
                  <a:gd name="connsiteY5" fmla="*/ 589721 h 589721"/>
                  <a:gd name="connsiteX6" fmla="*/ 0 w 2137560"/>
                  <a:gd name="connsiteY6" fmla="*/ 589721 h 589721"/>
                  <a:gd name="connsiteX7" fmla="*/ 0 w 2137560"/>
                  <a:gd name="connsiteY7" fmla="*/ 98306 h 589721"/>
                  <a:gd name="connsiteX8" fmla="*/ 98306 w 2137560"/>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560" h="589721">
                    <a:moveTo>
                      <a:pt x="98306" y="0"/>
                    </a:moveTo>
                    <a:lnTo>
                      <a:pt x="2039254" y="0"/>
                    </a:lnTo>
                    <a:cubicBezTo>
                      <a:pt x="2093547" y="0"/>
                      <a:pt x="2137560" y="44013"/>
                      <a:pt x="2137560" y="98306"/>
                    </a:cubicBezTo>
                    <a:lnTo>
                      <a:pt x="2137560" y="589721"/>
                    </a:lnTo>
                    <a:lnTo>
                      <a:pt x="2137560" y="589721"/>
                    </a:lnTo>
                    <a:lnTo>
                      <a:pt x="0" y="589721"/>
                    </a:lnTo>
                    <a:lnTo>
                      <a:pt x="0" y="589721"/>
                    </a:lnTo>
                    <a:lnTo>
                      <a:pt x="0" y="98306"/>
                    </a:lnTo>
                    <a:cubicBezTo>
                      <a:pt x="0" y="44013"/>
                      <a:pt x="44013" y="0"/>
                      <a:pt x="98306" y="0"/>
                    </a:cubicBezTo>
                    <a:close/>
                  </a:path>
                </a:pathLst>
              </a:custGeom>
              <a:solidFill>
                <a:srgbClr val="4794B7"/>
              </a:solidFill>
              <a:ln>
                <a:solidFill>
                  <a:srgbClr val="4794B7"/>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a:solidFill>
                      <a:prstClr val="white"/>
                    </a:solidFill>
                  </a:rPr>
                  <a:t>Calendar Tools</a:t>
                </a:r>
              </a:p>
            </p:txBody>
          </p:sp>
          <p:sp>
            <p:nvSpPr>
              <p:cNvPr id="31" name="Freeform 30"/>
              <p:cNvSpPr/>
              <p:nvPr/>
            </p:nvSpPr>
            <p:spPr>
              <a:xfrm>
                <a:off x="6420854" y="3603291"/>
                <a:ext cx="5843420"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Change date anywhere on an item and it changes everywhere</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Dates update to student and faculty calendars and to-do lists</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Option to see and update all dates at the same time (course outline view)</a:t>
                </a:r>
              </a:p>
            </p:txBody>
          </p:sp>
        </p:grpSp>
        <p:grpSp>
          <p:nvGrpSpPr>
            <p:cNvPr id="3" name="Group 2">
              <a:extLst>
                <a:ext uri="{FF2B5EF4-FFF2-40B4-BE49-F238E27FC236}">
                  <a16:creationId xmlns:a16="http://schemas.microsoft.com/office/drawing/2014/main" id="{1AA96A46-6ED2-4204-B93D-D0DEE7F10373}"/>
                </a:ext>
              </a:extLst>
            </p:cNvPr>
            <p:cNvGrpSpPr/>
            <p:nvPr/>
          </p:nvGrpSpPr>
          <p:grpSpPr>
            <a:xfrm>
              <a:off x="6420854" y="5237191"/>
              <a:ext cx="5843421" cy="1708212"/>
              <a:chOff x="6420854" y="5237191"/>
              <a:chExt cx="5843421" cy="1708212"/>
            </a:xfrm>
          </p:grpSpPr>
          <p:sp>
            <p:nvSpPr>
              <p:cNvPr id="33" name="Freeform 32"/>
              <p:cNvSpPr/>
              <p:nvPr/>
            </p:nvSpPr>
            <p:spPr>
              <a:xfrm>
                <a:off x="6421972" y="5765784"/>
                <a:ext cx="5691923"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endParaRPr lang="en-US" sz="1275" kern="1200">
                  <a:solidFill>
                    <a:prstClr val="black">
                      <a:hueOff val="0"/>
                      <a:satOff val="0"/>
                      <a:lumOff val="0"/>
                      <a:alphaOff val="0"/>
                    </a:prstClr>
                  </a:solidFill>
                </a:endParaRPr>
              </a:p>
            </p:txBody>
          </p:sp>
          <p:sp>
            <p:nvSpPr>
              <p:cNvPr id="23" name="Straight Connector 22"/>
              <p:cNvSpPr/>
              <p:nvPr/>
            </p:nvSpPr>
            <p:spPr>
              <a:xfrm>
                <a:off x="6572352" y="5827064"/>
                <a:ext cx="5691923" cy="0"/>
              </a:xfrm>
              <a:prstGeom prst="line">
                <a:avLst/>
              </a:prstGeom>
              <a:ln w="19050"/>
            </p:spPr>
            <p:style>
              <a:lnRef idx="1">
                <a:schemeClr val="accent6"/>
              </a:lnRef>
              <a:fillRef idx="0">
                <a:schemeClr val="accent6"/>
              </a:fillRef>
              <a:effectRef idx="0">
                <a:schemeClr val="accent6"/>
              </a:effectRef>
              <a:fontRef idx="minor">
                <a:schemeClr val="tx1"/>
              </a:fontRef>
            </p:style>
          </p:sp>
          <p:sp>
            <p:nvSpPr>
              <p:cNvPr id="32" name="Freeform 31"/>
              <p:cNvSpPr/>
              <p:nvPr/>
            </p:nvSpPr>
            <p:spPr>
              <a:xfrm>
                <a:off x="6420855" y="5237191"/>
                <a:ext cx="2639471" cy="589721"/>
              </a:xfrm>
              <a:custGeom>
                <a:avLst/>
                <a:gdLst>
                  <a:gd name="connsiteX0" fmla="*/ 98306 w 2376531"/>
                  <a:gd name="connsiteY0" fmla="*/ 0 h 589721"/>
                  <a:gd name="connsiteX1" fmla="*/ 2278225 w 2376531"/>
                  <a:gd name="connsiteY1" fmla="*/ 0 h 589721"/>
                  <a:gd name="connsiteX2" fmla="*/ 2376531 w 2376531"/>
                  <a:gd name="connsiteY2" fmla="*/ 98306 h 589721"/>
                  <a:gd name="connsiteX3" fmla="*/ 2376531 w 2376531"/>
                  <a:gd name="connsiteY3" fmla="*/ 589721 h 589721"/>
                  <a:gd name="connsiteX4" fmla="*/ 2376531 w 2376531"/>
                  <a:gd name="connsiteY4" fmla="*/ 589721 h 589721"/>
                  <a:gd name="connsiteX5" fmla="*/ 0 w 2376531"/>
                  <a:gd name="connsiteY5" fmla="*/ 589721 h 589721"/>
                  <a:gd name="connsiteX6" fmla="*/ 0 w 2376531"/>
                  <a:gd name="connsiteY6" fmla="*/ 589721 h 589721"/>
                  <a:gd name="connsiteX7" fmla="*/ 0 w 2376531"/>
                  <a:gd name="connsiteY7" fmla="*/ 98306 h 589721"/>
                  <a:gd name="connsiteX8" fmla="*/ 98306 w 2376531"/>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6531" h="589721">
                    <a:moveTo>
                      <a:pt x="98306" y="0"/>
                    </a:moveTo>
                    <a:lnTo>
                      <a:pt x="2278225" y="0"/>
                    </a:lnTo>
                    <a:cubicBezTo>
                      <a:pt x="2332518" y="0"/>
                      <a:pt x="2376531" y="44013"/>
                      <a:pt x="2376531" y="98306"/>
                    </a:cubicBezTo>
                    <a:lnTo>
                      <a:pt x="2376531" y="589721"/>
                    </a:lnTo>
                    <a:lnTo>
                      <a:pt x="2376531" y="589721"/>
                    </a:lnTo>
                    <a:lnTo>
                      <a:pt x="0" y="589721"/>
                    </a:lnTo>
                    <a:lnTo>
                      <a:pt x="0" y="589721"/>
                    </a:lnTo>
                    <a:lnTo>
                      <a:pt x="0" y="98306"/>
                    </a:lnTo>
                    <a:cubicBezTo>
                      <a:pt x="0" y="44013"/>
                      <a:pt x="44013" y="0"/>
                      <a:pt x="98306" y="0"/>
                    </a:cubicBezTo>
                    <a:close/>
                  </a:path>
                </a:pathLst>
              </a:custGeom>
              <a:solidFill>
                <a:schemeClr val="accent6"/>
              </a:solidFill>
              <a:ln>
                <a:solidFill>
                  <a:schemeClr val="accent6"/>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a:solidFill>
                      <a:prstClr val="white"/>
                    </a:solidFill>
                  </a:rPr>
                  <a:t>Attendance</a:t>
                </a:r>
              </a:p>
            </p:txBody>
          </p:sp>
          <p:sp>
            <p:nvSpPr>
              <p:cNvPr id="42" name="Freeform 30">
                <a:extLst>
                  <a:ext uri="{FF2B5EF4-FFF2-40B4-BE49-F238E27FC236}">
                    <a16:creationId xmlns:a16="http://schemas.microsoft.com/office/drawing/2014/main" id="{FDFEA206-ED2A-4473-AC9C-A514E5BBB819}"/>
                  </a:ext>
                </a:extLst>
              </p:cNvPr>
              <p:cNvSpPr/>
              <p:nvPr/>
            </p:nvSpPr>
            <p:spPr>
              <a:xfrm>
                <a:off x="6420854" y="5928992"/>
                <a:ext cx="5843420" cy="738090"/>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Take attendance in LMS</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Attendance information accessible by Financial Aid, advisors</a:t>
                </a:r>
              </a:p>
            </p:txBody>
          </p:sp>
        </p:grpSp>
      </p:grpSp>
    </p:spTree>
    <p:extLst>
      <p:ext uri="{BB962C8B-B14F-4D97-AF65-F5344CB8AC3E}">
        <p14:creationId xmlns:p14="http://schemas.microsoft.com/office/powerpoint/2010/main" val="45023441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D216F-56FB-4FA0-BD65-7F5AC105678B}"/>
              </a:ext>
            </a:extLst>
          </p:cNvPr>
          <p:cNvSpPr txBox="1"/>
          <p:nvPr/>
        </p:nvSpPr>
        <p:spPr>
          <a:xfrm>
            <a:off x="1878815" y="254399"/>
            <a:ext cx="7319392" cy="461757"/>
          </a:xfrm>
          <a:prstGeom prst="rect">
            <a:avLst/>
          </a:prstGeom>
          <a:noFill/>
        </p:spPr>
        <p:txBody>
          <a:bodyPr wrap="square" rtlCol="0">
            <a:noAutofit/>
          </a:bodyPr>
          <a:lstStyle/>
          <a:p>
            <a:pPr marL="257175" indent="-170260">
              <a:buClrTx/>
              <a:tabLst>
                <a:tab pos="1800225" algn="l"/>
                <a:tab pos="4286250" algn="l"/>
              </a:tabLst>
            </a:pPr>
            <a:r>
              <a:rPr lang="en-US" sz="3000" b="1" kern="1200" dirty="0">
                <a:solidFill>
                  <a:srgbClr val="2E6077"/>
                </a:solidFill>
                <a:latin typeface="Calibri"/>
                <a:ea typeface=""/>
                <a:cs typeface="Calibri"/>
              </a:rPr>
              <a:t>Functional Criteria: Instructional Tools</a:t>
            </a:r>
            <a:endParaRPr lang="en-US" sz="3000" kern="1200" dirty="0">
              <a:solidFill>
                <a:srgbClr val="2E6077"/>
              </a:solidFill>
              <a:latin typeface="Calibri"/>
              <a:ea typeface=""/>
              <a:cs typeface="Calibri"/>
            </a:endParaRPr>
          </a:p>
        </p:txBody>
      </p:sp>
      <p:grpSp>
        <p:nvGrpSpPr>
          <p:cNvPr id="22" name="Group 21">
            <a:extLst>
              <a:ext uri="{FF2B5EF4-FFF2-40B4-BE49-F238E27FC236}">
                <a16:creationId xmlns:a16="http://schemas.microsoft.com/office/drawing/2014/main" id="{5281C15C-82D4-4622-82C5-07E608791150}"/>
              </a:ext>
            </a:extLst>
          </p:cNvPr>
          <p:cNvGrpSpPr/>
          <p:nvPr/>
        </p:nvGrpSpPr>
        <p:grpSpPr>
          <a:xfrm>
            <a:off x="158157" y="846556"/>
            <a:ext cx="4453717" cy="4362497"/>
            <a:chOff x="157711" y="1128740"/>
            <a:chExt cx="5938289" cy="5816663"/>
          </a:xfrm>
        </p:grpSpPr>
        <p:grpSp>
          <p:nvGrpSpPr>
            <p:cNvPr id="7" name="Group 6">
              <a:extLst>
                <a:ext uri="{FF2B5EF4-FFF2-40B4-BE49-F238E27FC236}">
                  <a16:creationId xmlns:a16="http://schemas.microsoft.com/office/drawing/2014/main" id="{8EF1E412-F422-4B89-A924-5B756520A780}"/>
                </a:ext>
              </a:extLst>
            </p:cNvPr>
            <p:cNvGrpSpPr/>
            <p:nvPr/>
          </p:nvGrpSpPr>
          <p:grpSpPr>
            <a:xfrm>
              <a:off x="157713" y="2989347"/>
              <a:ext cx="5884999" cy="1793563"/>
              <a:chOff x="157713" y="2989347"/>
              <a:chExt cx="5884999" cy="1793563"/>
            </a:xfrm>
          </p:grpSpPr>
          <p:sp>
            <p:nvSpPr>
              <p:cNvPr id="9" name="Straight Connector 8"/>
              <p:cNvSpPr/>
              <p:nvPr/>
            </p:nvSpPr>
            <p:spPr>
              <a:xfrm>
                <a:off x="258381" y="3579067"/>
                <a:ext cx="5784331" cy="0"/>
              </a:xfrm>
              <a:prstGeom prst="line">
                <a:avLst/>
              </a:prstGeom>
            </p:spPr>
            <p:style>
              <a:lnRef idx="2">
                <a:schemeClr val="dk2">
                  <a:shade val="60000"/>
                  <a:hueOff val="0"/>
                  <a:satOff val="0"/>
                  <a:lumOff val="0"/>
                  <a:alphaOff val="0"/>
                </a:schemeClr>
              </a:lnRef>
              <a:fillRef idx="0">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sp>
            <p:nvSpPr>
              <p:cNvPr id="14" name="Freeform 13"/>
              <p:cNvSpPr/>
              <p:nvPr/>
            </p:nvSpPr>
            <p:spPr>
              <a:xfrm>
                <a:off x="1762308" y="3001377"/>
                <a:ext cx="4280404" cy="589721"/>
              </a:xfrm>
              <a:custGeom>
                <a:avLst/>
                <a:gdLst>
                  <a:gd name="connsiteX0" fmla="*/ 0 w 4798915"/>
                  <a:gd name="connsiteY0" fmla="*/ 0 h 589721"/>
                  <a:gd name="connsiteX1" fmla="*/ 4798915 w 4798915"/>
                  <a:gd name="connsiteY1" fmla="*/ 0 h 589721"/>
                  <a:gd name="connsiteX2" fmla="*/ 4798915 w 4798915"/>
                  <a:gd name="connsiteY2" fmla="*/ 589721 h 589721"/>
                  <a:gd name="connsiteX3" fmla="*/ 0 w 4798915"/>
                  <a:gd name="connsiteY3" fmla="*/ 589721 h 589721"/>
                  <a:gd name="connsiteX4" fmla="*/ 0 w 4798915"/>
                  <a:gd name="connsiteY4" fmla="*/ 0 h 589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8915" h="589721">
                    <a:moveTo>
                      <a:pt x="0" y="0"/>
                    </a:moveTo>
                    <a:lnTo>
                      <a:pt x="4798915" y="0"/>
                    </a:lnTo>
                    <a:lnTo>
                      <a:pt x="4798915" y="589721"/>
                    </a:lnTo>
                    <a:lnTo>
                      <a:pt x="0" y="589721"/>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b" anchorCtr="0">
                <a:noAutofit/>
              </a:bodyPr>
              <a:lstStyle/>
              <a:p>
                <a:pPr defTabSz="933450">
                  <a:lnSpc>
                    <a:spcPct val="90000"/>
                  </a:lnSpc>
                  <a:spcBef>
                    <a:spcPct val="0"/>
                  </a:spcBef>
                  <a:spcAft>
                    <a:spcPct val="35000"/>
                  </a:spcAft>
                  <a:buClrTx/>
                </a:pPr>
                <a:endParaRPr lang="en-US" sz="2100" kern="1200">
                  <a:solidFill>
                    <a:prstClr val="black">
                      <a:hueOff val="0"/>
                      <a:satOff val="0"/>
                      <a:lumOff val="0"/>
                      <a:alphaOff val="0"/>
                    </a:prstClr>
                  </a:solidFill>
                </a:endParaRPr>
              </a:p>
            </p:txBody>
          </p:sp>
          <p:sp>
            <p:nvSpPr>
              <p:cNvPr id="15" name="Freeform 14"/>
              <p:cNvSpPr/>
              <p:nvPr/>
            </p:nvSpPr>
            <p:spPr>
              <a:xfrm>
                <a:off x="157713" y="2989347"/>
                <a:ext cx="2642616" cy="589721"/>
              </a:xfrm>
              <a:custGeom>
                <a:avLst/>
                <a:gdLst>
                  <a:gd name="connsiteX0" fmla="*/ 98306 w 2137560"/>
                  <a:gd name="connsiteY0" fmla="*/ 0 h 589721"/>
                  <a:gd name="connsiteX1" fmla="*/ 2039254 w 2137560"/>
                  <a:gd name="connsiteY1" fmla="*/ 0 h 589721"/>
                  <a:gd name="connsiteX2" fmla="*/ 2137560 w 2137560"/>
                  <a:gd name="connsiteY2" fmla="*/ 98306 h 589721"/>
                  <a:gd name="connsiteX3" fmla="*/ 2137560 w 2137560"/>
                  <a:gd name="connsiteY3" fmla="*/ 589721 h 589721"/>
                  <a:gd name="connsiteX4" fmla="*/ 2137560 w 2137560"/>
                  <a:gd name="connsiteY4" fmla="*/ 589721 h 589721"/>
                  <a:gd name="connsiteX5" fmla="*/ 0 w 2137560"/>
                  <a:gd name="connsiteY5" fmla="*/ 589721 h 589721"/>
                  <a:gd name="connsiteX6" fmla="*/ 0 w 2137560"/>
                  <a:gd name="connsiteY6" fmla="*/ 589721 h 589721"/>
                  <a:gd name="connsiteX7" fmla="*/ 0 w 2137560"/>
                  <a:gd name="connsiteY7" fmla="*/ 98306 h 589721"/>
                  <a:gd name="connsiteX8" fmla="*/ 98306 w 2137560"/>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560" h="589721">
                    <a:moveTo>
                      <a:pt x="98306" y="0"/>
                    </a:moveTo>
                    <a:lnTo>
                      <a:pt x="2039254" y="0"/>
                    </a:lnTo>
                    <a:cubicBezTo>
                      <a:pt x="2093547" y="0"/>
                      <a:pt x="2137560" y="44013"/>
                      <a:pt x="2137560" y="98306"/>
                    </a:cubicBezTo>
                    <a:lnTo>
                      <a:pt x="2137560" y="589721"/>
                    </a:lnTo>
                    <a:lnTo>
                      <a:pt x="2137560" y="589721"/>
                    </a:lnTo>
                    <a:lnTo>
                      <a:pt x="0" y="589721"/>
                    </a:lnTo>
                    <a:lnTo>
                      <a:pt x="0" y="589721"/>
                    </a:lnTo>
                    <a:lnTo>
                      <a:pt x="0" y="98306"/>
                    </a:lnTo>
                    <a:cubicBezTo>
                      <a:pt x="0" y="44013"/>
                      <a:pt x="44013" y="0"/>
                      <a:pt x="98306" y="0"/>
                    </a:cubicBezTo>
                    <a:close/>
                  </a:path>
                </a:pathLst>
              </a:custGeom>
              <a:solidFill>
                <a:srgbClr val="002060"/>
              </a:solidFill>
              <a:ln>
                <a:solidFill>
                  <a:srgbClr val="002060"/>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a:solidFill>
                      <a:prstClr val="white"/>
                    </a:solidFill>
                  </a:rPr>
                  <a:t>Analytics</a:t>
                </a:r>
              </a:p>
            </p:txBody>
          </p:sp>
          <p:sp>
            <p:nvSpPr>
              <p:cNvPr id="16" name="Freeform 15"/>
              <p:cNvSpPr/>
              <p:nvPr/>
            </p:nvSpPr>
            <p:spPr>
              <a:xfrm>
                <a:off x="157713" y="3603291"/>
                <a:ext cx="5784331"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Information on how often students log in, time spent in class, how many assignments were submitted on time, late</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Student contact information and profile accessed by one click</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Dashboard to track student performance and attendance</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Course, discipline, and campus level reporting options</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Student retention information that can be shared with advisors</a:t>
                </a:r>
              </a:p>
            </p:txBody>
          </p:sp>
        </p:grpSp>
        <p:grpSp>
          <p:nvGrpSpPr>
            <p:cNvPr id="6" name="Group 5">
              <a:extLst>
                <a:ext uri="{FF2B5EF4-FFF2-40B4-BE49-F238E27FC236}">
                  <a16:creationId xmlns:a16="http://schemas.microsoft.com/office/drawing/2014/main" id="{EA9E717D-E969-4D49-AC40-668BE1FA46ED}"/>
                </a:ext>
              </a:extLst>
            </p:cNvPr>
            <p:cNvGrpSpPr/>
            <p:nvPr/>
          </p:nvGrpSpPr>
          <p:grpSpPr>
            <a:xfrm>
              <a:off x="157711" y="1128740"/>
              <a:ext cx="5904380" cy="1806574"/>
              <a:chOff x="157711" y="1128740"/>
              <a:chExt cx="5904380" cy="1806574"/>
            </a:xfrm>
          </p:grpSpPr>
          <p:sp>
            <p:nvSpPr>
              <p:cNvPr id="10" name="Straight Connector 9"/>
              <p:cNvSpPr/>
              <p:nvPr/>
            </p:nvSpPr>
            <p:spPr>
              <a:xfrm>
                <a:off x="277760" y="1719119"/>
                <a:ext cx="5784331" cy="0"/>
              </a:xfrm>
              <a:prstGeom prst="line">
                <a:avLst/>
              </a:prstGeom>
              <a:ln w="19050"/>
            </p:spPr>
            <p:style>
              <a:lnRef idx="1">
                <a:schemeClr val="accent4"/>
              </a:lnRef>
              <a:fillRef idx="0">
                <a:schemeClr val="accent4"/>
              </a:fillRef>
              <a:effectRef idx="0">
                <a:schemeClr val="accent4"/>
              </a:effectRef>
              <a:fontRef idx="minor">
                <a:schemeClr val="tx1"/>
              </a:fontRef>
            </p:style>
          </p:sp>
          <p:sp>
            <p:nvSpPr>
              <p:cNvPr id="11" name="Freeform 10"/>
              <p:cNvSpPr/>
              <p:nvPr/>
            </p:nvSpPr>
            <p:spPr>
              <a:xfrm>
                <a:off x="1781686" y="1129398"/>
                <a:ext cx="4280404" cy="589721"/>
              </a:xfrm>
              <a:custGeom>
                <a:avLst/>
                <a:gdLst>
                  <a:gd name="connsiteX0" fmla="*/ 0 w 4798915"/>
                  <a:gd name="connsiteY0" fmla="*/ 0 h 589721"/>
                  <a:gd name="connsiteX1" fmla="*/ 4798915 w 4798915"/>
                  <a:gd name="connsiteY1" fmla="*/ 0 h 589721"/>
                  <a:gd name="connsiteX2" fmla="*/ 4798915 w 4798915"/>
                  <a:gd name="connsiteY2" fmla="*/ 589721 h 589721"/>
                  <a:gd name="connsiteX3" fmla="*/ 0 w 4798915"/>
                  <a:gd name="connsiteY3" fmla="*/ 589721 h 589721"/>
                  <a:gd name="connsiteX4" fmla="*/ 0 w 4798915"/>
                  <a:gd name="connsiteY4" fmla="*/ 0 h 589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8915" h="589721">
                    <a:moveTo>
                      <a:pt x="0" y="0"/>
                    </a:moveTo>
                    <a:lnTo>
                      <a:pt x="4798915" y="0"/>
                    </a:lnTo>
                    <a:lnTo>
                      <a:pt x="4798915" y="589721"/>
                    </a:lnTo>
                    <a:lnTo>
                      <a:pt x="0" y="589721"/>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b" anchorCtr="0">
                <a:noAutofit/>
              </a:bodyPr>
              <a:lstStyle/>
              <a:p>
                <a:pPr defTabSz="933450">
                  <a:lnSpc>
                    <a:spcPct val="90000"/>
                  </a:lnSpc>
                  <a:spcBef>
                    <a:spcPct val="0"/>
                  </a:spcBef>
                  <a:spcAft>
                    <a:spcPct val="35000"/>
                  </a:spcAft>
                  <a:buClrTx/>
                </a:pPr>
                <a:endParaRPr lang="en-US" sz="2100" kern="1200">
                  <a:solidFill>
                    <a:prstClr val="black">
                      <a:hueOff val="0"/>
                      <a:satOff val="0"/>
                      <a:lumOff val="0"/>
                      <a:alphaOff val="0"/>
                    </a:prstClr>
                  </a:solidFill>
                </a:endParaRPr>
              </a:p>
            </p:txBody>
          </p:sp>
          <p:sp>
            <p:nvSpPr>
              <p:cNvPr id="12" name="Freeform 11"/>
              <p:cNvSpPr/>
              <p:nvPr/>
            </p:nvSpPr>
            <p:spPr>
              <a:xfrm>
                <a:off x="157711" y="1128740"/>
                <a:ext cx="2642616" cy="589721"/>
              </a:xfrm>
              <a:custGeom>
                <a:avLst/>
                <a:gdLst>
                  <a:gd name="connsiteX0" fmla="*/ 98306 w 2224462"/>
                  <a:gd name="connsiteY0" fmla="*/ 0 h 589721"/>
                  <a:gd name="connsiteX1" fmla="*/ 2126156 w 2224462"/>
                  <a:gd name="connsiteY1" fmla="*/ 0 h 589721"/>
                  <a:gd name="connsiteX2" fmla="*/ 2224462 w 2224462"/>
                  <a:gd name="connsiteY2" fmla="*/ 98306 h 589721"/>
                  <a:gd name="connsiteX3" fmla="*/ 2224462 w 2224462"/>
                  <a:gd name="connsiteY3" fmla="*/ 589721 h 589721"/>
                  <a:gd name="connsiteX4" fmla="*/ 2224462 w 2224462"/>
                  <a:gd name="connsiteY4" fmla="*/ 589721 h 589721"/>
                  <a:gd name="connsiteX5" fmla="*/ 0 w 2224462"/>
                  <a:gd name="connsiteY5" fmla="*/ 589721 h 589721"/>
                  <a:gd name="connsiteX6" fmla="*/ 0 w 2224462"/>
                  <a:gd name="connsiteY6" fmla="*/ 589721 h 589721"/>
                  <a:gd name="connsiteX7" fmla="*/ 0 w 2224462"/>
                  <a:gd name="connsiteY7" fmla="*/ 98306 h 589721"/>
                  <a:gd name="connsiteX8" fmla="*/ 98306 w 2224462"/>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4462" h="589721">
                    <a:moveTo>
                      <a:pt x="98306" y="0"/>
                    </a:moveTo>
                    <a:lnTo>
                      <a:pt x="2126156" y="0"/>
                    </a:lnTo>
                    <a:cubicBezTo>
                      <a:pt x="2180449" y="0"/>
                      <a:pt x="2224462" y="44013"/>
                      <a:pt x="2224462" y="98306"/>
                    </a:cubicBezTo>
                    <a:lnTo>
                      <a:pt x="2224462" y="589721"/>
                    </a:lnTo>
                    <a:lnTo>
                      <a:pt x="2224462" y="589721"/>
                    </a:lnTo>
                    <a:lnTo>
                      <a:pt x="0" y="589721"/>
                    </a:lnTo>
                    <a:lnTo>
                      <a:pt x="0" y="589721"/>
                    </a:lnTo>
                    <a:lnTo>
                      <a:pt x="0" y="98306"/>
                    </a:lnTo>
                    <a:cubicBezTo>
                      <a:pt x="0" y="44013"/>
                      <a:pt x="44013" y="0"/>
                      <a:pt x="98306" y="0"/>
                    </a:cubicBezTo>
                    <a:close/>
                  </a:path>
                </a:pathLst>
              </a:custGeom>
              <a:solidFill>
                <a:schemeClr val="accent4">
                  <a:lumMod val="75000"/>
                </a:schemeClr>
              </a:solidFill>
              <a:ln>
                <a:solidFill>
                  <a:schemeClr val="accent4">
                    <a:lumMod val="75000"/>
                  </a:schemeClr>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dirty="0">
                    <a:solidFill>
                      <a:prstClr val="white"/>
                    </a:solidFill>
                  </a:rPr>
                  <a:t>Collaboration</a:t>
                </a:r>
              </a:p>
            </p:txBody>
          </p:sp>
          <p:sp>
            <p:nvSpPr>
              <p:cNvPr id="13" name="Freeform 12"/>
              <p:cNvSpPr/>
              <p:nvPr/>
            </p:nvSpPr>
            <p:spPr>
              <a:xfrm>
                <a:off x="157712" y="1755695"/>
                <a:ext cx="5784331"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Messaging within the LMS</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Built in tools for video conferencing, conference calls, remote office hours</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Students can easily find and communicated with classmates</a:t>
                </a:r>
              </a:p>
            </p:txBody>
          </p:sp>
        </p:grpSp>
        <p:grpSp>
          <p:nvGrpSpPr>
            <p:cNvPr id="17" name="Group 16">
              <a:extLst>
                <a:ext uri="{FF2B5EF4-FFF2-40B4-BE49-F238E27FC236}">
                  <a16:creationId xmlns:a16="http://schemas.microsoft.com/office/drawing/2014/main" id="{7A5F3152-9144-4AAA-9DAB-96F111EBAE1D}"/>
                </a:ext>
              </a:extLst>
            </p:cNvPr>
            <p:cNvGrpSpPr/>
            <p:nvPr/>
          </p:nvGrpSpPr>
          <p:grpSpPr>
            <a:xfrm>
              <a:off x="157712" y="5237191"/>
              <a:ext cx="5938288" cy="1708212"/>
              <a:chOff x="157712" y="5237191"/>
              <a:chExt cx="5938288" cy="1708212"/>
            </a:xfrm>
          </p:grpSpPr>
          <p:sp>
            <p:nvSpPr>
              <p:cNvPr id="8" name="Straight Connector 7"/>
              <p:cNvSpPr/>
              <p:nvPr/>
            </p:nvSpPr>
            <p:spPr>
              <a:xfrm>
                <a:off x="311669" y="5827064"/>
                <a:ext cx="5784331" cy="0"/>
              </a:xfrm>
              <a:prstGeom prst="line">
                <a:avLst/>
              </a:prstGeom>
              <a:ln w="19050"/>
            </p:spPr>
            <p:style>
              <a:lnRef idx="1">
                <a:schemeClr val="accent5"/>
              </a:lnRef>
              <a:fillRef idx="0">
                <a:schemeClr val="accent5"/>
              </a:fillRef>
              <a:effectRef idx="0">
                <a:schemeClr val="accent5"/>
              </a:effectRef>
              <a:fontRef idx="minor">
                <a:schemeClr val="tx1"/>
              </a:fontRef>
            </p:style>
          </p:sp>
          <p:sp>
            <p:nvSpPr>
              <p:cNvPr id="18" name="Freeform 17"/>
              <p:cNvSpPr/>
              <p:nvPr/>
            </p:nvSpPr>
            <p:spPr>
              <a:xfrm>
                <a:off x="157712" y="5237191"/>
                <a:ext cx="2642616" cy="589721"/>
              </a:xfrm>
              <a:custGeom>
                <a:avLst/>
                <a:gdLst>
                  <a:gd name="connsiteX0" fmla="*/ 98306 w 2376531"/>
                  <a:gd name="connsiteY0" fmla="*/ 0 h 589721"/>
                  <a:gd name="connsiteX1" fmla="*/ 2278225 w 2376531"/>
                  <a:gd name="connsiteY1" fmla="*/ 0 h 589721"/>
                  <a:gd name="connsiteX2" fmla="*/ 2376531 w 2376531"/>
                  <a:gd name="connsiteY2" fmla="*/ 98306 h 589721"/>
                  <a:gd name="connsiteX3" fmla="*/ 2376531 w 2376531"/>
                  <a:gd name="connsiteY3" fmla="*/ 589721 h 589721"/>
                  <a:gd name="connsiteX4" fmla="*/ 2376531 w 2376531"/>
                  <a:gd name="connsiteY4" fmla="*/ 589721 h 589721"/>
                  <a:gd name="connsiteX5" fmla="*/ 0 w 2376531"/>
                  <a:gd name="connsiteY5" fmla="*/ 589721 h 589721"/>
                  <a:gd name="connsiteX6" fmla="*/ 0 w 2376531"/>
                  <a:gd name="connsiteY6" fmla="*/ 589721 h 589721"/>
                  <a:gd name="connsiteX7" fmla="*/ 0 w 2376531"/>
                  <a:gd name="connsiteY7" fmla="*/ 98306 h 589721"/>
                  <a:gd name="connsiteX8" fmla="*/ 98306 w 2376531"/>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6531" h="589721">
                    <a:moveTo>
                      <a:pt x="98306" y="0"/>
                    </a:moveTo>
                    <a:lnTo>
                      <a:pt x="2278225" y="0"/>
                    </a:lnTo>
                    <a:cubicBezTo>
                      <a:pt x="2332518" y="0"/>
                      <a:pt x="2376531" y="44013"/>
                      <a:pt x="2376531" y="98306"/>
                    </a:cubicBezTo>
                    <a:lnTo>
                      <a:pt x="2376531" y="589721"/>
                    </a:lnTo>
                    <a:lnTo>
                      <a:pt x="2376531" y="589721"/>
                    </a:lnTo>
                    <a:lnTo>
                      <a:pt x="0" y="589721"/>
                    </a:lnTo>
                    <a:lnTo>
                      <a:pt x="0" y="589721"/>
                    </a:lnTo>
                    <a:lnTo>
                      <a:pt x="0" y="98306"/>
                    </a:lnTo>
                    <a:cubicBezTo>
                      <a:pt x="0" y="44013"/>
                      <a:pt x="44013" y="0"/>
                      <a:pt x="98306" y="0"/>
                    </a:cubicBezTo>
                    <a:close/>
                  </a:path>
                </a:pathLst>
              </a:custGeom>
              <a:solidFill>
                <a:srgbClr val="146398"/>
              </a:solidFill>
              <a:ln>
                <a:solidFill>
                  <a:srgbClr val="146398"/>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a:solidFill>
                      <a:prstClr val="white"/>
                    </a:solidFill>
                  </a:rPr>
                  <a:t>Assessment</a:t>
                </a:r>
              </a:p>
            </p:txBody>
          </p:sp>
          <p:sp>
            <p:nvSpPr>
              <p:cNvPr id="19" name="Freeform 18"/>
              <p:cNvSpPr/>
              <p:nvPr/>
            </p:nvSpPr>
            <p:spPr>
              <a:xfrm>
                <a:off x="158848" y="5765784"/>
                <a:ext cx="5784331"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endParaRPr lang="en-US" sz="1275" kern="1200">
                  <a:solidFill>
                    <a:prstClr val="black">
                      <a:hueOff val="0"/>
                      <a:satOff val="0"/>
                      <a:lumOff val="0"/>
                      <a:alphaOff val="0"/>
                    </a:prstClr>
                  </a:solidFill>
                </a:endParaRPr>
              </a:p>
            </p:txBody>
          </p:sp>
          <p:sp>
            <p:nvSpPr>
              <p:cNvPr id="41" name="Freeform 15">
                <a:extLst>
                  <a:ext uri="{FF2B5EF4-FFF2-40B4-BE49-F238E27FC236}">
                    <a16:creationId xmlns:a16="http://schemas.microsoft.com/office/drawing/2014/main" id="{339F935E-AEA6-407B-997C-A7ADAD887CAD}"/>
                  </a:ext>
                </a:extLst>
              </p:cNvPr>
              <p:cNvSpPr/>
              <p:nvPr/>
            </p:nvSpPr>
            <p:spPr>
              <a:xfrm>
                <a:off x="157713" y="5928992"/>
                <a:ext cx="5784331" cy="880794"/>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Use for assessments and outcomes measurement </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Rubrics can be connected to SLOs, and reports can be generated – faculty grading becomes SLO reporting</a:t>
                </a:r>
              </a:p>
            </p:txBody>
          </p:sp>
        </p:grpSp>
      </p:grpSp>
      <p:grpSp>
        <p:nvGrpSpPr>
          <p:cNvPr id="5" name="Group 4">
            <a:extLst>
              <a:ext uri="{FF2B5EF4-FFF2-40B4-BE49-F238E27FC236}">
                <a16:creationId xmlns:a16="http://schemas.microsoft.com/office/drawing/2014/main" id="{C7E94C3B-DCAA-40B5-9290-C9B7E0264F68}"/>
              </a:ext>
            </a:extLst>
          </p:cNvPr>
          <p:cNvGrpSpPr/>
          <p:nvPr/>
        </p:nvGrpSpPr>
        <p:grpSpPr>
          <a:xfrm>
            <a:off x="4706475" y="896102"/>
            <a:ext cx="4357540" cy="1354931"/>
            <a:chOff x="6420854" y="1128740"/>
            <a:chExt cx="5810053" cy="1806574"/>
          </a:xfrm>
        </p:grpSpPr>
        <p:sp>
          <p:nvSpPr>
            <p:cNvPr id="25" name="Straight Connector 24"/>
            <p:cNvSpPr/>
            <p:nvPr/>
          </p:nvSpPr>
          <p:spPr>
            <a:xfrm>
              <a:off x="6538984" y="1719119"/>
              <a:ext cx="5691923" cy="0"/>
            </a:xfrm>
            <a:prstGeom prst="line">
              <a:avLst/>
            </a:prstGeom>
            <a:ln w="19050"/>
          </p:spPr>
          <p:style>
            <a:lnRef idx="1">
              <a:schemeClr val="accent6"/>
            </a:lnRef>
            <a:fillRef idx="0">
              <a:schemeClr val="accent6"/>
            </a:fillRef>
            <a:effectRef idx="0">
              <a:schemeClr val="accent6"/>
            </a:effectRef>
            <a:fontRef idx="minor">
              <a:schemeClr val="tx1"/>
            </a:fontRef>
          </p:style>
        </p:sp>
        <p:sp>
          <p:nvSpPr>
            <p:cNvPr id="27" name="Freeform 26"/>
            <p:cNvSpPr/>
            <p:nvPr/>
          </p:nvSpPr>
          <p:spPr>
            <a:xfrm>
              <a:off x="6420855" y="1128740"/>
              <a:ext cx="3019480" cy="589721"/>
            </a:xfrm>
            <a:custGeom>
              <a:avLst/>
              <a:gdLst>
                <a:gd name="connsiteX0" fmla="*/ 98306 w 2224462"/>
                <a:gd name="connsiteY0" fmla="*/ 0 h 589721"/>
                <a:gd name="connsiteX1" fmla="*/ 2126156 w 2224462"/>
                <a:gd name="connsiteY1" fmla="*/ 0 h 589721"/>
                <a:gd name="connsiteX2" fmla="*/ 2224462 w 2224462"/>
                <a:gd name="connsiteY2" fmla="*/ 98306 h 589721"/>
                <a:gd name="connsiteX3" fmla="*/ 2224462 w 2224462"/>
                <a:gd name="connsiteY3" fmla="*/ 589721 h 589721"/>
                <a:gd name="connsiteX4" fmla="*/ 2224462 w 2224462"/>
                <a:gd name="connsiteY4" fmla="*/ 589721 h 589721"/>
                <a:gd name="connsiteX5" fmla="*/ 0 w 2224462"/>
                <a:gd name="connsiteY5" fmla="*/ 589721 h 589721"/>
                <a:gd name="connsiteX6" fmla="*/ 0 w 2224462"/>
                <a:gd name="connsiteY6" fmla="*/ 589721 h 589721"/>
                <a:gd name="connsiteX7" fmla="*/ 0 w 2224462"/>
                <a:gd name="connsiteY7" fmla="*/ 98306 h 589721"/>
                <a:gd name="connsiteX8" fmla="*/ 98306 w 2224462"/>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4462" h="589721">
                  <a:moveTo>
                    <a:pt x="98306" y="0"/>
                  </a:moveTo>
                  <a:lnTo>
                    <a:pt x="2126156" y="0"/>
                  </a:lnTo>
                  <a:cubicBezTo>
                    <a:pt x="2180449" y="0"/>
                    <a:pt x="2224462" y="44013"/>
                    <a:pt x="2224462" y="98306"/>
                  </a:cubicBezTo>
                  <a:lnTo>
                    <a:pt x="2224462" y="589721"/>
                  </a:lnTo>
                  <a:lnTo>
                    <a:pt x="2224462" y="589721"/>
                  </a:lnTo>
                  <a:lnTo>
                    <a:pt x="0" y="589721"/>
                  </a:lnTo>
                  <a:lnTo>
                    <a:pt x="0" y="589721"/>
                  </a:lnTo>
                  <a:lnTo>
                    <a:pt x="0" y="98306"/>
                  </a:lnTo>
                  <a:cubicBezTo>
                    <a:pt x="0" y="44013"/>
                    <a:pt x="44013" y="0"/>
                    <a:pt x="98306" y="0"/>
                  </a:cubicBezTo>
                  <a:close/>
                </a:path>
              </a:pathLst>
            </a:custGeom>
            <a:solidFill>
              <a:srgbClr val="308824"/>
            </a:solidFill>
            <a:ln>
              <a:solidFill>
                <a:srgbClr val="308824"/>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a:solidFill>
                    <a:prstClr val="white"/>
                  </a:solidFill>
                </a:rPr>
                <a:t>Tutoring</a:t>
              </a:r>
            </a:p>
          </p:txBody>
        </p:sp>
        <p:sp>
          <p:nvSpPr>
            <p:cNvPr id="28" name="Freeform 27"/>
            <p:cNvSpPr/>
            <p:nvPr/>
          </p:nvSpPr>
          <p:spPr>
            <a:xfrm>
              <a:off x="6420854" y="1755695"/>
              <a:ext cx="5790984"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Can create in-course links for students to access tutoring</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Writing Centers can create organizations, conferences, meetings</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Online tutoring (video / voice / annotation)</a:t>
              </a:r>
            </a:p>
          </p:txBody>
        </p:sp>
      </p:grpSp>
      <p:grpSp>
        <p:nvGrpSpPr>
          <p:cNvPr id="4" name="Group 3">
            <a:extLst>
              <a:ext uri="{FF2B5EF4-FFF2-40B4-BE49-F238E27FC236}">
                <a16:creationId xmlns:a16="http://schemas.microsoft.com/office/drawing/2014/main" id="{56CD4D23-E4B8-4459-9ADE-B86570175DBC}"/>
              </a:ext>
            </a:extLst>
          </p:cNvPr>
          <p:cNvGrpSpPr/>
          <p:nvPr/>
        </p:nvGrpSpPr>
        <p:grpSpPr>
          <a:xfrm>
            <a:off x="4676479" y="2242011"/>
            <a:ext cx="4382565" cy="1345172"/>
            <a:chOff x="6420854" y="2989347"/>
            <a:chExt cx="5843420" cy="1793563"/>
          </a:xfrm>
        </p:grpSpPr>
        <p:sp>
          <p:nvSpPr>
            <p:cNvPr id="24" name="Straight Connector 23"/>
            <p:cNvSpPr/>
            <p:nvPr/>
          </p:nvSpPr>
          <p:spPr>
            <a:xfrm>
              <a:off x="6519915" y="3579067"/>
              <a:ext cx="5691923" cy="0"/>
            </a:xfrm>
            <a:prstGeom prst="line">
              <a:avLst/>
            </a:prstGeom>
            <a:ln w="19050">
              <a:solidFill>
                <a:srgbClr val="19886E"/>
              </a:solidFill>
            </a:ln>
          </p:spPr>
          <p:style>
            <a:lnRef idx="1">
              <a:schemeClr val="accent2"/>
            </a:lnRef>
            <a:fillRef idx="0">
              <a:schemeClr val="accent2"/>
            </a:fillRef>
            <a:effectRef idx="0">
              <a:schemeClr val="accent2"/>
            </a:effectRef>
            <a:fontRef idx="minor">
              <a:schemeClr val="tx1"/>
            </a:fontRef>
          </p:style>
        </p:sp>
        <p:sp>
          <p:nvSpPr>
            <p:cNvPr id="29" name="Freeform 28"/>
            <p:cNvSpPr/>
            <p:nvPr/>
          </p:nvSpPr>
          <p:spPr>
            <a:xfrm>
              <a:off x="7999816" y="3001377"/>
              <a:ext cx="4212023" cy="589721"/>
            </a:xfrm>
            <a:custGeom>
              <a:avLst/>
              <a:gdLst>
                <a:gd name="connsiteX0" fmla="*/ 0 w 4798915"/>
                <a:gd name="connsiteY0" fmla="*/ 0 h 589721"/>
                <a:gd name="connsiteX1" fmla="*/ 4798915 w 4798915"/>
                <a:gd name="connsiteY1" fmla="*/ 0 h 589721"/>
                <a:gd name="connsiteX2" fmla="*/ 4798915 w 4798915"/>
                <a:gd name="connsiteY2" fmla="*/ 589721 h 589721"/>
                <a:gd name="connsiteX3" fmla="*/ 0 w 4798915"/>
                <a:gd name="connsiteY3" fmla="*/ 589721 h 589721"/>
                <a:gd name="connsiteX4" fmla="*/ 0 w 4798915"/>
                <a:gd name="connsiteY4" fmla="*/ 0 h 589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8915" h="589721">
                  <a:moveTo>
                    <a:pt x="0" y="0"/>
                  </a:moveTo>
                  <a:lnTo>
                    <a:pt x="4798915" y="0"/>
                  </a:lnTo>
                  <a:lnTo>
                    <a:pt x="4798915" y="589721"/>
                  </a:lnTo>
                  <a:lnTo>
                    <a:pt x="0" y="589721"/>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b" anchorCtr="0">
              <a:noAutofit/>
            </a:bodyPr>
            <a:lstStyle/>
            <a:p>
              <a:pPr defTabSz="933450">
                <a:lnSpc>
                  <a:spcPct val="90000"/>
                </a:lnSpc>
                <a:spcBef>
                  <a:spcPct val="0"/>
                </a:spcBef>
                <a:spcAft>
                  <a:spcPct val="35000"/>
                </a:spcAft>
                <a:buClrTx/>
              </a:pPr>
              <a:endParaRPr lang="en-US" sz="2100" kern="1200">
                <a:solidFill>
                  <a:prstClr val="black">
                    <a:hueOff val="0"/>
                    <a:satOff val="0"/>
                    <a:lumOff val="0"/>
                    <a:alphaOff val="0"/>
                  </a:prstClr>
                </a:solidFill>
              </a:endParaRPr>
            </a:p>
          </p:txBody>
        </p:sp>
        <p:sp>
          <p:nvSpPr>
            <p:cNvPr id="30" name="Freeform 29"/>
            <p:cNvSpPr/>
            <p:nvPr/>
          </p:nvSpPr>
          <p:spPr>
            <a:xfrm>
              <a:off x="6420855" y="2989347"/>
              <a:ext cx="3019480" cy="589721"/>
            </a:xfrm>
            <a:custGeom>
              <a:avLst/>
              <a:gdLst>
                <a:gd name="connsiteX0" fmla="*/ 98306 w 2137560"/>
                <a:gd name="connsiteY0" fmla="*/ 0 h 589721"/>
                <a:gd name="connsiteX1" fmla="*/ 2039254 w 2137560"/>
                <a:gd name="connsiteY1" fmla="*/ 0 h 589721"/>
                <a:gd name="connsiteX2" fmla="*/ 2137560 w 2137560"/>
                <a:gd name="connsiteY2" fmla="*/ 98306 h 589721"/>
                <a:gd name="connsiteX3" fmla="*/ 2137560 w 2137560"/>
                <a:gd name="connsiteY3" fmla="*/ 589721 h 589721"/>
                <a:gd name="connsiteX4" fmla="*/ 2137560 w 2137560"/>
                <a:gd name="connsiteY4" fmla="*/ 589721 h 589721"/>
                <a:gd name="connsiteX5" fmla="*/ 0 w 2137560"/>
                <a:gd name="connsiteY5" fmla="*/ 589721 h 589721"/>
                <a:gd name="connsiteX6" fmla="*/ 0 w 2137560"/>
                <a:gd name="connsiteY6" fmla="*/ 589721 h 589721"/>
                <a:gd name="connsiteX7" fmla="*/ 0 w 2137560"/>
                <a:gd name="connsiteY7" fmla="*/ 98306 h 589721"/>
                <a:gd name="connsiteX8" fmla="*/ 98306 w 2137560"/>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560" h="589721">
                  <a:moveTo>
                    <a:pt x="98306" y="0"/>
                  </a:moveTo>
                  <a:lnTo>
                    <a:pt x="2039254" y="0"/>
                  </a:lnTo>
                  <a:cubicBezTo>
                    <a:pt x="2093547" y="0"/>
                    <a:pt x="2137560" y="44013"/>
                    <a:pt x="2137560" y="98306"/>
                  </a:cubicBezTo>
                  <a:lnTo>
                    <a:pt x="2137560" y="589721"/>
                  </a:lnTo>
                  <a:lnTo>
                    <a:pt x="2137560" y="589721"/>
                  </a:lnTo>
                  <a:lnTo>
                    <a:pt x="0" y="589721"/>
                  </a:lnTo>
                  <a:lnTo>
                    <a:pt x="0" y="589721"/>
                  </a:lnTo>
                  <a:lnTo>
                    <a:pt x="0" y="98306"/>
                  </a:lnTo>
                  <a:cubicBezTo>
                    <a:pt x="0" y="44013"/>
                    <a:pt x="44013" y="0"/>
                    <a:pt x="98306" y="0"/>
                  </a:cubicBezTo>
                  <a:close/>
                </a:path>
              </a:pathLst>
            </a:custGeom>
            <a:solidFill>
              <a:srgbClr val="19886E"/>
            </a:solidFill>
            <a:ln>
              <a:solidFill>
                <a:srgbClr val="19886E"/>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dirty="0">
                  <a:solidFill>
                    <a:prstClr val="white"/>
                  </a:solidFill>
                </a:rPr>
                <a:t>One-Click Access</a:t>
              </a:r>
            </a:p>
          </p:txBody>
        </p:sp>
        <p:sp>
          <p:nvSpPr>
            <p:cNvPr id="31" name="Freeform 30"/>
            <p:cNvSpPr/>
            <p:nvPr/>
          </p:nvSpPr>
          <p:spPr>
            <a:xfrm>
              <a:off x="6420854" y="3603291"/>
              <a:ext cx="5843420"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Students can navigate to grades </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Students can navigate to calendar and/or to-do list</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Access to syllabus</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Faculty can turn on/off content</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Drag and drop within the course</a:t>
              </a:r>
            </a:p>
          </p:txBody>
        </p:sp>
      </p:grpSp>
    </p:spTree>
    <p:extLst>
      <p:ext uri="{BB962C8B-B14F-4D97-AF65-F5344CB8AC3E}">
        <p14:creationId xmlns:p14="http://schemas.microsoft.com/office/powerpoint/2010/main" val="109417328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D216F-56FB-4FA0-BD65-7F5AC105678B}"/>
              </a:ext>
            </a:extLst>
          </p:cNvPr>
          <p:cNvSpPr txBox="1"/>
          <p:nvPr/>
        </p:nvSpPr>
        <p:spPr>
          <a:xfrm>
            <a:off x="1878815" y="254399"/>
            <a:ext cx="7098631" cy="456847"/>
          </a:xfrm>
          <a:prstGeom prst="rect">
            <a:avLst/>
          </a:prstGeom>
          <a:noFill/>
        </p:spPr>
        <p:txBody>
          <a:bodyPr wrap="square" rtlCol="0">
            <a:noAutofit/>
          </a:bodyPr>
          <a:lstStyle/>
          <a:p>
            <a:pPr marL="257175" indent="-170260">
              <a:buClrTx/>
              <a:tabLst>
                <a:tab pos="1800225" algn="l"/>
                <a:tab pos="4286250" algn="l"/>
              </a:tabLst>
            </a:pPr>
            <a:r>
              <a:rPr lang="en-US" sz="3300" b="1" kern="1200" dirty="0">
                <a:solidFill>
                  <a:srgbClr val="2E6077"/>
                </a:solidFill>
                <a:latin typeface="Calibri"/>
                <a:ea typeface=""/>
                <a:cs typeface="Calibri"/>
              </a:rPr>
              <a:t>Functional Criteria: System Tools</a:t>
            </a:r>
            <a:endParaRPr lang="en-US" sz="3300" kern="1200" dirty="0">
              <a:solidFill>
                <a:srgbClr val="2E6077"/>
              </a:solidFill>
              <a:latin typeface="Calibri"/>
              <a:ea typeface=""/>
              <a:cs typeface="Calibri"/>
            </a:endParaRPr>
          </a:p>
        </p:txBody>
      </p:sp>
      <p:sp>
        <p:nvSpPr>
          <p:cNvPr id="5" name="Freeform 4"/>
          <p:cNvSpPr/>
          <p:nvPr/>
        </p:nvSpPr>
        <p:spPr>
          <a:xfrm>
            <a:off x="2555801" y="2309408"/>
            <a:ext cx="6171225" cy="884714"/>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endParaRPr lang="en-US" sz="1275" kern="1200" dirty="0">
              <a:solidFill>
                <a:prstClr val="black">
                  <a:hueOff val="0"/>
                  <a:satOff val="0"/>
                  <a:lumOff val="0"/>
                  <a:alphaOff val="0"/>
                </a:prstClr>
              </a:solidFill>
            </a:endParaRPr>
          </a:p>
        </p:txBody>
      </p:sp>
      <p:sp>
        <p:nvSpPr>
          <p:cNvPr id="42" name="Straight Connector 41"/>
          <p:cNvSpPr/>
          <p:nvPr/>
        </p:nvSpPr>
        <p:spPr>
          <a:xfrm>
            <a:off x="161631" y="3505402"/>
            <a:ext cx="4346156" cy="0"/>
          </a:xfrm>
          <a:prstGeom prst="line">
            <a:avLst/>
          </a:prstGeom>
          <a:ln>
            <a:solidFill>
              <a:srgbClr val="19886E"/>
            </a:solidFill>
          </a:ln>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sp>
      <p:sp>
        <p:nvSpPr>
          <p:cNvPr id="43" name="Straight Connector 42"/>
          <p:cNvSpPr/>
          <p:nvPr/>
        </p:nvSpPr>
        <p:spPr>
          <a:xfrm>
            <a:off x="212494" y="1283801"/>
            <a:ext cx="4295294" cy="0"/>
          </a:xfrm>
          <a:prstGeom prst="line">
            <a:avLst/>
          </a:prstGeom>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sp>
      <p:sp>
        <p:nvSpPr>
          <p:cNvPr id="45" name="Freeform 44"/>
          <p:cNvSpPr/>
          <p:nvPr/>
        </p:nvSpPr>
        <p:spPr>
          <a:xfrm>
            <a:off x="212493" y="924800"/>
            <a:ext cx="1948146" cy="359002"/>
          </a:xfrm>
          <a:custGeom>
            <a:avLst/>
            <a:gdLst>
              <a:gd name="connsiteX0" fmla="*/ 79794 w 2438914"/>
              <a:gd name="connsiteY0" fmla="*/ 0 h 478669"/>
              <a:gd name="connsiteX1" fmla="*/ 2359120 w 2438914"/>
              <a:gd name="connsiteY1" fmla="*/ 0 h 478669"/>
              <a:gd name="connsiteX2" fmla="*/ 2438914 w 2438914"/>
              <a:gd name="connsiteY2" fmla="*/ 79794 h 478669"/>
              <a:gd name="connsiteX3" fmla="*/ 2438914 w 2438914"/>
              <a:gd name="connsiteY3" fmla="*/ 478669 h 478669"/>
              <a:gd name="connsiteX4" fmla="*/ 2438914 w 2438914"/>
              <a:gd name="connsiteY4" fmla="*/ 478669 h 478669"/>
              <a:gd name="connsiteX5" fmla="*/ 0 w 2438914"/>
              <a:gd name="connsiteY5" fmla="*/ 478669 h 478669"/>
              <a:gd name="connsiteX6" fmla="*/ 0 w 2438914"/>
              <a:gd name="connsiteY6" fmla="*/ 478669 h 478669"/>
              <a:gd name="connsiteX7" fmla="*/ 0 w 2438914"/>
              <a:gd name="connsiteY7" fmla="*/ 79794 h 478669"/>
              <a:gd name="connsiteX8" fmla="*/ 79794 w 2438914"/>
              <a:gd name="connsiteY8" fmla="*/ 0 h 47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14" h="478669">
                <a:moveTo>
                  <a:pt x="79794" y="0"/>
                </a:moveTo>
                <a:lnTo>
                  <a:pt x="2359120" y="0"/>
                </a:lnTo>
                <a:cubicBezTo>
                  <a:pt x="2403189" y="0"/>
                  <a:pt x="2438914" y="35725"/>
                  <a:pt x="2438914" y="79794"/>
                </a:cubicBezTo>
                <a:lnTo>
                  <a:pt x="2438914" y="478669"/>
                </a:lnTo>
                <a:lnTo>
                  <a:pt x="2438914" y="478669"/>
                </a:lnTo>
                <a:lnTo>
                  <a:pt x="0" y="478669"/>
                </a:lnTo>
                <a:lnTo>
                  <a:pt x="0" y="478669"/>
                </a:lnTo>
                <a:lnTo>
                  <a:pt x="0" y="79794"/>
                </a:lnTo>
                <a:cubicBezTo>
                  <a:pt x="0" y="35725"/>
                  <a:pt x="35725" y="0"/>
                  <a:pt x="79794" y="0"/>
                </a:cubicBezTo>
                <a:close/>
              </a:path>
            </a:pathLst>
          </a:cu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1818" tIns="51818" rIns="51818" bIns="34290" numCol="1" spcCol="1270" anchor="ctr" anchorCtr="0">
            <a:noAutofit/>
          </a:bodyPr>
          <a:lstStyle/>
          <a:p>
            <a:pPr algn="ctr" defTabSz="800100">
              <a:lnSpc>
                <a:spcPct val="90000"/>
              </a:lnSpc>
              <a:spcBef>
                <a:spcPct val="0"/>
              </a:spcBef>
              <a:spcAft>
                <a:spcPct val="35000"/>
              </a:spcAft>
              <a:buClrTx/>
            </a:pPr>
            <a:r>
              <a:rPr lang="en-US" sz="1800" kern="1200" dirty="0">
                <a:solidFill>
                  <a:prstClr val="white"/>
                </a:solidFill>
              </a:rPr>
              <a:t>LMS Administration</a:t>
            </a:r>
          </a:p>
        </p:txBody>
      </p:sp>
      <p:sp>
        <p:nvSpPr>
          <p:cNvPr id="46" name="Freeform 45"/>
          <p:cNvSpPr/>
          <p:nvPr/>
        </p:nvSpPr>
        <p:spPr>
          <a:xfrm>
            <a:off x="212494" y="1283802"/>
            <a:ext cx="4295293" cy="718111"/>
          </a:xfrm>
          <a:custGeom>
            <a:avLst/>
            <a:gdLst>
              <a:gd name="connsiteX0" fmla="*/ 0 w 9380439"/>
              <a:gd name="connsiteY0" fmla="*/ 0 h 957481"/>
              <a:gd name="connsiteX1" fmla="*/ 9380439 w 9380439"/>
              <a:gd name="connsiteY1" fmla="*/ 0 h 957481"/>
              <a:gd name="connsiteX2" fmla="*/ 9380439 w 9380439"/>
              <a:gd name="connsiteY2" fmla="*/ 957481 h 957481"/>
              <a:gd name="connsiteX3" fmla="*/ 0 w 9380439"/>
              <a:gd name="connsiteY3" fmla="*/ 957481 h 957481"/>
              <a:gd name="connsiteX4" fmla="*/ 0 w 9380439"/>
              <a:gd name="connsiteY4" fmla="*/ 0 h 957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0439" h="957481">
                <a:moveTo>
                  <a:pt x="0" y="0"/>
                </a:moveTo>
                <a:lnTo>
                  <a:pt x="9380439" y="0"/>
                </a:lnTo>
                <a:lnTo>
                  <a:pt x="9380439" y="957481"/>
                </a:lnTo>
                <a:lnTo>
                  <a:pt x="0" y="9574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145" tIns="17145" rIns="17145" bIns="17145" numCol="1" spcCol="1270" anchor="t" anchorCtr="0">
            <a:noAutofit/>
          </a:bodyPr>
          <a:lstStyle/>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Support for transition, including training and technical support, help with course conversion, training trainers, supporting faculty, etc. </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Training courses, guides, and resources for faculty and students already exist in LMS</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Custom user roles (examples: department chair, dean, SI, faculty observer, LMS support, etc.)</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Real-time Colleague updates and integration possible. Functionality can be turned on / off</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Reports can be run on faculty and/or student activity in courses</a:t>
            </a:r>
          </a:p>
          <a:p>
            <a:pPr marL="85725" lvl="1" indent="-85725" defTabSz="400050">
              <a:lnSpc>
                <a:spcPct val="90000"/>
              </a:lnSpc>
              <a:spcBef>
                <a:spcPct val="0"/>
              </a:spcBef>
              <a:spcAft>
                <a:spcPct val="15000"/>
              </a:spcAft>
              <a:buClrTx/>
              <a:buFontTx/>
              <a:buChar char="••"/>
            </a:pPr>
            <a:endParaRPr lang="en-US" sz="1050" kern="1200" dirty="0">
              <a:solidFill>
                <a:prstClr val="black">
                  <a:hueOff val="0"/>
                  <a:satOff val="0"/>
                  <a:lumOff val="0"/>
                  <a:alphaOff val="0"/>
                </a:prstClr>
              </a:solidFill>
            </a:endParaRPr>
          </a:p>
        </p:txBody>
      </p:sp>
      <p:sp>
        <p:nvSpPr>
          <p:cNvPr id="47" name="Freeform 46"/>
          <p:cNvSpPr/>
          <p:nvPr/>
        </p:nvSpPr>
        <p:spPr>
          <a:xfrm>
            <a:off x="1536599" y="2733042"/>
            <a:ext cx="3913376" cy="359002"/>
          </a:xfrm>
          <a:custGeom>
            <a:avLst/>
            <a:gdLst>
              <a:gd name="connsiteX0" fmla="*/ 0 w 6941524"/>
              <a:gd name="connsiteY0" fmla="*/ 0 h 478669"/>
              <a:gd name="connsiteX1" fmla="*/ 6941524 w 6941524"/>
              <a:gd name="connsiteY1" fmla="*/ 0 h 478669"/>
              <a:gd name="connsiteX2" fmla="*/ 6941524 w 6941524"/>
              <a:gd name="connsiteY2" fmla="*/ 478669 h 478669"/>
              <a:gd name="connsiteX3" fmla="*/ 0 w 6941524"/>
              <a:gd name="connsiteY3" fmla="*/ 478669 h 478669"/>
              <a:gd name="connsiteX4" fmla="*/ 0 w 6941524"/>
              <a:gd name="connsiteY4" fmla="*/ 0 h 478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1524" h="478669">
                <a:moveTo>
                  <a:pt x="0" y="0"/>
                </a:moveTo>
                <a:lnTo>
                  <a:pt x="6941524" y="0"/>
                </a:lnTo>
                <a:lnTo>
                  <a:pt x="6941524" y="478669"/>
                </a:lnTo>
                <a:lnTo>
                  <a:pt x="0" y="4786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90" tIns="34290" rIns="34290" bIns="34290" numCol="1" spcCol="1270" anchor="b" anchorCtr="0">
            <a:noAutofit/>
          </a:bodyPr>
          <a:lstStyle/>
          <a:p>
            <a:pPr defTabSz="800100">
              <a:lnSpc>
                <a:spcPct val="90000"/>
              </a:lnSpc>
              <a:spcBef>
                <a:spcPct val="0"/>
              </a:spcBef>
              <a:spcAft>
                <a:spcPct val="35000"/>
              </a:spcAft>
              <a:buClrTx/>
            </a:pPr>
            <a:endParaRPr lang="en-US" sz="1800" kern="1200">
              <a:solidFill>
                <a:prstClr val="black">
                  <a:hueOff val="0"/>
                  <a:satOff val="0"/>
                  <a:lumOff val="0"/>
                  <a:alphaOff val="0"/>
                </a:prstClr>
              </a:solidFill>
            </a:endParaRPr>
          </a:p>
        </p:txBody>
      </p:sp>
      <p:sp>
        <p:nvSpPr>
          <p:cNvPr id="48" name="Freeform 47"/>
          <p:cNvSpPr/>
          <p:nvPr/>
        </p:nvSpPr>
        <p:spPr>
          <a:xfrm>
            <a:off x="161629" y="3146400"/>
            <a:ext cx="1489889" cy="359002"/>
          </a:xfrm>
          <a:custGeom>
            <a:avLst/>
            <a:gdLst>
              <a:gd name="connsiteX0" fmla="*/ 79794 w 2438914"/>
              <a:gd name="connsiteY0" fmla="*/ 0 h 478669"/>
              <a:gd name="connsiteX1" fmla="*/ 2359120 w 2438914"/>
              <a:gd name="connsiteY1" fmla="*/ 0 h 478669"/>
              <a:gd name="connsiteX2" fmla="*/ 2438914 w 2438914"/>
              <a:gd name="connsiteY2" fmla="*/ 79794 h 478669"/>
              <a:gd name="connsiteX3" fmla="*/ 2438914 w 2438914"/>
              <a:gd name="connsiteY3" fmla="*/ 478669 h 478669"/>
              <a:gd name="connsiteX4" fmla="*/ 2438914 w 2438914"/>
              <a:gd name="connsiteY4" fmla="*/ 478669 h 478669"/>
              <a:gd name="connsiteX5" fmla="*/ 0 w 2438914"/>
              <a:gd name="connsiteY5" fmla="*/ 478669 h 478669"/>
              <a:gd name="connsiteX6" fmla="*/ 0 w 2438914"/>
              <a:gd name="connsiteY6" fmla="*/ 478669 h 478669"/>
              <a:gd name="connsiteX7" fmla="*/ 0 w 2438914"/>
              <a:gd name="connsiteY7" fmla="*/ 79794 h 478669"/>
              <a:gd name="connsiteX8" fmla="*/ 79794 w 2438914"/>
              <a:gd name="connsiteY8" fmla="*/ 0 h 47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14" h="478669">
                <a:moveTo>
                  <a:pt x="79794" y="0"/>
                </a:moveTo>
                <a:lnTo>
                  <a:pt x="2359120" y="0"/>
                </a:lnTo>
                <a:cubicBezTo>
                  <a:pt x="2403189" y="0"/>
                  <a:pt x="2438914" y="35725"/>
                  <a:pt x="2438914" y="79794"/>
                </a:cubicBezTo>
                <a:lnTo>
                  <a:pt x="2438914" y="478669"/>
                </a:lnTo>
                <a:lnTo>
                  <a:pt x="2438914" y="478669"/>
                </a:lnTo>
                <a:lnTo>
                  <a:pt x="0" y="478669"/>
                </a:lnTo>
                <a:lnTo>
                  <a:pt x="0" y="478669"/>
                </a:lnTo>
                <a:lnTo>
                  <a:pt x="0" y="79794"/>
                </a:lnTo>
                <a:cubicBezTo>
                  <a:pt x="0" y="35725"/>
                  <a:pt x="35725" y="0"/>
                  <a:pt x="79794" y="0"/>
                </a:cubicBezTo>
                <a:close/>
              </a:path>
            </a:pathLst>
          </a:custGeom>
        </p:spPr>
        <p:style>
          <a:lnRef idx="2">
            <a:schemeClr val="accent5">
              <a:hueOff val="-2379492"/>
              <a:satOff val="-15703"/>
              <a:lumOff val="6665"/>
              <a:alphaOff val="0"/>
            </a:schemeClr>
          </a:lnRef>
          <a:fillRef idx="1">
            <a:schemeClr val="accent5">
              <a:hueOff val="-2379492"/>
              <a:satOff val="-15703"/>
              <a:lumOff val="6665"/>
              <a:alphaOff val="0"/>
            </a:schemeClr>
          </a:fillRef>
          <a:effectRef idx="0">
            <a:schemeClr val="accent5">
              <a:hueOff val="-2379492"/>
              <a:satOff val="-15703"/>
              <a:lumOff val="6665"/>
              <a:alphaOff val="0"/>
            </a:schemeClr>
          </a:effectRef>
          <a:fontRef idx="minor">
            <a:schemeClr val="lt1"/>
          </a:fontRef>
        </p:style>
        <p:txBody>
          <a:bodyPr spcFirstLastPara="0" vert="horz" wrap="square" lIns="51818" tIns="51818" rIns="51818" bIns="34290" numCol="1" spcCol="1270" anchor="ctr" anchorCtr="0">
            <a:noAutofit/>
          </a:bodyPr>
          <a:lstStyle/>
          <a:p>
            <a:pPr algn="ctr" defTabSz="800100">
              <a:lnSpc>
                <a:spcPct val="90000"/>
              </a:lnSpc>
              <a:spcBef>
                <a:spcPct val="0"/>
              </a:spcBef>
              <a:spcAft>
                <a:spcPct val="35000"/>
              </a:spcAft>
              <a:buClrTx/>
            </a:pPr>
            <a:r>
              <a:rPr lang="en-US" sz="1800" kern="1200" dirty="0">
                <a:solidFill>
                  <a:prstClr val="white"/>
                </a:solidFill>
              </a:rPr>
              <a:t>Customization</a:t>
            </a:r>
          </a:p>
        </p:txBody>
      </p:sp>
      <p:sp>
        <p:nvSpPr>
          <p:cNvPr id="49" name="Freeform 48"/>
          <p:cNvSpPr/>
          <p:nvPr/>
        </p:nvSpPr>
        <p:spPr>
          <a:xfrm>
            <a:off x="223078" y="3512362"/>
            <a:ext cx="4346157" cy="1037505"/>
          </a:xfrm>
          <a:custGeom>
            <a:avLst/>
            <a:gdLst>
              <a:gd name="connsiteX0" fmla="*/ 0 w 9380439"/>
              <a:gd name="connsiteY0" fmla="*/ 0 h 957481"/>
              <a:gd name="connsiteX1" fmla="*/ 9380439 w 9380439"/>
              <a:gd name="connsiteY1" fmla="*/ 0 h 957481"/>
              <a:gd name="connsiteX2" fmla="*/ 9380439 w 9380439"/>
              <a:gd name="connsiteY2" fmla="*/ 957481 h 957481"/>
              <a:gd name="connsiteX3" fmla="*/ 0 w 9380439"/>
              <a:gd name="connsiteY3" fmla="*/ 957481 h 957481"/>
              <a:gd name="connsiteX4" fmla="*/ 0 w 9380439"/>
              <a:gd name="connsiteY4" fmla="*/ 0 h 957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0439" h="957481">
                <a:moveTo>
                  <a:pt x="0" y="0"/>
                </a:moveTo>
                <a:lnTo>
                  <a:pt x="9380439" y="0"/>
                </a:lnTo>
                <a:lnTo>
                  <a:pt x="9380439" y="957481"/>
                </a:lnTo>
                <a:lnTo>
                  <a:pt x="0" y="9574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145" tIns="17145" rIns="17145" bIns="17145" numCol="1" spcCol="1270" anchor="t" anchorCtr="0">
            <a:noAutofit/>
          </a:bodyPr>
          <a:lstStyle/>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Institutional announcements can be made through LMS (to appear prominently when students or faculty open the LMS) </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Users can customize preferences for display, communication, notifications</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College branding on launch page, and elsewhere in LMS. College customization in look / feel to some degree is possible</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Faculty can customize banners, decide where / if courses appear in their launch page</a:t>
            </a:r>
          </a:p>
        </p:txBody>
      </p:sp>
      <p:sp>
        <p:nvSpPr>
          <p:cNvPr id="55" name="Freeform 54"/>
          <p:cNvSpPr/>
          <p:nvPr/>
        </p:nvSpPr>
        <p:spPr>
          <a:xfrm>
            <a:off x="4630683" y="3498006"/>
            <a:ext cx="4431125" cy="718111"/>
          </a:xfrm>
          <a:custGeom>
            <a:avLst/>
            <a:gdLst>
              <a:gd name="connsiteX0" fmla="*/ 0 w 9380439"/>
              <a:gd name="connsiteY0" fmla="*/ 0 h 957481"/>
              <a:gd name="connsiteX1" fmla="*/ 9380439 w 9380439"/>
              <a:gd name="connsiteY1" fmla="*/ 0 h 957481"/>
              <a:gd name="connsiteX2" fmla="*/ 9380439 w 9380439"/>
              <a:gd name="connsiteY2" fmla="*/ 957481 h 957481"/>
              <a:gd name="connsiteX3" fmla="*/ 0 w 9380439"/>
              <a:gd name="connsiteY3" fmla="*/ 957481 h 957481"/>
              <a:gd name="connsiteX4" fmla="*/ 0 w 9380439"/>
              <a:gd name="connsiteY4" fmla="*/ 0 h 957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0439" h="957481">
                <a:moveTo>
                  <a:pt x="0" y="0"/>
                </a:moveTo>
                <a:lnTo>
                  <a:pt x="9380439" y="0"/>
                </a:lnTo>
                <a:lnTo>
                  <a:pt x="9380439" y="957481"/>
                </a:lnTo>
                <a:lnTo>
                  <a:pt x="0" y="9574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145" tIns="17145" rIns="17145" bIns="17145" numCol="1" spcCol="1270" anchor="t" anchorCtr="0">
            <a:noAutofit/>
          </a:bodyPr>
          <a:lstStyle/>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Groups like PTK can leverage LMS for organization management</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Those same tools available in courses, such as announcements, file sharing, modules, and discussions, are available for organizations</a:t>
            </a:r>
          </a:p>
        </p:txBody>
      </p:sp>
      <p:sp>
        <p:nvSpPr>
          <p:cNvPr id="56" name="Straight Connector 55"/>
          <p:cNvSpPr/>
          <p:nvPr/>
        </p:nvSpPr>
        <p:spPr>
          <a:xfrm>
            <a:off x="4630683" y="3498005"/>
            <a:ext cx="4431125" cy="0"/>
          </a:xfrm>
          <a:prstGeom prst="line">
            <a:avLst/>
          </a:prstGeom>
          <a:ln>
            <a:solidFill>
              <a:srgbClr val="779D48"/>
            </a:solidFill>
          </a:ln>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sp>
      <p:sp>
        <p:nvSpPr>
          <p:cNvPr id="57" name="Straight Connector 56"/>
          <p:cNvSpPr/>
          <p:nvPr/>
        </p:nvSpPr>
        <p:spPr>
          <a:xfrm>
            <a:off x="4630683" y="1287460"/>
            <a:ext cx="4431125" cy="0"/>
          </a:xfrm>
          <a:prstGeom prst="line">
            <a:avLst/>
          </a:prstGeom>
          <a:ln>
            <a:solidFill>
              <a:srgbClr val="2E9539"/>
            </a:solidFill>
          </a:ln>
        </p:spPr>
        <p:style>
          <a:lnRef idx="2">
            <a:schemeClr val="accent5">
              <a:hueOff val="0"/>
              <a:satOff val="0"/>
              <a:lumOff val="0"/>
              <a:alphaOff val="0"/>
            </a:schemeClr>
          </a:lnRef>
          <a:fillRef idx="0">
            <a:schemeClr val="accent5">
              <a:hueOff val="0"/>
              <a:satOff val="0"/>
              <a:lumOff val="0"/>
              <a:alphaOff val="0"/>
            </a:schemeClr>
          </a:fillRef>
          <a:effectRef idx="0">
            <a:schemeClr val="accent5">
              <a:hueOff val="0"/>
              <a:satOff val="0"/>
              <a:lumOff val="0"/>
              <a:alphaOff val="0"/>
            </a:schemeClr>
          </a:effectRef>
          <a:fontRef idx="minor">
            <a:schemeClr val="tx1">
              <a:hueOff val="0"/>
              <a:satOff val="0"/>
              <a:lumOff val="0"/>
              <a:alphaOff val="0"/>
            </a:schemeClr>
          </a:fontRef>
        </p:style>
      </p:sp>
      <p:sp>
        <p:nvSpPr>
          <p:cNvPr id="58" name="Freeform 57"/>
          <p:cNvSpPr/>
          <p:nvPr/>
        </p:nvSpPr>
        <p:spPr>
          <a:xfrm>
            <a:off x="6005652" y="1028630"/>
            <a:ext cx="3913376" cy="359002"/>
          </a:xfrm>
          <a:custGeom>
            <a:avLst/>
            <a:gdLst>
              <a:gd name="connsiteX0" fmla="*/ 0 w 6941524"/>
              <a:gd name="connsiteY0" fmla="*/ 0 h 478669"/>
              <a:gd name="connsiteX1" fmla="*/ 6941524 w 6941524"/>
              <a:gd name="connsiteY1" fmla="*/ 0 h 478669"/>
              <a:gd name="connsiteX2" fmla="*/ 6941524 w 6941524"/>
              <a:gd name="connsiteY2" fmla="*/ 478669 h 478669"/>
              <a:gd name="connsiteX3" fmla="*/ 0 w 6941524"/>
              <a:gd name="connsiteY3" fmla="*/ 478669 h 478669"/>
              <a:gd name="connsiteX4" fmla="*/ 0 w 6941524"/>
              <a:gd name="connsiteY4" fmla="*/ 0 h 478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1524" h="478669">
                <a:moveTo>
                  <a:pt x="0" y="0"/>
                </a:moveTo>
                <a:lnTo>
                  <a:pt x="6941524" y="0"/>
                </a:lnTo>
                <a:lnTo>
                  <a:pt x="6941524" y="478669"/>
                </a:lnTo>
                <a:lnTo>
                  <a:pt x="0" y="4786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90" tIns="34290" rIns="34290" bIns="34290" numCol="1" spcCol="1270" anchor="b" anchorCtr="0">
            <a:noAutofit/>
          </a:bodyPr>
          <a:lstStyle/>
          <a:p>
            <a:pPr defTabSz="800100">
              <a:lnSpc>
                <a:spcPct val="90000"/>
              </a:lnSpc>
              <a:spcBef>
                <a:spcPct val="0"/>
              </a:spcBef>
              <a:spcAft>
                <a:spcPct val="35000"/>
              </a:spcAft>
              <a:buClrTx/>
            </a:pPr>
            <a:endParaRPr lang="en-US" sz="1800" kern="1200">
              <a:solidFill>
                <a:prstClr val="black">
                  <a:hueOff val="0"/>
                  <a:satOff val="0"/>
                  <a:lumOff val="0"/>
                  <a:alphaOff val="0"/>
                </a:prstClr>
              </a:solidFill>
            </a:endParaRPr>
          </a:p>
        </p:txBody>
      </p:sp>
      <p:sp>
        <p:nvSpPr>
          <p:cNvPr id="59" name="Freeform 58"/>
          <p:cNvSpPr/>
          <p:nvPr/>
        </p:nvSpPr>
        <p:spPr>
          <a:xfrm>
            <a:off x="4630681" y="928458"/>
            <a:ext cx="2974763" cy="359002"/>
          </a:xfrm>
          <a:custGeom>
            <a:avLst/>
            <a:gdLst>
              <a:gd name="connsiteX0" fmla="*/ 79794 w 2438914"/>
              <a:gd name="connsiteY0" fmla="*/ 0 h 478669"/>
              <a:gd name="connsiteX1" fmla="*/ 2359120 w 2438914"/>
              <a:gd name="connsiteY1" fmla="*/ 0 h 478669"/>
              <a:gd name="connsiteX2" fmla="*/ 2438914 w 2438914"/>
              <a:gd name="connsiteY2" fmla="*/ 79794 h 478669"/>
              <a:gd name="connsiteX3" fmla="*/ 2438914 w 2438914"/>
              <a:gd name="connsiteY3" fmla="*/ 478669 h 478669"/>
              <a:gd name="connsiteX4" fmla="*/ 2438914 w 2438914"/>
              <a:gd name="connsiteY4" fmla="*/ 478669 h 478669"/>
              <a:gd name="connsiteX5" fmla="*/ 0 w 2438914"/>
              <a:gd name="connsiteY5" fmla="*/ 478669 h 478669"/>
              <a:gd name="connsiteX6" fmla="*/ 0 w 2438914"/>
              <a:gd name="connsiteY6" fmla="*/ 478669 h 478669"/>
              <a:gd name="connsiteX7" fmla="*/ 0 w 2438914"/>
              <a:gd name="connsiteY7" fmla="*/ 79794 h 478669"/>
              <a:gd name="connsiteX8" fmla="*/ 79794 w 2438914"/>
              <a:gd name="connsiteY8" fmla="*/ 0 h 47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14" h="478669">
                <a:moveTo>
                  <a:pt x="79794" y="0"/>
                </a:moveTo>
                <a:lnTo>
                  <a:pt x="2359120" y="0"/>
                </a:lnTo>
                <a:cubicBezTo>
                  <a:pt x="2403189" y="0"/>
                  <a:pt x="2438914" y="35725"/>
                  <a:pt x="2438914" y="79794"/>
                </a:cubicBezTo>
                <a:lnTo>
                  <a:pt x="2438914" y="478669"/>
                </a:lnTo>
                <a:lnTo>
                  <a:pt x="2438914" y="478669"/>
                </a:lnTo>
                <a:lnTo>
                  <a:pt x="0" y="478669"/>
                </a:lnTo>
                <a:lnTo>
                  <a:pt x="0" y="478669"/>
                </a:lnTo>
                <a:lnTo>
                  <a:pt x="0" y="79794"/>
                </a:lnTo>
                <a:cubicBezTo>
                  <a:pt x="0" y="35725"/>
                  <a:pt x="35725" y="0"/>
                  <a:pt x="79794" y="0"/>
                </a:cubicBezTo>
                <a:close/>
              </a:path>
            </a:pathLst>
          </a:custGeom>
        </p:spPr>
        <p:style>
          <a:lnRef idx="2">
            <a:schemeClr val="accent5">
              <a:hueOff val="-4758983"/>
              <a:satOff val="-31407"/>
              <a:lumOff val="13331"/>
              <a:alphaOff val="0"/>
            </a:schemeClr>
          </a:lnRef>
          <a:fillRef idx="1">
            <a:schemeClr val="accent5">
              <a:hueOff val="-4758983"/>
              <a:satOff val="-31407"/>
              <a:lumOff val="13331"/>
              <a:alphaOff val="0"/>
            </a:schemeClr>
          </a:fillRef>
          <a:effectRef idx="0">
            <a:schemeClr val="accent5">
              <a:hueOff val="-4758983"/>
              <a:satOff val="-31407"/>
              <a:lumOff val="13331"/>
              <a:alphaOff val="0"/>
            </a:schemeClr>
          </a:effectRef>
          <a:fontRef idx="minor">
            <a:schemeClr val="lt1"/>
          </a:fontRef>
        </p:style>
        <p:txBody>
          <a:bodyPr spcFirstLastPara="0" vert="horz" wrap="square" lIns="51818" tIns="51818" rIns="51818" bIns="34290" numCol="1" spcCol="1270" anchor="ctr" anchorCtr="0">
            <a:noAutofit/>
          </a:bodyPr>
          <a:lstStyle/>
          <a:p>
            <a:pPr algn="ctr" defTabSz="800100">
              <a:lnSpc>
                <a:spcPct val="90000"/>
              </a:lnSpc>
              <a:spcBef>
                <a:spcPct val="0"/>
              </a:spcBef>
              <a:spcAft>
                <a:spcPct val="35000"/>
              </a:spcAft>
              <a:buClrTx/>
            </a:pPr>
            <a:r>
              <a:rPr lang="en-US" sz="1800" kern="1200" dirty="0">
                <a:solidFill>
                  <a:prstClr val="white"/>
                </a:solidFill>
              </a:rPr>
              <a:t>Organizations – Faculty &amp; Staff</a:t>
            </a:r>
          </a:p>
        </p:txBody>
      </p:sp>
      <p:sp>
        <p:nvSpPr>
          <p:cNvPr id="60" name="Freeform 59"/>
          <p:cNvSpPr/>
          <p:nvPr/>
        </p:nvSpPr>
        <p:spPr>
          <a:xfrm>
            <a:off x="4630683" y="1287460"/>
            <a:ext cx="4431125" cy="718111"/>
          </a:xfrm>
          <a:custGeom>
            <a:avLst/>
            <a:gdLst>
              <a:gd name="connsiteX0" fmla="*/ 0 w 9380439"/>
              <a:gd name="connsiteY0" fmla="*/ 0 h 957481"/>
              <a:gd name="connsiteX1" fmla="*/ 9380439 w 9380439"/>
              <a:gd name="connsiteY1" fmla="*/ 0 h 957481"/>
              <a:gd name="connsiteX2" fmla="*/ 9380439 w 9380439"/>
              <a:gd name="connsiteY2" fmla="*/ 957481 h 957481"/>
              <a:gd name="connsiteX3" fmla="*/ 0 w 9380439"/>
              <a:gd name="connsiteY3" fmla="*/ 957481 h 957481"/>
              <a:gd name="connsiteX4" fmla="*/ 0 w 9380439"/>
              <a:gd name="connsiteY4" fmla="*/ 0 h 957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0439" h="957481">
                <a:moveTo>
                  <a:pt x="0" y="0"/>
                </a:moveTo>
                <a:lnTo>
                  <a:pt x="9380439" y="0"/>
                </a:lnTo>
                <a:lnTo>
                  <a:pt x="9380439" y="957481"/>
                </a:lnTo>
                <a:lnTo>
                  <a:pt x="0" y="9574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145" tIns="17145" rIns="17145" bIns="17145" numCol="1" spcCol="1270" anchor="t" anchorCtr="0">
            <a:noAutofit/>
          </a:bodyPr>
          <a:lstStyle/>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Faculty groups (like ACTs, JCC committees, etc.) can create course-like spaces to share information and communicate</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Faculty can share assets, documents, and items with other faculty</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Training modules can be housed in LMS. Training for LMS already exists in LMS</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Librarians can create modules that can be easily integrated into courses as needed </a:t>
            </a:r>
          </a:p>
          <a:p>
            <a:pPr marL="85725" lvl="1" indent="-85725" defTabSz="400050">
              <a:lnSpc>
                <a:spcPct val="90000"/>
              </a:lnSpc>
              <a:spcBef>
                <a:spcPct val="0"/>
              </a:spcBef>
              <a:spcAft>
                <a:spcPct val="15000"/>
              </a:spcAft>
              <a:buClrTx/>
              <a:buFontTx/>
              <a:buChar char="••"/>
            </a:pPr>
            <a:r>
              <a:rPr lang="en-US" sz="1200" kern="1200" dirty="0">
                <a:solidFill>
                  <a:prstClr val="black">
                    <a:hueOff val="0"/>
                    <a:satOff val="0"/>
                    <a:lumOff val="0"/>
                    <a:alphaOff val="0"/>
                  </a:prstClr>
                </a:solidFill>
              </a:rPr>
              <a:t>Groups and shared items are easy to find, add users to, copy and export from</a:t>
            </a:r>
          </a:p>
          <a:p>
            <a:pPr marL="85725" lvl="1" indent="-85725" defTabSz="400050">
              <a:lnSpc>
                <a:spcPct val="90000"/>
              </a:lnSpc>
              <a:spcBef>
                <a:spcPct val="0"/>
              </a:spcBef>
              <a:spcAft>
                <a:spcPct val="15000"/>
              </a:spcAft>
              <a:buClrTx/>
              <a:buFontTx/>
              <a:buChar char="••"/>
            </a:pPr>
            <a:endParaRPr lang="en-US" sz="900" kern="1200" dirty="0">
              <a:solidFill>
                <a:prstClr val="black">
                  <a:hueOff val="0"/>
                  <a:satOff val="0"/>
                  <a:lumOff val="0"/>
                  <a:alphaOff val="0"/>
                </a:prstClr>
              </a:solidFill>
            </a:endParaRPr>
          </a:p>
        </p:txBody>
      </p:sp>
      <p:sp>
        <p:nvSpPr>
          <p:cNvPr id="62" name="Freeform 61"/>
          <p:cNvSpPr/>
          <p:nvPr/>
        </p:nvSpPr>
        <p:spPr>
          <a:xfrm>
            <a:off x="4599191" y="3138957"/>
            <a:ext cx="2489309" cy="359002"/>
          </a:xfrm>
          <a:custGeom>
            <a:avLst/>
            <a:gdLst>
              <a:gd name="connsiteX0" fmla="*/ 79794 w 2438914"/>
              <a:gd name="connsiteY0" fmla="*/ 0 h 478669"/>
              <a:gd name="connsiteX1" fmla="*/ 2359120 w 2438914"/>
              <a:gd name="connsiteY1" fmla="*/ 0 h 478669"/>
              <a:gd name="connsiteX2" fmla="*/ 2438914 w 2438914"/>
              <a:gd name="connsiteY2" fmla="*/ 79794 h 478669"/>
              <a:gd name="connsiteX3" fmla="*/ 2438914 w 2438914"/>
              <a:gd name="connsiteY3" fmla="*/ 478669 h 478669"/>
              <a:gd name="connsiteX4" fmla="*/ 2438914 w 2438914"/>
              <a:gd name="connsiteY4" fmla="*/ 478669 h 478669"/>
              <a:gd name="connsiteX5" fmla="*/ 0 w 2438914"/>
              <a:gd name="connsiteY5" fmla="*/ 478669 h 478669"/>
              <a:gd name="connsiteX6" fmla="*/ 0 w 2438914"/>
              <a:gd name="connsiteY6" fmla="*/ 478669 h 478669"/>
              <a:gd name="connsiteX7" fmla="*/ 0 w 2438914"/>
              <a:gd name="connsiteY7" fmla="*/ 79794 h 478669"/>
              <a:gd name="connsiteX8" fmla="*/ 79794 w 2438914"/>
              <a:gd name="connsiteY8" fmla="*/ 0 h 47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14" h="478669">
                <a:moveTo>
                  <a:pt x="79794" y="0"/>
                </a:moveTo>
                <a:lnTo>
                  <a:pt x="2359120" y="0"/>
                </a:lnTo>
                <a:cubicBezTo>
                  <a:pt x="2403189" y="0"/>
                  <a:pt x="2438914" y="35725"/>
                  <a:pt x="2438914" y="79794"/>
                </a:cubicBezTo>
                <a:lnTo>
                  <a:pt x="2438914" y="478669"/>
                </a:lnTo>
                <a:lnTo>
                  <a:pt x="2438914" y="478669"/>
                </a:lnTo>
                <a:lnTo>
                  <a:pt x="0" y="478669"/>
                </a:lnTo>
                <a:lnTo>
                  <a:pt x="0" y="478669"/>
                </a:lnTo>
                <a:lnTo>
                  <a:pt x="0" y="79794"/>
                </a:lnTo>
                <a:cubicBezTo>
                  <a:pt x="0" y="35725"/>
                  <a:pt x="35725" y="0"/>
                  <a:pt x="79794" y="0"/>
                </a:cubicBezTo>
                <a:close/>
              </a:path>
            </a:pathLst>
          </a:custGeom>
        </p:spPr>
        <p:style>
          <a:lnRef idx="2">
            <a:schemeClr val="accent5">
              <a:hueOff val="-7138475"/>
              <a:satOff val="-47110"/>
              <a:lumOff val="19996"/>
              <a:alphaOff val="0"/>
            </a:schemeClr>
          </a:lnRef>
          <a:fillRef idx="1">
            <a:schemeClr val="accent5">
              <a:hueOff val="-7138475"/>
              <a:satOff val="-47110"/>
              <a:lumOff val="19996"/>
              <a:alphaOff val="0"/>
            </a:schemeClr>
          </a:fillRef>
          <a:effectRef idx="0">
            <a:schemeClr val="accent5">
              <a:hueOff val="-7138475"/>
              <a:satOff val="-47110"/>
              <a:lumOff val="19996"/>
              <a:alphaOff val="0"/>
            </a:schemeClr>
          </a:effectRef>
          <a:fontRef idx="minor">
            <a:schemeClr val="lt1"/>
          </a:fontRef>
        </p:style>
        <p:txBody>
          <a:bodyPr spcFirstLastPara="0" vert="horz" wrap="square" lIns="51818" tIns="51818" rIns="51818" bIns="34290" numCol="1" spcCol="1270" anchor="ctr" anchorCtr="0">
            <a:noAutofit/>
          </a:bodyPr>
          <a:lstStyle/>
          <a:p>
            <a:pPr algn="ctr" defTabSz="800100">
              <a:lnSpc>
                <a:spcPct val="90000"/>
              </a:lnSpc>
              <a:spcBef>
                <a:spcPct val="0"/>
              </a:spcBef>
              <a:spcAft>
                <a:spcPct val="35000"/>
              </a:spcAft>
              <a:buClrTx/>
            </a:pPr>
            <a:r>
              <a:rPr lang="en-US" sz="1800" kern="1200" dirty="0">
                <a:solidFill>
                  <a:prstClr val="white"/>
                </a:solidFill>
              </a:rPr>
              <a:t>Organizations – Students</a:t>
            </a:r>
          </a:p>
        </p:txBody>
      </p:sp>
    </p:spTree>
    <p:extLst>
      <p:ext uri="{BB962C8B-B14F-4D97-AF65-F5344CB8AC3E}">
        <p14:creationId xmlns:p14="http://schemas.microsoft.com/office/powerpoint/2010/main" val="526103422"/>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D216F-56FB-4FA0-BD65-7F5AC105678B}"/>
              </a:ext>
            </a:extLst>
          </p:cNvPr>
          <p:cNvSpPr txBox="1"/>
          <p:nvPr/>
        </p:nvSpPr>
        <p:spPr>
          <a:xfrm>
            <a:off x="1888082" y="254399"/>
            <a:ext cx="7233192" cy="300083"/>
          </a:xfrm>
          <a:prstGeom prst="rect">
            <a:avLst/>
          </a:prstGeom>
          <a:noFill/>
        </p:spPr>
        <p:txBody>
          <a:bodyPr wrap="square" rtlCol="0" anchor="t">
            <a:noAutofit/>
          </a:bodyPr>
          <a:lstStyle/>
          <a:p>
            <a:pPr marL="257175" indent="-170021">
              <a:buClrTx/>
              <a:tabLst>
                <a:tab pos="1800225" algn="l"/>
                <a:tab pos="4286250" algn="l"/>
              </a:tabLst>
            </a:pPr>
            <a:r>
              <a:rPr lang="en-US" sz="3300" b="1" kern="1200">
                <a:solidFill>
                  <a:srgbClr val="2E6077"/>
                </a:solidFill>
                <a:latin typeface="Calibri"/>
                <a:ea typeface=""/>
                <a:cs typeface="Calibri"/>
              </a:rPr>
              <a:t>Inclusive of </a:t>
            </a:r>
            <a:r>
              <a:rPr lang="en-US" sz="3300" b="1" kern="1200" dirty="0">
                <a:solidFill>
                  <a:srgbClr val="2E6077"/>
                </a:solidFill>
                <a:latin typeface="Calibri"/>
                <a:ea typeface=""/>
                <a:cs typeface="Calibri"/>
              </a:rPr>
              <a:t>COVID-19 needs</a:t>
            </a:r>
            <a:endParaRPr lang="en-US" sz="3300" b="1" kern="1200">
              <a:solidFill>
                <a:srgbClr val="2E6077"/>
              </a:solidFill>
              <a:latin typeface="Calibri"/>
              <a:ea typeface=""/>
              <a:cs typeface="Calibri"/>
            </a:endParaRPr>
          </a:p>
        </p:txBody>
      </p:sp>
      <p:sp>
        <p:nvSpPr>
          <p:cNvPr id="8" name="Freeform 7"/>
          <p:cNvSpPr/>
          <p:nvPr/>
        </p:nvSpPr>
        <p:spPr>
          <a:xfrm>
            <a:off x="1114195" y="947449"/>
            <a:ext cx="2926524" cy="453585"/>
          </a:xfrm>
          <a:custGeom>
            <a:avLst/>
            <a:gdLst>
              <a:gd name="connsiteX0" fmla="*/ 0 w 3902032"/>
              <a:gd name="connsiteY0" fmla="*/ 0 h 604780"/>
              <a:gd name="connsiteX1" fmla="*/ 3902032 w 3902032"/>
              <a:gd name="connsiteY1" fmla="*/ 0 h 604780"/>
              <a:gd name="connsiteX2" fmla="*/ 3902032 w 3902032"/>
              <a:gd name="connsiteY2" fmla="*/ 604780 h 604780"/>
              <a:gd name="connsiteX3" fmla="*/ 0 w 3902032"/>
              <a:gd name="connsiteY3" fmla="*/ 604780 h 604780"/>
              <a:gd name="connsiteX4" fmla="*/ 0 w 3902032"/>
              <a:gd name="connsiteY4" fmla="*/ 0 h 60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032" h="604780">
                <a:moveTo>
                  <a:pt x="0" y="0"/>
                </a:moveTo>
                <a:lnTo>
                  <a:pt x="3902032" y="0"/>
                </a:lnTo>
                <a:lnTo>
                  <a:pt x="3902032" y="604780"/>
                </a:lnTo>
                <a:lnTo>
                  <a:pt x="0" y="604780"/>
                </a:lnTo>
                <a:lnTo>
                  <a:pt x="0" y="0"/>
                </a:lnTo>
                <a:close/>
              </a:path>
            </a:pathLst>
          </a:custGeom>
          <a:scene3d>
            <a:camera prst="orthographicFront"/>
            <a:lightRig rig="threePt" dir="t"/>
          </a:scene3d>
          <a:sp3d>
            <a:bevelT/>
          </a:sp3d>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5245" tIns="55245" rIns="360033" bIns="55245" numCol="1" spcCol="1270" anchor="ctr" anchorCtr="0">
            <a:noAutofit/>
          </a:bodyPr>
          <a:lstStyle/>
          <a:p>
            <a:pPr algn="r" defTabSz="966788">
              <a:lnSpc>
                <a:spcPct val="90000"/>
              </a:lnSpc>
              <a:spcBef>
                <a:spcPct val="0"/>
              </a:spcBef>
              <a:spcAft>
                <a:spcPct val="35000"/>
              </a:spcAft>
              <a:buClrTx/>
            </a:pPr>
            <a:r>
              <a:rPr lang="en-US" sz="2175" kern="1200" dirty="0">
                <a:solidFill>
                  <a:srgbClr val="1F497D">
                    <a:hueOff val="0"/>
                    <a:satOff val="0"/>
                    <a:lumOff val="0"/>
                    <a:alphaOff val="0"/>
                  </a:srgbClr>
                </a:solidFill>
              </a:rPr>
              <a:t>Communication tools</a:t>
            </a:r>
          </a:p>
        </p:txBody>
      </p:sp>
      <p:sp>
        <p:nvSpPr>
          <p:cNvPr id="9" name="Oval 8"/>
          <p:cNvSpPr/>
          <p:nvPr/>
        </p:nvSpPr>
        <p:spPr>
          <a:xfrm>
            <a:off x="3757229" y="890752"/>
            <a:ext cx="566981" cy="566981"/>
          </a:xfrm>
          <a:prstGeom prst="ellipse">
            <a:avLst/>
          </a:prstGeom>
          <a:scene3d>
            <a:camera prst="orthographicFront"/>
            <a:lightRig rig="threePt" dir="t"/>
          </a:scene3d>
          <a:sp3d>
            <a:bevelT/>
          </a:sp3d>
        </p:spPr>
        <p:style>
          <a:lnRef idx="2">
            <a:schemeClr val="dk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sp>
      <p:sp>
        <p:nvSpPr>
          <p:cNvPr id="10" name="Freeform 9"/>
          <p:cNvSpPr/>
          <p:nvPr/>
        </p:nvSpPr>
        <p:spPr>
          <a:xfrm>
            <a:off x="1444688" y="1826183"/>
            <a:ext cx="2601498" cy="453585"/>
          </a:xfrm>
          <a:custGeom>
            <a:avLst/>
            <a:gdLst>
              <a:gd name="connsiteX0" fmla="*/ 0 w 3468664"/>
              <a:gd name="connsiteY0" fmla="*/ 0 h 604780"/>
              <a:gd name="connsiteX1" fmla="*/ 3468664 w 3468664"/>
              <a:gd name="connsiteY1" fmla="*/ 0 h 604780"/>
              <a:gd name="connsiteX2" fmla="*/ 3468664 w 3468664"/>
              <a:gd name="connsiteY2" fmla="*/ 604780 h 604780"/>
              <a:gd name="connsiteX3" fmla="*/ 0 w 3468664"/>
              <a:gd name="connsiteY3" fmla="*/ 604780 h 604780"/>
              <a:gd name="connsiteX4" fmla="*/ 0 w 3468664"/>
              <a:gd name="connsiteY4" fmla="*/ 0 h 60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8664" h="604780">
                <a:moveTo>
                  <a:pt x="0" y="0"/>
                </a:moveTo>
                <a:lnTo>
                  <a:pt x="3468664" y="0"/>
                </a:lnTo>
                <a:lnTo>
                  <a:pt x="3468664" y="604780"/>
                </a:lnTo>
                <a:lnTo>
                  <a:pt x="0" y="604780"/>
                </a:lnTo>
                <a:lnTo>
                  <a:pt x="0" y="0"/>
                </a:lnTo>
                <a:close/>
              </a:path>
            </a:pathLst>
          </a:custGeom>
          <a:scene3d>
            <a:camera prst="orthographicFront"/>
            <a:lightRig rig="threePt" dir="t"/>
          </a:scene3d>
          <a:sp3d>
            <a:bevelT/>
          </a:sp3d>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5245" tIns="55245" rIns="360033" bIns="55245" numCol="1" spcCol="1270" anchor="ctr" anchorCtr="0">
            <a:noAutofit/>
          </a:bodyPr>
          <a:lstStyle/>
          <a:p>
            <a:pPr algn="r" defTabSz="966788">
              <a:lnSpc>
                <a:spcPct val="90000"/>
              </a:lnSpc>
              <a:spcBef>
                <a:spcPct val="0"/>
              </a:spcBef>
              <a:spcAft>
                <a:spcPct val="35000"/>
              </a:spcAft>
              <a:buClrTx/>
            </a:pPr>
            <a:r>
              <a:rPr lang="en-US" sz="2175" kern="1200">
                <a:solidFill>
                  <a:srgbClr val="1F497D">
                    <a:hueOff val="0"/>
                    <a:satOff val="0"/>
                    <a:lumOff val="0"/>
                    <a:alphaOff val="0"/>
                  </a:srgbClr>
                </a:solidFill>
              </a:rPr>
              <a:t>Content authoring</a:t>
            </a:r>
          </a:p>
        </p:txBody>
      </p:sp>
      <p:sp>
        <p:nvSpPr>
          <p:cNvPr id="11" name="Oval 10"/>
          <p:cNvSpPr/>
          <p:nvPr/>
        </p:nvSpPr>
        <p:spPr>
          <a:xfrm>
            <a:off x="3762697" y="1769485"/>
            <a:ext cx="566981" cy="566981"/>
          </a:xfrm>
          <a:prstGeom prst="ellipse">
            <a:avLst/>
          </a:prstGeom>
          <a:scene3d>
            <a:camera prst="orthographicFront"/>
            <a:lightRig rig="threePt" dir="t"/>
          </a:scene3d>
          <a:sp3d>
            <a:bevelT/>
          </a:sp3d>
        </p:spPr>
        <p:style>
          <a:lnRef idx="2">
            <a:schemeClr val="dk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sp>
      <p:sp>
        <p:nvSpPr>
          <p:cNvPr id="12" name="Freeform 11"/>
          <p:cNvSpPr/>
          <p:nvPr/>
        </p:nvSpPr>
        <p:spPr>
          <a:xfrm>
            <a:off x="1512259" y="2732444"/>
            <a:ext cx="2501741" cy="453585"/>
          </a:xfrm>
          <a:custGeom>
            <a:avLst/>
            <a:gdLst>
              <a:gd name="connsiteX0" fmla="*/ 0 w 3335655"/>
              <a:gd name="connsiteY0" fmla="*/ 0 h 604780"/>
              <a:gd name="connsiteX1" fmla="*/ 3335655 w 3335655"/>
              <a:gd name="connsiteY1" fmla="*/ 0 h 604780"/>
              <a:gd name="connsiteX2" fmla="*/ 3335655 w 3335655"/>
              <a:gd name="connsiteY2" fmla="*/ 604780 h 604780"/>
              <a:gd name="connsiteX3" fmla="*/ 0 w 3335655"/>
              <a:gd name="connsiteY3" fmla="*/ 604780 h 604780"/>
              <a:gd name="connsiteX4" fmla="*/ 0 w 3335655"/>
              <a:gd name="connsiteY4" fmla="*/ 0 h 60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5655" h="604780">
                <a:moveTo>
                  <a:pt x="0" y="0"/>
                </a:moveTo>
                <a:lnTo>
                  <a:pt x="3335655" y="0"/>
                </a:lnTo>
                <a:lnTo>
                  <a:pt x="3335655" y="604780"/>
                </a:lnTo>
                <a:lnTo>
                  <a:pt x="0" y="604780"/>
                </a:lnTo>
                <a:lnTo>
                  <a:pt x="0" y="0"/>
                </a:lnTo>
                <a:close/>
              </a:path>
            </a:pathLst>
          </a:custGeom>
          <a:scene3d>
            <a:camera prst="orthographicFront"/>
            <a:lightRig rig="threePt" dir="t"/>
          </a:scene3d>
          <a:sp3d>
            <a:bevelT/>
          </a:sp3d>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5245" tIns="55245" rIns="360033" bIns="55245" numCol="1" spcCol="1270" anchor="ctr" anchorCtr="0">
            <a:noAutofit/>
          </a:bodyPr>
          <a:lstStyle/>
          <a:p>
            <a:pPr algn="r" defTabSz="966788">
              <a:lnSpc>
                <a:spcPct val="90000"/>
              </a:lnSpc>
              <a:spcBef>
                <a:spcPct val="0"/>
              </a:spcBef>
              <a:spcAft>
                <a:spcPct val="35000"/>
              </a:spcAft>
              <a:buClrTx/>
            </a:pPr>
            <a:r>
              <a:rPr lang="en-US" sz="2175" kern="1200">
                <a:solidFill>
                  <a:srgbClr val="1F497D">
                    <a:hueOff val="0"/>
                    <a:satOff val="0"/>
                    <a:lumOff val="0"/>
                    <a:alphaOff val="0"/>
                  </a:srgbClr>
                </a:solidFill>
              </a:rPr>
              <a:t>Video platforming</a:t>
            </a:r>
          </a:p>
        </p:txBody>
      </p:sp>
      <p:sp>
        <p:nvSpPr>
          <p:cNvPr id="13" name="Oval 12"/>
          <p:cNvSpPr/>
          <p:nvPr/>
        </p:nvSpPr>
        <p:spPr>
          <a:xfrm>
            <a:off x="3757229" y="2675746"/>
            <a:ext cx="566981" cy="566981"/>
          </a:xfrm>
          <a:prstGeom prst="ellipse">
            <a:avLst/>
          </a:prstGeom>
          <a:scene3d>
            <a:camera prst="orthographicFront"/>
            <a:lightRig rig="threePt" dir="t"/>
          </a:scene3d>
          <a:sp3d>
            <a:bevelT/>
          </a:sp3d>
        </p:spPr>
        <p:style>
          <a:lnRef idx="2">
            <a:schemeClr val="dk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sp>
      <p:sp>
        <p:nvSpPr>
          <p:cNvPr id="16" name="Freeform 15"/>
          <p:cNvSpPr/>
          <p:nvPr/>
        </p:nvSpPr>
        <p:spPr>
          <a:xfrm>
            <a:off x="1157978" y="4483119"/>
            <a:ext cx="2926524" cy="453585"/>
          </a:xfrm>
          <a:custGeom>
            <a:avLst/>
            <a:gdLst>
              <a:gd name="connsiteX0" fmla="*/ 0 w 3902032"/>
              <a:gd name="connsiteY0" fmla="*/ 0 h 604780"/>
              <a:gd name="connsiteX1" fmla="*/ 3902032 w 3902032"/>
              <a:gd name="connsiteY1" fmla="*/ 0 h 604780"/>
              <a:gd name="connsiteX2" fmla="*/ 3902032 w 3902032"/>
              <a:gd name="connsiteY2" fmla="*/ 604780 h 604780"/>
              <a:gd name="connsiteX3" fmla="*/ 0 w 3902032"/>
              <a:gd name="connsiteY3" fmla="*/ 604780 h 604780"/>
              <a:gd name="connsiteX4" fmla="*/ 0 w 3902032"/>
              <a:gd name="connsiteY4" fmla="*/ 0 h 60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032" h="604780">
                <a:moveTo>
                  <a:pt x="0" y="0"/>
                </a:moveTo>
                <a:lnTo>
                  <a:pt x="3902032" y="0"/>
                </a:lnTo>
                <a:lnTo>
                  <a:pt x="3902032" y="604780"/>
                </a:lnTo>
                <a:lnTo>
                  <a:pt x="0" y="604780"/>
                </a:lnTo>
                <a:lnTo>
                  <a:pt x="0" y="0"/>
                </a:lnTo>
                <a:close/>
              </a:path>
            </a:pathLst>
          </a:custGeom>
          <a:scene3d>
            <a:camera prst="orthographicFront"/>
            <a:lightRig rig="threePt" dir="t"/>
          </a:scene3d>
          <a:sp3d>
            <a:bevelT/>
          </a:sp3d>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5245" tIns="55245" rIns="360033" bIns="55245" numCol="1" spcCol="1270" anchor="ctr" anchorCtr="0">
            <a:noAutofit/>
          </a:bodyPr>
          <a:lstStyle/>
          <a:p>
            <a:pPr algn="r" defTabSz="966788">
              <a:lnSpc>
                <a:spcPct val="90000"/>
              </a:lnSpc>
              <a:spcBef>
                <a:spcPct val="0"/>
              </a:spcBef>
              <a:spcAft>
                <a:spcPct val="35000"/>
              </a:spcAft>
              <a:buClrTx/>
            </a:pPr>
            <a:r>
              <a:rPr lang="en-US" sz="2175" kern="1200">
                <a:solidFill>
                  <a:srgbClr val="1F497D">
                    <a:hueOff val="0"/>
                    <a:satOff val="0"/>
                    <a:lumOff val="0"/>
                    <a:alphaOff val="0"/>
                  </a:srgbClr>
                </a:solidFill>
              </a:rPr>
              <a:t>All ACP contingencies</a:t>
            </a:r>
          </a:p>
        </p:txBody>
      </p:sp>
      <p:sp>
        <p:nvSpPr>
          <p:cNvPr id="17" name="Oval 16"/>
          <p:cNvSpPr/>
          <p:nvPr/>
        </p:nvSpPr>
        <p:spPr>
          <a:xfrm>
            <a:off x="3801013" y="4426422"/>
            <a:ext cx="566981" cy="566981"/>
          </a:xfrm>
          <a:prstGeom prst="ellipse">
            <a:avLst/>
          </a:prstGeom>
          <a:scene3d>
            <a:camera prst="orthographicFront"/>
            <a:lightRig rig="threePt" dir="t"/>
          </a:scene3d>
          <a:sp3d>
            <a:bevelT/>
          </a:sp3d>
        </p:spPr>
        <p:style>
          <a:lnRef idx="2">
            <a:schemeClr val="dk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sp>
      <p:sp>
        <p:nvSpPr>
          <p:cNvPr id="30" name="Freeform 29"/>
          <p:cNvSpPr/>
          <p:nvPr/>
        </p:nvSpPr>
        <p:spPr>
          <a:xfrm>
            <a:off x="1439221" y="3618608"/>
            <a:ext cx="2601498" cy="453585"/>
          </a:xfrm>
          <a:custGeom>
            <a:avLst/>
            <a:gdLst>
              <a:gd name="connsiteX0" fmla="*/ 0 w 3468664"/>
              <a:gd name="connsiteY0" fmla="*/ 0 h 604780"/>
              <a:gd name="connsiteX1" fmla="*/ 3468664 w 3468664"/>
              <a:gd name="connsiteY1" fmla="*/ 0 h 604780"/>
              <a:gd name="connsiteX2" fmla="*/ 3468664 w 3468664"/>
              <a:gd name="connsiteY2" fmla="*/ 604780 h 604780"/>
              <a:gd name="connsiteX3" fmla="*/ 0 w 3468664"/>
              <a:gd name="connsiteY3" fmla="*/ 604780 h 604780"/>
              <a:gd name="connsiteX4" fmla="*/ 0 w 3468664"/>
              <a:gd name="connsiteY4" fmla="*/ 0 h 60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8664" h="604780">
                <a:moveTo>
                  <a:pt x="0" y="0"/>
                </a:moveTo>
                <a:lnTo>
                  <a:pt x="3468664" y="0"/>
                </a:lnTo>
                <a:lnTo>
                  <a:pt x="3468664" y="604780"/>
                </a:lnTo>
                <a:lnTo>
                  <a:pt x="0" y="604780"/>
                </a:lnTo>
                <a:lnTo>
                  <a:pt x="0" y="0"/>
                </a:lnTo>
                <a:close/>
              </a:path>
            </a:pathLst>
          </a:custGeom>
          <a:scene3d>
            <a:camera prst="orthographicFront"/>
            <a:lightRig rig="threePt" dir="t"/>
          </a:scene3d>
          <a:sp3d>
            <a:bevelT/>
          </a:sp3d>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5245" tIns="55245" rIns="360033" bIns="55245" numCol="1" spcCol="1270" anchor="ctr" anchorCtr="0">
            <a:noAutofit/>
          </a:bodyPr>
          <a:lstStyle/>
          <a:p>
            <a:pPr algn="r" defTabSz="966788">
              <a:lnSpc>
                <a:spcPct val="90000"/>
              </a:lnSpc>
              <a:spcBef>
                <a:spcPct val="0"/>
              </a:spcBef>
              <a:spcAft>
                <a:spcPct val="35000"/>
              </a:spcAft>
              <a:buClrTx/>
            </a:pPr>
            <a:r>
              <a:rPr lang="en-US" sz="2175" kern="1200">
                <a:solidFill>
                  <a:srgbClr val="1F497D">
                    <a:hueOff val="0"/>
                    <a:satOff val="0"/>
                    <a:lumOff val="0"/>
                    <a:alphaOff val="0"/>
                  </a:srgbClr>
                </a:solidFill>
              </a:rPr>
              <a:t>Assessment tools</a:t>
            </a:r>
          </a:p>
        </p:txBody>
      </p:sp>
      <p:sp>
        <p:nvSpPr>
          <p:cNvPr id="31" name="Oval 30"/>
          <p:cNvSpPr/>
          <p:nvPr/>
        </p:nvSpPr>
        <p:spPr>
          <a:xfrm>
            <a:off x="3757229" y="3561910"/>
            <a:ext cx="566981" cy="566981"/>
          </a:xfrm>
          <a:prstGeom prst="ellipse">
            <a:avLst/>
          </a:prstGeom>
          <a:scene3d>
            <a:camera prst="orthographicFront"/>
            <a:lightRig rig="threePt" dir="t"/>
          </a:scene3d>
          <a:sp3d>
            <a:bevelT/>
          </a:sp3d>
        </p:spPr>
        <p:style>
          <a:lnRef idx="2">
            <a:schemeClr val="dk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sp>
      <p:pic>
        <p:nvPicPr>
          <p:cNvPr id="1026" name="Picture 2" descr="Royalty-Free Checkmark Stock Images, Photos &amp; Vectors | Shutterstock">
            <a:extLst>
              <a:ext uri="{FF2B5EF4-FFF2-40B4-BE49-F238E27FC236}">
                <a16:creationId xmlns:a16="http://schemas.microsoft.com/office/drawing/2014/main" id="{820479DF-5DFD-4A86-9889-1CE7CFA7281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78" t="15418" r="13077" b="18549"/>
          <a:stretch/>
        </p:blipFill>
        <p:spPr bwMode="auto">
          <a:xfrm>
            <a:off x="3885856" y="1012523"/>
            <a:ext cx="325540" cy="311386"/>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21"/>
          <p:cNvSpPr/>
          <p:nvPr/>
        </p:nvSpPr>
        <p:spPr>
          <a:xfrm>
            <a:off x="4509610" y="2290611"/>
            <a:ext cx="3089594" cy="453585"/>
          </a:xfrm>
          <a:custGeom>
            <a:avLst/>
            <a:gdLst>
              <a:gd name="connsiteX0" fmla="*/ 0 w 4119459"/>
              <a:gd name="connsiteY0" fmla="*/ 0 h 604780"/>
              <a:gd name="connsiteX1" fmla="*/ 4119459 w 4119459"/>
              <a:gd name="connsiteY1" fmla="*/ 0 h 604780"/>
              <a:gd name="connsiteX2" fmla="*/ 4119459 w 4119459"/>
              <a:gd name="connsiteY2" fmla="*/ 604780 h 604780"/>
              <a:gd name="connsiteX3" fmla="*/ 0 w 4119459"/>
              <a:gd name="connsiteY3" fmla="*/ 604780 h 604780"/>
              <a:gd name="connsiteX4" fmla="*/ 0 w 4119459"/>
              <a:gd name="connsiteY4" fmla="*/ 0 h 60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9459" h="604780">
                <a:moveTo>
                  <a:pt x="0" y="0"/>
                </a:moveTo>
                <a:lnTo>
                  <a:pt x="4119459" y="0"/>
                </a:lnTo>
                <a:lnTo>
                  <a:pt x="4119459" y="604780"/>
                </a:lnTo>
                <a:lnTo>
                  <a:pt x="0" y="604780"/>
                </a:lnTo>
                <a:lnTo>
                  <a:pt x="0" y="0"/>
                </a:lnTo>
                <a:close/>
              </a:path>
            </a:pathLst>
          </a:custGeom>
          <a:scene3d>
            <a:camera prst="orthographicFront"/>
            <a:lightRig rig="threePt" dir="t"/>
          </a:scene3d>
          <a:sp3d>
            <a:bevelT/>
          </a:sp3d>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360033" tIns="59055" rIns="59055" bIns="59055" numCol="1" spcCol="1270" anchor="ctr" anchorCtr="0">
            <a:noAutofit/>
          </a:bodyPr>
          <a:lstStyle/>
          <a:p>
            <a:pPr defTabSz="1033463">
              <a:lnSpc>
                <a:spcPct val="90000"/>
              </a:lnSpc>
              <a:spcBef>
                <a:spcPct val="0"/>
              </a:spcBef>
              <a:spcAft>
                <a:spcPct val="35000"/>
              </a:spcAft>
              <a:buClrTx/>
            </a:pPr>
            <a:r>
              <a:rPr lang="en-US" sz="2325" kern="1200" dirty="0">
                <a:solidFill>
                  <a:srgbClr val="1F497D">
                    <a:hueOff val="0"/>
                    <a:satOff val="0"/>
                    <a:lumOff val="0"/>
                    <a:alphaOff val="0"/>
                  </a:srgbClr>
                </a:solidFill>
              </a:rPr>
              <a:t>Mobile functionality</a:t>
            </a:r>
          </a:p>
        </p:txBody>
      </p:sp>
      <p:sp>
        <p:nvSpPr>
          <p:cNvPr id="23" name="Oval 22"/>
          <p:cNvSpPr/>
          <p:nvPr/>
        </p:nvSpPr>
        <p:spPr>
          <a:xfrm>
            <a:off x="4210711" y="2233913"/>
            <a:ext cx="566981" cy="566981"/>
          </a:xfrm>
          <a:prstGeom prst="ellipse">
            <a:avLst/>
          </a:prstGeom>
          <a:scene3d>
            <a:camera prst="orthographicFront"/>
            <a:lightRig rig="threePt" dir="t"/>
          </a:scene3d>
          <a:sp3d>
            <a:bevelT/>
          </a:sp3d>
        </p:spPr>
        <p:style>
          <a:lnRef idx="2">
            <a:schemeClr val="dk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sp>
      <p:sp>
        <p:nvSpPr>
          <p:cNvPr id="26" name="Freeform 25"/>
          <p:cNvSpPr/>
          <p:nvPr/>
        </p:nvSpPr>
        <p:spPr>
          <a:xfrm>
            <a:off x="4491083" y="3179563"/>
            <a:ext cx="3089594" cy="453585"/>
          </a:xfrm>
          <a:custGeom>
            <a:avLst/>
            <a:gdLst>
              <a:gd name="connsiteX0" fmla="*/ 0 w 4119459"/>
              <a:gd name="connsiteY0" fmla="*/ 0 h 604780"/>
              <a:gd name="connsiteX1" fmla="*/ 4119459 w 4119459"/>
              <a:gd name="connsiteY1" fmla="*/ 0 h 604780"/>
              <a:gd name="connsiteX2" fmla="*/ 4119459 w 4119459"/>
              <a:gd name="connsiteY2" fmla="*/ 604780 h 604780"/>
              <a:gd name="connsiteX3" fmla="*/ 0 w 4119459"/>
              <a:gd name="connsiteY3" fmla="*/ 604780 h 604780"/>
              <a:gd name="connsiteX4" fmla="*/ 0 w 4119459"/>
              <a:gd name="connsiteY4" fmla="*/ 0 h 60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9459" h="604780">
                <a:moveTo>
                  <a:pt x="0" y="0"/>
                </a:moveTo>
                <a:lnTo>
                  <a:pt x="4119459" y="0"/>
                </a:lnTo>
                <a:lnTo>
                  <a:pt x="4119459" y="604780"/>
                </a:lnTo>
                <a:lnTo>
                  <a:pt x="0" y="604780"/>
                </a:lnTo>
                <a:lnTo>
                  <a:pt x="0" y="0"/>
                </a:lnTo>
                <a:close/>
              </a:path>
            </a:pathLst>
          </a:custGeom>
          <a:scene3d>
            <a:camera prst="orthographicFront"/>
            <a:lightRig rig="threePt" dir="t"/>
          </a:scene3d>
          <a:sp3d>
            <a:bevelT/>
          </a:sp3d>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360033" tIns="59055" rIns="59055" bIns="59055" numCol="1" spcCol="1270" anchor="ctr" anchorCtr="0">
            <a:noAutofit/>
          </a:bodyPr>
          <a:lstStyle/>
          <a:p>
            <a:pPr defTabSz="1033463">
              <a:lnSpc>
                <a:spcPct val="90000"/>
              </a:lnSpc>
              <a:spcBef>
                <a:spcPct val="0"/>
              </a:spcBef>
              <a:spcAft>
                <a:spcPct val="35000"/>
              </a:spcAft>
              <a:buClrTx/>
            </a:pPr>
            <a:r>
              <a:rPr lang="en-US" sz="2325" kern="1200">
                <a:solidFill>
                  <a:srgbClr val="1F497D">
                    <a:hueOff val="0"/>
                    <a:satOff val="0"/>
                    <a:lumOff val="0"/>
                    <a:alphaOff val="0"/>
                  </a:srgbClr>
                </a:solidFill>
              </a:rPr>
              <a:t>Shared content</a:t>
            </a:r>
          </a:p>
        </p:txBody>
      </p:sp>
      <p:sp>
        <p:nvSpPr>
          <p:cNvPr id="27" name="Oval 26"/>
          <p:cNvSpPr/>
          <p:nvPr/>
        </p:nvSpPr>
        <p:spPr>
          <a:xfrm>
            <a:off x="4207593" y="3122866"/>
            <a:ext cx="566981" cy="566981"/>
          </a:xfrm>
          <a:prstGeom prst="ellipse">
            <a:avLst/>
          </a:prstGeom>
          <a:scene3d>
            <a:camera prst="orthographicFront"/>
            <a:lightRig rig="threePt" dir="t"/>
          </a:scene3d>
          <a:sp3d>
            <a:bevelT/>
          </a:sp3d>
        </p:spPr>
        <p:style>
          <a:lnRef idx="2">
            <a:schemeClr val="dk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sp>
      <p:sp>
        <p:nvSpPr>
          <p:cNvPr id="28" name="Freeform 27"/>
          <p:cNvSpPr/>
          <p:nvPr/>
        </p:nvSpPr>
        <p:spPr>
          <a:xfrm>
            <a:off x="4516436" y="4029608"/>
            <a:ext cx="3414620" cy="453585"/>
          </a:xfrm>
          <a:custGeom>
            <a:avLst/>
            <a:gdLst>
              <a:gd name="connsiteX0" fmla="*/ 0 w 4552827"/>
              <a:gd name="connsiteY0" fmla="*/ 0 h 604780"/>
              <a:gd name="connsiteX1" fmla="*/ 4552827 w 4552827"/>
              <a:gd name="connsiteY1" fmla="*/ 0 h 604780"/>
              <a:gd name="connsiteX2" fmla="*/ 4552827 w 4552827"/>
              <a:gd name="connsiteY2" fmla="*/ 604780 h 604780"/>
              <a:gd name="connsiteX3" fmla="*/ 0 w 4552827"/>
              <a:gd name="connsiteY3" fmla="*/ 604780 h 604780"/>
              <a:gd name="connsiteX4" fmla="*/ 0 w 4552827"/>
              <a:gd name="connsiteY4" fmla="*/ 0 h 60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2827" h="604780">
                <a:moveTo>
                  <a:pt x="0" y="0"/>
                </a:moveTo>
                <a:lnTo>
                  <a:pt x="4552827" y="0"/>
                </a:lnTo>
                <a:lnTo>
                  <a:pt x="4552827" y="604780"/>
                </a:lnTo>
                <a:lnTo>
                  <a:pt x="0" y="604780"/>
                </a:lnTo>
                <a:lnTo>
                  <a:pt x="0" y="0"/>
                </a:lnTo>
                <a:close/>
              </a:path>
            </a:pathLst>
          </a:custGeom>
          <a:scene3d>
            <a:camera prst="orthographicFront"/>
            <a:lightRig rig="threePt" dir="t"/>
          </a:scene3d>
          <a:sp3d>
            <a:bevelT/>
          </a:sp3d>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360033" tIns="59055" rIns="59055" bIns="59055" numCol="1" spcCol="1270" anchor="ctr" anchorCtr="0">
            <a:noAutofit/>
          </a:bodyPr>
          <a:lstStyle/>
          <a:p>
            <a:pPr defTabSz="1033463">
              <a:lnSpc>
                <a:spcPct val="90000"/>
              </a:lnSpc>
              <a:spcBef>
                <a:spcPct val="0"/>
              </a:spcBef>
              <a:spcAft>
                <a:spcPct val="35000"/>
              </a:spcAft>
              <a:buClrTx/>
            </a:pPr>
            <a:r>
              <a:rPr lang="en-US" sz="2325" kern="1200">
                <a:solidFill>
                  <a:srgbClr val="1F497D">
                    <a:hueOff val="0"/>
                    <a:satOff val="0"/>
                    <a:lumOff val="0"/>
                    <a:alphaOff val="0"/>
                  </a:srgbClr>
                </a:solidFill>
              </a:rPr>
              <a:t>Accessibility / ADA / SAR</a:t>
            </a:r>
          </a:p>
        </p:txBody>
      </p:sp>
      <p:sp>
        <p:nvSpPr>
          <p:cNvPr id="29" name="Oval 28"/>
          <p:cNvSpPr/>
          <p:nvPr/>
        </p:nvSpPr>
        <p:spPr>
          <a:xfrm>
            <a:off x="4232946" y="3972910"/>
            <a:ext cx="566981" cy="566981"/>
          </a:xfrm>
          <a:prstGeom prst="ellipse">
            <a:avLst/>
          </a:prstGeom>
          <a:scene3d>
            <a:camera prst="orthographicFront"/>
            <a:lightRig rig="threePt" dir="t"/>
          </a:scene3d>
          <a:sp3d>
            <a:bevelT/>
          </a:sp3d>
        </p:spPr>
        <p:style>
          <a:lnRef idx="2">
            <a:schemeClr val="dk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sp>
      <p:sp>
        <p:nvSpPr>
          <p:cNvPr id="34" name="Freeform 33"/>
          <p:cNvSpPr/>
          <p:nvPr/>
        </p:nvSpPr>
        <p:spPr>
          <a:xfrm>
            <a:off x="4492279" y="1372598"/>
            <a:ext cx="3414620" cy="453585"/>
          </a:xfrm>
          <a:custGeom>
            <a:avLst/>
            <a:gdLst>
              <a:gd name="connsiteX0" fmla="*/ 0 w 4552827"/>
              <a:gd name="connsiteY0" fmla="*/ 0 h 604780"/>
              <a:gd name="connsiteX1" fmla="*/ 4552827 w 4552827"/>
              <a:gd name="connsiteY1" fmla="*/ 0 h 604780"/>
              <a:gd name="connsiteX2" fmla="*/ 4552827 w 4552827"/>
              <a:gd name="connsiteY2" fmla="*/ 604780 h 604780"/>
              <a:gd name="connsiteX3" fmla="*/ 0 w 4552827"/>
              <a:gd name="connsiteY3" fmla="*/ 604780 h 604780"/>
              <a:gd name="connsiteX4" fmla="*/ 0 w 4552827"/>
              <a:gd name="connsiteY4" fmla="*/ 0 h 604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2827" h="604780">
                <a:moveTo>
                  <a:pt x="0" y="0"/>
                </a:moveTo>
                <a:lnTo>
                  <a:pt x="4552827" y="0"/>
                </a:lnTo>
                <a:lnTo>
                  <a:pt x="4552827" y="604780"/>
                </a:lnTo>
                <a:lnTo>
                  <a:pt x="0" y="604780"/>
                </a:lnTo>
                <a:lnTo>
                  <a:pt x="0" y="0"/>
                </a:lnTo>
                <a:close/>
              </a:path>
            </a:pathLst>
          </a:custGeom>
          <a:scene3d>
            <a:camera prst="orthographicFront"/>
            <a:lightRig rig="threePt" dir="t"/>
          </a:scene3d>
          <a:sp3d>
            <a:bevelT/>
          </a:sp3d>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360033" tIns="59055" rIns="59055" bIns="59055" numCol="1" spcCol="1270" anchor="ctr" anchorCtr="0">
            <a:noAutofit/>
          </a:bodyPr>
          <a:lstStyle/>
          <a:p>
            <a:pPr defTabSz="1033463">
              <a:lnSpc>
                <a:spcPct val="90000"/>
              </a:lnSpc>
              <a:spcBef>
                <a:spcPct val="0"/>
              </a:spcBef>
              <a:spcAft>
                <a:spcPct val="35000"/>
              </a:spcAft>
              <a:buClrTx/>
            </a:pPr>
            <a:r>
              <a:rPr lang="en-US" sz="2325" kern="1200" dirty="0">
                <a:solidFill>
                  <a:srgbClr val="1F497D">
                    <a:hueOff val="0"/>
                    <a:satOff val="0"/>
                    <a:lumOff val="0"/>
                    <a:alphaOff val="0"/>
                  </a:srgbClr>
                </a:solidFill>
              </a:rPr>
              <a:t>Easy navigation</a:t>
            </a:r>
          </a:p>
        </p:txBody>
      </p:sp>
      <p:sp>
        <p:nvSpPr>
          <p:cNvPr id="35" name="Oval 34"/>
          <p:cNvSpPr/>
          <p:nvPr/>
        </p:nvSpPr>
        <p:spPr>
          <a:xfrm>
            <a:off x="4208789" y="1315900"/>
            <a:ext cx="566981" cy="566981"/>
          </a:xfrm>
          <a:prstGeom prst="ellipse">
            <a:avLst/>
          </a:prstGeom>
          <a:scene3d>
            <a:camera prst="orthographicFront"/>
            <a:lightRig rig="threePt" dir="t"/>
          </a:scene3d>
          <a:sp3d>
            <a:bevelT/>
          </a:sp3d>
        </p:spPr>
        <p:style>
          <a:lnRef idx="2">
            <a:schemeClr val="dk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sp>
      <p:pic>
        <p:nvPicPr>
          <p:cNvPr id="32" name="Picture 2" descr="Royalty-Free Checkmark Stock Images, Photos &amp; Vectors | Shutterstock">
            <a:extLst>
              <a:ext uri="{FF2B5EF4-FFF2-40B4-BE49-F238E27FC236}">
                <a16:creationId xmlns:a16="http://schemas.microsoft.com/office/drawing/2014/main" id="{5374418F-F87D-4949-B1EE-83309AB28E6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78" t="15418" r="13077" b="18549"/>
          <a:stretch/>
        </p:blipFill>
        <p:spPr bwMode="auto">
          <a:xfrm>
            <a:off x="3907406" y="1901419"/>
            <a:ext cx="325540" cy="31138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Royalty-Free Checkmark Stock Images, Photos &amp; Vectors | Shutterstock">
            <a:extLst>
              <a:ext uri="{FF2B5EF4-FFF2-40B4-BE49-F238E27FC236}">
                <a16:creationId xmlns:a16="http://schemas.microsoft.com/office/drawing/2014/main" id="{ABCAFC5E-56F3-4C42-93D6-2C0AB077B10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78" t="15418" r="13077" b="18549"/>
          <a:stretch/>
        </p:blipFill>
        <p:spPr bwMode="auto">
          <a:xfrm>
            <a:off x="3882053" y="2808975"/>
            <a:ext cx="325540" cy="31138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Royalty-Free Checkmark Stock Images, Photos &amp; Vectors | Shutterstock">
            <a:extLst>
              <a:ext uri="{FF2B5EF4-FFF2-40B4-BE49-F238E27FC236}">
                <a16:creationId xmlns:a16="http://schemas.microsoft.com/office/drawing/2014/main" id="{EB098097-FA0F-41B2-B74E-9C6FF70A11A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78" t="15418" r="13077" b="18549"/>
          <a:stretch/>
        </p:blipFill>
        <p:spPr bwMode="auto">
          <a:xfrm>
            <a:off x="3894010" y="3684203"/>
            <a:ext cx="325540" cy="31138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Royalty-Free Checkmark Stock Images, Photos &amp; Vectors | Shutterstock">
            <a:extLst>
              <a:ext uri="{FF2B5EF4-FFF2-40B4-BE49-F238E27FC236}">
                <a16:creationId xmlns:a16="http://schemas.microsoft.com/office/drawing/2014/main" id="{C2F39FCD-873B-47D0-B3CB-0A88A513ED5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78" t="15418" r="13077" b="18549"/>
          <a:stretch/>
        </p:blipFill>
        <p:spPr bwMode="auto">
          <a:xfrm>
            <a:off x="3925836" y="4557228"/>
            <a:ext cx="325540" cy="31138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Royalty-Free Checkmark Stock Images, Photos &amp; Vectors | Shutterstock">
            <a:extLst>
              <a:ext uri="{FF2B5EF4-FFF2-40B4-BE49-F238E27FC236}">
                <a16:creationId xmlns:a16="http://schemas.microsoft.com/office/drawing/2014/main" id="{5707E855-CF80-443F-8F21-8941BCE3AF8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78" t="15418" r="13077" b="18549"/>
          <a:stretch/>
        </p:blipFill>
        <p:spPr bwMode="auto">
          <a:xfrm>
            <a:off x="4381078" y="4100568"/>
            <a:ext cx="325540" cy="31138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Royalty-Free Checkmark Stock Images, Photos &amp; Vectors | Shutterstock">
            <a:extLst>
              <a:ext uri="{FF2B5EF4-FFF2-40B4-BE49-F238E27FC236}">
                <a16:creationId xmlns:a16="http://schemas.microsoft.com/office/drawing/2014/main" id="{CC40CE7E-D9A8-47DA-BEF0-864A3FBECA9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78" t="15418" r="13077" b="18549"/>
          <a:stretch/>
        </p:blipFill>
        <p:spPr bwMode="auto">
          <a:xfrm>
            <a:off x="4348943" y="3250524"/>
            <a:ext cx="325540" cy="31138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Royalty-Free Checkmark Stock Images, Photos &amp; Vectors | Shutterstock">
            <a:extLst>
              <a:ext uri="{FF2B5EF4-FFF2-40B4-BE49-F238E27FC236}">
                <a16:creationId xmlns:a16="http://schemas.microsoft.com/office/drawing/2014/main" id="{D29C0D5F-3F38-4ED3-AB00-72DB56E2ABA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78" t="15418" r="13077" b="18549"/>
          <a:stretch/>
        </p:blipFill>
        <p:spPr bwMode="auto">
          <a:xfrm>
            <a:off x="4350102" y="2350979"/>
            <a:ext cx="325540" cy="311386"/>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Royalty-Free Checkmark Stock Images, Photos &amp; Vectors | Shutterstock">
            <a:extLst>
              <a:ext uri="{FF2B5EF4-FFF2-40B4-BE49-F238E27FC236}">
                <a16:creationId xmlns:a16="http://schemas.microsoft.com/office/drawing/2014/main" id="{D5C39EEE-8724-4DF3-934A-4EBBA1C7C3B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78" t="15418" r="13077" b="18549"/>
          <a:stretch/>
        </p:blipFill>
        <p:spPr bwMode="auto">
          <a:xfrm>
            <a:off x="4341198" y="1456108"/>
            <a:ext cx="325540" cy="311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430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855300" y="2161800"/>
            <a:ext cx="1575837" cy="8199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Final</a:t>
            </a:r>
          </a:p>
          <a:p>
            <a:pPr marL="0" marR="0" lvl="0" indent="0" defTabSz="914400" eaLnBrk="1" fontAlgn="auto" latinLnBrk="0" hangingPunct="1">
              <a:lnSpc>
                <a:spcPct val="100000"/>
              </a:lnSpc>
              <a:spcBef>
                <a:spcPts val="0"/>
              </a:spcBef>
              <a:spcAft>
                <a:spcPts val="0"/>
              </a:spcAft>
              <a:buClrTx/>
              <a:buSzTx/>
              <a:buFontTx/>
              <a:buNone/>
              <a:tabLst/>
              <a:defRPr/>
            </a:pPr>
            <a:r>
              <a:rPr lang="en-US" dirty="0"/>
              <a:t>Product</a:t>
            </a: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smtClean="0"/>
              <a:t>17</a:t>
            </a:fld>
            <a:endParaRPr lang="uk-UA"/>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1041" y="0"/>
            <a:ext cx="5993055" cy="5143500"/>
          </a:xfrm>
          <a:prstGeom prst="rect">
            <a:avLst/>
          </a:prstGeom>
        </p:spPr>
      </p:pic>
    </p:spTree>
    <p:extLst>
      <p:ext uri="{BB962C8B-B14F-4D97-AF65-F5344CB8AC3E}">
        <p14:creationId xmlns:p14="http://schemas.microsoft.com/office/powerpoint/2010/main" val="2053650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4"/>
          <p:cNvSpPr txBox="1">
            <a:spLocks noGrp="1"/>
          </p:cNvSpPr>
          <p:nvPr>
            <p:ph type="ctrTitle"/>
          </p:nvPr>
        </p:nvSpPr>
        <p:spPr>
          <a:xfrm>
            <a:off x="835212" y="2002319"/>
            <a:ext cx="5110800" cy="1482341"/>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44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Step 2: RFP (Internal and Demos)</a:t>
            </a:r>
            <a:endParaRPr sz="44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58" name="Grupo 57">
            <a:extLst>
              <a:ext uri="{FF2B5EF4-FFF2-40B4-BE49-F238E27FC236}">
                <a16:creationId xmlns:a16="http://schemas.microsoft.com/office/drawing/2014/main" id="{BE09234F-AC63-D547-96F7-8F45296756FE}"/>
              </a:ext>
            </a:extLst>
          </p:cNvPr>
          <p:cNvGrpSpPr/>
          <p:nvPr/>
        </p:nvGrpSpPr>
        <p:grpSpPr>
          <a:xfrm>
            <a:off x="5676680" y="1130301"/>
            <a:ext cx="3046932" cy="2869148"/>
            <a:chOff x="5427606" y="1552655"/>
            <a:chExt cx="726137" cy="683768"/>
          </a:xfrm>
        </p:grpSpPr>
        <p:sp>
          <p:nvSpPr>
            <p:cNvPr id="59" name="Google Shape;851;p46">
              <a:extLst>
                <a:ext uri="{FF2B5EF4-FFF2-40B4-BE49-F238E27FC236}">
                  <a16:creationId xmlns:a16="http://schemas.microsoft.com/office/drawing/2014/main" id="{F1C544D4-7F71-D54A-B00D-315A50D52229}"/>
                </a:ext>
              </a:extLst>
            </p:cNvPr>
            <p:cNvSpPr/>
            <p:nvPr/>
          </p:nvSpPr>
          <p:spPr>
            <a:xfrm>
              <a:off x="5572580" y="1632552"/>
              <a:ext cx="178456" cy="192551"/>
            </a:xfrm>
            <a:custGeom>
              <a:avLst/>
              <a:gdLst/>
              <a:ahLst/>
              <a:cxnLst/>
              <a:rect l="l" t="t" r="r" b="b"/>
              <a:pathLst>
                <a:path w="1784563" h="1925515" extrusionOk="0">
                  <a:moveTo>
                    <a:pt x="1784564" y="1004796"/>
                  </a:moveTo>
                  <a:lnTo>
                    <a:pt x="8243" y="0"/>
                  </a:lnTo>
                  <a:lnTo>
                    <a:pt x="0" y="920719"/>
                  </a:lnTo>
                  <a:lnTo>
                    <a:pt x="1776321" y="1925515"/>
                  </a:lnTo>
                  <a:lnTo>
                    <a:pt x="1784564" y="1004796"/>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852;p46">
              <a:extLst>
                <a:ext uri="{FF2B5EF4-FFF2-40B4-BE49-F238E27FC236}">
                  <a16:creationId xmlns:a16="http://schemas.microsoft.com/office/drawing/2014/main" id="{8D4662E8-B8D6-A54C-9773-97E896FA4B5B}"/>
                </a:ext>
              </a:extLst>
            </p:cNvPr>
            <p:cNvSpPr/>
            <p:nvPr/>
          </p:nvSpPr>
          <p:spPr>
            <a:xfrm>
              <a:off x="5618439" y="1680309"/>
              <a:ext cx="53496" cy="41296"/>
            </a:xfrm>
            <a:custGeom>
              <a:avLst/>
              <a:gdLst/>
              <a:ahLst/>
              <a:cxnLst/>
              <a:rect l="l" t="t" r="r" b="b"/>
              <a:pathLst>
                <a:path w="534957" h="412963" extrusionOk="0">
                  <a:moveTo>
                    <a:pt x="824" y="0"/>
                  </a:moveTo>
                  <a:lnTo>
                    <a:pt x="534957" y="302510"/>
                  </a:lnTo>
                  <a:lnTo>
                    <a:pt x="534133" y="412964"/>
                  </a:lnTo>
                  <a:lnTo>
                    <a:pt x="0" y="110453"/>
                  </a:lnTo>
                  <a:lnTo>
                    <a:pt x="824"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853;p46">
              <a:extLst>
                <a:ext uri="{FF2B5EF4-FFF2-40B4-BE49-F238E27FC236}">
                  <a16:creationId xmlns:a16="http://schemas.microsoft.com/office/drawing/2014/main" id="{1849BD79-1C27-EC45-AD1B-1D7BA595AF18}"/>
                </a:ext>
              </a:extLst>
            </p:cNvPr>
            <p:cNvSpPr/>
            <p:nvPr/>
          </p:nvSpPr>
          <p:spPr>
            <a:xfrm>
              <a:off x="5618275" y="1702420"/>
              <a:ext cx="113833" cy="75586"/>
            </a:xfrm>
            <a:custGeom>
              <a:avLst/>
              <a:gdLst/>
              <a:ahLst/>
              <a:cxnLst/>
              <a:rect l="l" t="t" r="r" b="b"/>
              <a:pathLst>
                <a:path w="1138329" h="755863" extrusionOk="0">
                  <a:moveTo>
                    <a:pt x="824" y="0"/>
                  </a:moveTo>
                  <a:lnTo>
                    <a:pt x="1138329" y="643762"/>
                  </a:lnTo>
                  <a:lnTo>
                    <a:pt x="1137505" y="755864"/>
                  </a:lnTo>
                  <a:lnTo>
                    <a:pt x="0" y="112102"/>
                  </a:lnTo>
                  <a:lnTo>
                    <a:pt x="824"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854;p46">
              <a:extLst>
                <a:ext uri="{FF2B5EF4-FFF2-40B4-BE49-F238E27FC236}">
                  <a16:creationId xmlns:a16="http://schemas.microsoft.com/office/drawing/2014/main" id="{DD3E07EE-044A-C440-B626-DAE79832DA31}"/>
                </a:ext>
              </a:extLst>
            </p:cNvPr>
            <p:cNvSpPr/>
            <p:nvPr/>
          </p:nvSpPr>
          <p:spPr>
            <a:xfrm>
              <a:off x="5588934" y="1663110"/>
              <a:ext cx="20197" cy="29795"/>
            </a:xfrm>
            <a:custGeom>
              <a:avLst/>
              <a:gdLst/>
              <a:ahLst/>
              <a:cxnLst/>
              <a:rect l="l" t="t" r="r" b="b"/>
              <a:pathLst>
                <a:path w="201970" h="297952" extrusionOk="0">
                  <a:moveTo>
                    <a:pt x="201960" y="206264"/>
                  </a:moveTo>
                  <a:cubicBezTo>
                    <a:pt x="201135" y="282097"/>
                    <a:pt x="155800" y="318366"/>
                    <a:pt x="99749" y="286219"/>
                  </a:cubicBezTo>
                  <a:cubicBezTo>
                    <a:pt x="43698" y="254896"/>
                    <a:pt x="-813" y="167523"/>
                    <a:pt x="11" y="91689"/>
                  </a:cubicBezTo>
                  <a:cubicBezTo>
                    <a:pt x="835" y="15855"/>
                    <a:pt x="46171" y="-20413"/>
                    <a:pt x="102222" y="11734"/>
                  </a:cubicBezTo>
                  <a:cubicBezTo>
                    <a:pt x="158273" y="43056"/>
                    <a:pt x="202784" y="130430"/>
                    <a:pt x="201960" y="20626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855;p46">
              <a:extLst>
                <a:ext uri="{FF2B5EF4-FFF2-40B4-BE49-F238E27FC236}">
                  <a16:creationId xmlns:a16="http://schemas.microsoft.com/office/drawing/2014/main" id="{366A95C5-5A38-C44C-A7EE-23495A45664C}"/>
                </a:ext>
              </a:extLst>
            </p:cNvPr>
            <p:cNvSpPr/>
            <p:nvPr/>
          </p:nvSpPr>
          <p:spPr>
            <a:xfrm>
              <a:off x="5975369" y="2043872"/>
              <a:ext cx="178374" cy="192551"/>
            </a:xfrm>
            <a:custGeom>
              <a:avLst/>
              <a:gdLst/>
              <a:ahLst/>
              <a:cxnLst/>
              <a:rect l="l" t="t" r="r" b="b"/>
              <a:pathLst>
                <a:path w="1783739" h="1925515" extrusionOk="0">
                  <a:moveTo>
                    <a:pt x="1783740" y="1004796"/>
                  </a:moveTo>
                  <a:lnTo>
                    <a:pt x="8243" y="0"/>
                  </a:lnTo>
                  <a:lnTo>
                    <a:pt x="0" y="920719"/>
                  </a:lnTo>
                  <a:lnTo>
                    <a:pt x="1776321" y="1925515"/>
                  </a:lnTo>
                  <a:lnTo>
                    <a:pt x="1783740" y="1004796"/>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856;p46">
              <a:extLst>
                <a:ext uri="{FF2B5EF4-FFF2-40B4-BE49-F238E27FC236}">
                  <a16:creationId xmlns:a16="http://schemas.microsoft.com/office/drawing/2014/main" id="{CAF1EBBB-8F42-A540-988C-94DC34629144}"/>
                </a:ext>
              </a:extLst>
            </p:cNvPr>
            <p:cNvSpPr/>
            <p:nvPr/>
          </p:nvSpPr>
          <p:spPr>
            <a:xfrm>
              <a:off x="6021228" y="2091629"/>
              <a:ext cx="53496" cy="41296"/>
            </a:xfrm>
            <a:custGeom>
              <a:avLst/>
              <a:gdLst/>
              <a:ahLst/>
              <a:cxnLst/>
              <a:rect l="l" t="t" r="r" b="b"/>
              <a:pathLst>
                <a:path w="534957" h="412963" extrusionOk="0">
                  <a:moveTo>
                    <a:pt x="825" y="0"/>
                  </a:moveTo>
                  <a:lnTo>
                    <a:pt x="534957" y="302510"/>
                  </a:lnTo>
                  <a:lnTo>
                    <a:pt x="534133" y="412964"/>
                  </a:lnTo>
                  <a:lnTo>
                    <a:pt x="0" y="110454"/>
                  </a:lnTo>
                  <a:lnTo>
                    <a:pt x="825"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857;p46">
              <a:extLst>
                <a:ext uri="{FF2B5EF4-FFF2-40B4-BE49-F238E27FC236}">
                  <a16:creationId xmlns:a16="http://schemas.microsoft.com/office/drawing/2014/main" id="{432B05F2-8270-6240-B2EF-08BFCC483C6E}"/>
                </a:ext>
              </a:extLst>
            </p:cNvPr>
            <p:cNvSpPr/>
            <p:nvPr/>
          </p:nvSpPr>
          <p:spPr>
            <a:xfrm>
              <a:off x="6021064" y="2113740"/>
              <a:ext cx="113833" cy="75586"/>
            </a:xfrm>
            <a:custGeom>
              <a:avLst/>
              <a:gdLst/>
              <a:ahLst/>
              <a:cxnLst/>
              <a:rect l="l" t="t" r="r" b="b"/>
              <a:pathLst>
                <a:path w="1138329" h="755863" extrusionOk="0">
                  <a:moveTo>
                    <a:pt x="825" y="0"/>
                  </a:moveTo>
                  <a:lnTo>
                    <a:pt x="1138329" y="643762"/>
                  </a:lnTo>
                  <a:lnTo>
                    <a:pt x="1137505" y="755863"/>
                  </a:lnTo>
                  <a:lnTo>
                    <a:pt x="0" y="112102"/>
                  </a:lnTo>
                  <a:lnTo>
                    <a:pt x="825"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858;p46">
              <a:extLst>
                <a:ext uri="{FF2B5EF4-FFF2-40B4-BE49-F238E27FC236}">
                  <a16:creationId xmlns:a16="http://schemas.microsoft.com/office/drawing/2014/main" id="{A2BC29EB-3E6B-5D43-98E6-674777F7362C}"/>
                </a:ext>
              </a:extLst>
            </p:cNvPr>
            <p:cNvSpPr/>
            <p:nvPr/>
          </p:nvSpPr>
          <p:spPr>
            <a:xfrm>
              <a:off x="5991723" y="2074430"/>
              <a:ext cx="20197" cy="29795"/>
            </a:xfrm>
            <a:custGeom>
              <a:avLst/>
              <a:gdLst/>
              <a:ahLst/>
              <a:cxnLst/>
              <a:rect l="l" t="t" r="r" b="b"/>
              <a:pathLst>
                <a:path w="201970" h="297952" extrusionOk="0">
                  <a:moveTo>
                    <a:pt x="201960" y="206264"/>
                  </a:moveTo>
                  <a:cubicBezTo>
                    <a:pt x="201135" y="282097"/>
                    <a:pt x="155800" y="318366"/>
                    <a:pt x="99749" y="286219"/>
                  </a:cubicBezTo>
                  <a:cubicBezTo>
                    <a:pt x="43698" y="254896"/>
                    <a:pt x="-813" y="167523"/>
                    <a:pt x="11" y="91689"/>
                  </a:cubicBezTo>
                  <a:cubicBezTo>
                    <a:pt x="835" y="15855"/>
                    <a:pt x="46171" y="-20413"/>
                    <a:pt x="102222" y="11734"/>
                  </a:cubicBezTo>
                  <a:cubicBezTo>
                    <a:pt x="158272" y="43056"/>
                    <a:pt x="202784" y="130430"/>
                    <a:pt x="201960" y="20626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859;p46">
              <a:extLst>
                <a:ext uri="{FF2B5EF4-FFF2-40B4-BE49-F238E27FC236}">
                  <a16:creationId xmlns:a16="http://schemas.microsoft.com/office/drawing/2014/main" id="{7631B307-8DD9-6D4A-897D-3C8FC52157C9}"/>
                </a:ext>
              </a:extLst>
            </p:cNvPr>
            <p:cNvSpPr/>
            <p:nvPr/>
          </p:nvSpPr>
          <p:spPr>
            <a:xfrm>
              <a:off x="5805575" y="1552655"/>
              <a:ext cx="281739" cy="470993"/>
            </a:xfrm>
            <a:custGeom>
              <a:avLst/>
              <a:gdLst/>
              <a:ahLst/>
              <a:cxnLst/>
              <a:rect l="l" t="t" r="r" b="b"/>
              <a:pathLst>
                <a:path w="2817385" h="4709929" extrusionOk="0">
                  <a:moveTo>
                    <a:pt x="1415287" y="36268"/>
                  </a:moveTo>
                  <a:cubicBezTo>
                    <a:pt x="1080630" y="101386"/>
                    <a:pt x="328063" y="185463"/>
                    <a:pt x="0" y="0"/>
                  </a:cubicBezTo>
                  <a:cubicBezTo>
                    <a:pt x="2473" y="1312252"/>
                    <a:pt x="323942" y="3174298"/>
                    <a:pt x="1374897" y="4709930"/>
                  </a:cubicBezTo>
                  <a:cubicBezTo>
                    <a:pt x="2442338" y="4372799"/>
                    <a:pt x="2792657" y="2891570"/>
                    <a:pt x="2817385" y="1594980"/>
                  </a:cubicBezTo>
                  <a:cubicBezTo>
                    <a:pt x="2489322" y="1408693"/>
                    <a:pt x="1745823" y="478082"/>
                    <a:pt x="1415287" y="36268"/>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860;p46">
              <a:extLst>
                <a:ext uri="{FF2B5EF4-FFF2-40B4-BE49-F238E27FC236}">
                  <a16:creationId xmlns:a16="http://schemas.microsoft.com/office/drawing/2014/main" id="{F702330B-50D6-094E-AB43-9A0E6931B525}"/>
                </a:ext>
              </a:extLst>
            </p:cNvPr>
            <p:cNvSpPr/>
            <p:nvPr/>
          </p:nvSpPr>
          <p:spPr>
            <a:xfrm>
              <a:off x="5764811" y="1579780"/>
              <a:ext cx="281738" cy="470993"/>
            </a:xfrm>
            <a:custGeom>
              <a:avLst/>
              <a:gdLst/>
              <a:ahLst/>
              <a:cxnLst/>
              <a:rect l="l" t="t" r="r" b="b"/>
              <a:pathLst>
                <a:path w="2817384" h="4709929" extrusionOk="0">
                  <a:moveTo>
                    <a:pt x="1415287" y="36268"/>
                  </a:moveTo>
                  <a:cubicBezTo>
                    <a:pt x="1080630" y="101386"/>
                    <a:pt x="328063" y="185463"/>
                    <a:pt x="0" y="0"/>
                  </a:cubicBezTo>
                  <a:cubicBezTo>
                    <a:pt x="2473" y="1312252"/>
                    <a:pt x="323942" y="3174298"/>
                    <a:pt x="1374897" y="4709930"/>
                  </a:cubicBezTo>
                  <a:cubicBezTo>
                    <a:pt x="2442338" y="4372799"/>
                    <a:pt x="2792657" y="2890746"/>
                    <a:pt x="2817385" y="1594980"/>
                  </a:cubicBezTo>
                  <a:cubicBezTo>
                    <a:pt x="2489322" y="1408693"/>
                    <a:pt x="1745823" y="478082"/>
                    <a:pt x="1415287" y="36268"/>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861;p46">
              <a:extLst>
                <a:ext uri="{FF2B5EF4-FFF2-40B4-BE49-F238E27FC236}">
                  <a16:creationId xmlns:a16="http://schemas.microsoft.com/office/drawing/2014/main" id="{B55041BE-B97C-AB43-9894-1BB2E773925D}"/>
                </a:ext>
              </a:extLst>
            </p:cNvPr>
            <p:cNvSpPr/>
            <p:nvPr/>
          </p:nvSpPr>
          <p:spPr>
            <a:xfrm>
              <a:off x="5901978" y="1583397"/>
              <a:ext cx="144249" cy="467284"/>
            </a:xfrm>
            <a:custGeom>
              <a:avLst/>
              <a:gdLst/>
              <a:ahLst/>
              <a:cxnLst/>
              <a:rect l="l" t="t" r="r" b="b"/>
              <a:pathLst>
                <a:path w="1442487" h="4672836" extrusionOk="0">
                  <a:moveTo>
                    <a:pt x="1442488" y="1557887"/>
                  </a:moveTo>
                  <a:cubicBezTo>
                    <a:pt x="1113601" y="1371600"/>
                    <a:pt x="370925" y="441813"/>
                    <a:pt x="40389" y="0"/>
                  </a:cubicBezTo>
                  <a:lnTo>
                    <a:pt x="0" y="4672837"/>
                  </a:lnTo>
                  <a:cubicBezTo>
                    <a:pt x="1066617" y="4336531"/>
                    <a:pt x="1416935" y="2854478"/>
                    <a:pt x="1442488" y="1557887"/>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862;p46">
              <a:extLst>
                <a:ext uri="{FF2B5EF4-FFF2-40B4-BE49-F238E27FC236}">
                  <a16:creationId xmlns:a16="http://schemas.microsoft.com/office/drawing/2014/main" id="{8B50823C-5A96-3641-A556-DAE95298F1B5}"/>
                </a:ext>
              </a:extLst>
            </p:cNvPr>
            <p:cNvSpPr/>
            <p:nvPr/>
          </p:nvSpPr>
          <p:spPr>
            <a:xfrm>
              <a:off x="5727992" y="1830649"/>
              <a:ext cx="165515" cy="394994"/>
            </a:xfrm>
            <a:custGeom>
              <a:avLst/>
              <a:gdLst/>
              <a:ahLst/>
              <a:cxnLst/>
              <a:rect l="l" t="t" r="r" b="b"/>
              <a:pathLst>
                <a:path w="1655151" h="3949944" extrusionOk="0">
                  <a:moveTo>
                    <a:pt x="0" y="0"/>
                  </a:moveTo>
                  <a:lnTo>
                    <a:pt x="1654328" y="910828"/>
                  </a:lnTo>
                  <a:lnTo>
                    <a:pt x="1655152" y="3949944"/>
                  </a:lnTo>
                  <a:lnTo>
                    <a:pt x="824" y="3039940"/>
                  </a:lnTo>
                  <a:lnTo>
                    <a:pt x="0"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863;p46">
              <a:extLst>
                <a:ext uri="{FF2B5EF4-FFF2-40B4-BE49-F238E27FC236}">
                  <a16:creationId xmlns:a16="http://schemas.microsoft.com/office/drawing/2014/main" id="{70642E7E-77CA-1E48-AB32-9B17E91E469B}"/>
                </a:ext>
              </a:extLst>
            </p:cNvPr>
            <p:cNvSpPr/>
            <p:nvPr/>
          </p:nvSpPr>
          <p:spPr>
            <a:xfrm>
              <a:off x="5749360" y="2007787"/>
              <a:ext cx="125043" cy="177632"/>
            </a:xfrm>
            <a:custGeom>
              <a:avLst/>
              <a:gdLst/>
              <a:ahLst/>
              <a:cxnLst/>
              <a:rect l="l" t="t" r="r" b="b"/>
              <a:pathLst>
                <a:path w="1250431" h="1776320" extrusionOk="0">
                  <a:moveTo>
                    <a:pt x="0" y="0"/>
                  </a:moveTo>
                  <a:lnTo>
                    <a:pt x="1247134" y="686624"/>
                  </a:lnTo>
                  <a:lnTo>
                    <a:pt x="1250431" y="1776321"/>
                  </a:lnTo>
                  <a:lnTo>
                    <a:pt x="3297" y="108969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864;p46">
              <a:extLst>
                <a:ext uri="{FF2B5EF4-FFF2-40B4-BE49-F238E27FC236}">
                  <a16:creationId xmlns:a16="http://schemas.microsoft.com/office/drawing/2014/main" id="{0009CD3E-4917-7D4D-94AF-A19C3722079A}"/>
                </a:ext>
              </a:extLst>
            </p:cNvPr>
            <p:cNvSpPr/>
            <p:nvPr/>
          </p:nvSpPr>
          <p:spPr>
            <a:xfrm>
              <a:off x="5751579" y="1935452"/>
              <a:ext cx="57700" cy="42945"/>
            </a:xfrm>
            <a:custGeom>
              <a:avLst/>
              <a:gdLst/>
              <a:ahLst/>
              <a:cxnLst/>
              <a:rect l="l" t="t" r="r" b="b"/>
              <a:pathLst>
                <a:path w="576995" h="429449" extrusionOk="0">
                  <a:moveTo>
                    <a:pt x="0" y="0"/>
                  </a:moveTo>
                  <a:lnTo>
                    <a:pt x="576995" y="317347"/>
                  </a:lnTo>
                  <a:lnTo>
                    <a:pt x="576995" y="429449"/>
                  </a:lnTo>
                  <a:lnTo>
                    <a:pt x="0" y="11210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865;p46">
              <a:extLst>
                <a:ext uri="{FF2B5EF4-FFF2-40B4-BE49-F238E27FC236}">
                  <a16:creationId xmlns:a16="http://schemas.microsoft.com/office/drawing/2014/main" id="{8069BFE1-A2A5-C847-A718-722005375BF8}"/>
                </a:ext>
              </a:extLst>
            </p:cNvPr>
            <p:cNvSpPr/>
            <p:nvPr/>
          </p:nvSpPr>
          <p:spPr>
            <a:xfrm>
              <a:off x="5751826" y="1957646"/>
              <a:ext cx="57700" cy="42945"/>
            </a:xfrm>
            <a:custGeom>
              <a:avLst/>
              <a:gdLst/>
              <a:ahLst/>
              <a:cxnLst/>
              <a:rect l="l" t="t" r="r" b="b"/>
              <a:pathLst>
                <a:path w="576995" h="429449" extrusionOk="0">
                  <a:moveTo>
                    <a:pt x="0" y="0"/>
                  </a:moveTo>
                  <a:lnTo>
                    <a:pt x="576995" y="317347"/>
                  </a:lnTo>
                  <a:lnTo>
                    <a:pt x="576995" y="429449"/>
                  </a:lnTo>
                  <a:lnTo>
                    <a:pt x="0" y="11210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866;p46">
              <a:extLst>
                <a:ext uri="{FF2B5EF4-FFF2-40B4-BE49-F238E27FC236}">
                  <a16:creationId xmlns:a16="http://schemas.microsoft.com/office/drawing/2014/main" id="{B512B5AA-5BDF-1249-8D89-119AD0114FE7}"/>
                </a:ext>
              </a:extLst>
            </p:cNvPr>
            <p:cNvSpPr/>
            <p:nvPr/>
          </p:nvSpPr>
          <p:spPr>
            <a:xfrm>
              <a:off x="5751744" y="1979017"/>
              <a:ext cx="109464" cy="71465"/>
            </a:xfrm>
            <a:custGeom>
              <a:avLst/>
              <a:gdLst/>
              <a:ahLst/>
              <a:cxnLst/>
              <a:rect l="l" t="t" r="r" b="b"/>
              <a:pathLst>
                <a:path w="1094642" h="714649" extrusionOk="0">
                  <a:moveTo>
                    <a:pt x="0" y="0"/>
                  </a:moveTo>
                  <a:lnTo>
                    <a:pt x="1094643" y="602548"/>
                  </a:lnTo>
                  <a:lnTo>
                    <a:pt x="1094643" y="714650"/>
                  </a:lnTo>
                  <a:lnTo>
                    <a:pt x="0" y="11210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867;p46">
              <a:extLst>
                <a:ext uri="{FF2B5EF4-FFF2-40B4-BE49-F238E27FC236}">
                  <a16:creationId xmlns:a16="http://schemas.microsoft.com/office/drawing/2014/main" id="{9413810C-4B1C-4045-9C07-58CE519428A8}"/>
                </a:ext>
              </a:extLst>
            </p:cNvPr>
            <p:cNvSpPr/>
            <p:nvPr/>
          </p:nvSpPr>
          <p:spPr>
            <a:xfrm>
              <a:off x="5727992" y="1830649"/>
              <a:ext cx="165598" cy="143589"/>
            </a:xfrm>
            <a:custGeom>
              <a:avLst/>
              <a:gdLst/>
              <a:ahLst/>
              <a:cxnLst/>
              <a:rect l="l" t="t" r="r" b="b"/>
              <a:pathLst>
                <a:path w="1655976" h="1435893" extrusionOk="0">
                  <a:moveTo>
                    <a:pt x="0" y="0"/>
                  </a:moveTo>
                  <a:lnTo>
                    <a:pt x="1654328" y="910828"/>
                  </a:lnTo>
                  <a:lnTo>
                    <a:pt x="1655976" y="1435894"/>
                  </a:lnTo>
                  <a:lnTo>
                    <a:pt x="824" y="5258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868;p46">
              <a:extLst>
                <a:ext uri="{FF2B5EF4-FFF2-40B4-BE49-F238E27FC236}">
                  <a16:creationId xmlns:a16="http://schemas.microsoft.com/office/drawing/2014/main" id="{E29E4F4A-7E1E-A945-AE5F-D7EE3157C3D7}"/>
                </a:ext>
              </a:extLst>
            </p:cNvPr>
            <p:cNvSpPr/>
            <p:nvPr/>
          </p:nvSpPr>
          <p:spPr>
            <a:xfrm>
              <a:off x="5748292" y="1858619"/>
              <a:ext cx="21019" cy="31031"/>
            </a:xfrm>
            <a:custGeom>
              <a:avLst/>
              <a:gdLst/>
              <a:ahLst/>
              <a:cxnLst/>
              <a:rect l="l" t="t" r="r" b="b"/>
              <a:pathLst>
                <a:path w="210191" h="310309" extrusionOk="0">
                  <a:moveTo>
                    <a:pt x="210191" y="213266"/>
                  </a:moveTo>
                  <a:cubicBezTo>
                    <a:pt x="210191" y="292397"/>
                    <a:pt x="163207" y="331138"/>
                    <a:pt x="105508" y="298991"/>
                  </a:cubicBezTo>
                  <a:cubicBezTo>
                    <a:pt x="47808" y="266845"/>
                    <a:pt x="0" y="176998"/>
                    <a:pt x="0" y="97043"/>
                  </a:cubicBezTo>
                  <a:cubicBezTo>
                    <a:pt x="0" y="17912"/>
                    <a:pt x="46984" y="-20829"/>
                    <a:pt x="104683" y="11318"/>
                  </a:cubicBezTo>
                  <a:cubicBezTo>
                    <a:pt x="163207" y="43465"/>
                    <a:pt x="210191" y="134136"/>
                    <a:pt x="210191" y="213266"/>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869;p46">
              <a:extLst>
                <a:ext uri="{FF2B5EF4-FFF2-40B4-BE49-F238E27FC236}">
                  <a16:creationId xmlns:a16="http://schemas.microsoft.com/office/drawing/2014/main" id="{9342584C-8AED-5444-BBE5-C312B063BDF0}"/>
                </a:ext>
              </a:extLst>
            </p:cNvPr>
            <p:cNvSpPr/>
            <p:nvPr/>
          </p:nvSpPr>
          <p:spPr>
            <a:xfrm>
              <a:off x="5825792" y="1961756"/>
              <a:ext cx="112349" cy="106909"/>
            </a:xfrm>
            <a:custGeom>
              <a:avLst/>
              <a:gdLst/>
              <a:ahLst/>
              <a:cxnLst/>
              <a:rect l="l" t="t" r="r" b="b"/>
              <a:pathLst>
                <a:path w="1123491" h="1069089" extrusionOk="0">
                  <a:moveTo>
                    <a:pt x="1649" y="451705"/>
                  </a:moveTo>
                  <a:lnTo>
                    <a:pt x="0" y="0"/>
                  </a:lnTo>
                  <a:lnTo>
                    <a:pt x="1121843" y="617385"/>
                  </a:lnTo>
                  <a:lnTo>
                    <a:pt x="1123492" y="1069090"/>
                  </a:lnTo>
                  <a:lnTo>
                    <a:pt x="1649" y="451705"/>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870;p46">
              <a:extLst>
                <a:ext uri="{FF2B5EF4-FFF2-40B4-BE49-F238E27FC236}">
                  <a16:creationId xmlns:a16="http://schemas.microsoft.com/office/drawing/2014/main" id="{401896DD-CA7B-4441-B937-FAF703375A3A}"/>
                </a:ext>
              </a:extLst>
            </p:cNvPr>
            <p:cNvSpPr/>
            <p:nvPr/>
          </p:nvSpPr>
          <p:spPr>
            <a:xfrm>
              <a:off x="5453658" y="1675459"/>
              <a:ext cx="245388" cy="288992"/>
            </a:xfrm>
            <a:custGeom>
              <a:avLst/>
              <a:gdLst/>
              <a:ahLst/>
              <a:cxnLst/>
              <a:rect l="l" t="t" r="r" b="b"/>
              <a:pathLst>
                <a:path w="2453878" h="2889921" extrusionOk="0">
                  <a:moveTo>
                    <a:pt x="2453054" y="1415287"/>
                  </a:moveTo>
                  <a:lnTo>
                    <a:pt x="0" y="0"/>
                  </a:lnTo>
                  <a:lnTo>
                    <a:pt x="824" y="1278456"/>
                  </a:lnTo>
                  <a:lnTo>
                    <a:pt x="2237093" y="2569277"/>
                  </a:lnTo>
                  <a:lnTo>
                    <a:pt x="2453878" y="2889922"/>
                  </a:lnTo>
                  <a:lnTo>
                    <a:pt x="2453054" y="1415287"/>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 name="Google Shape;871;p46">
              <a:extLst>
                <a:ext uri="{FF2B5EF4-FFF2-40B4-BE49-F238E27FC236}">
                  <a16:creationId xmlns:a16="http://schemas.microsoft.com/office/drawing/2014/main" id="{51A54E27-16EF-104C-AC3D-E216B915F69C}"/>
                </a:ext>
              </a:extLst>
            </p:cNvPr>
            <p:cNvSpPr/>
            <p:nvPr/>
          </p:nvSpPr>
          <p:spPr>
            <a:xfrm>
              <a:off x="5427606" y="1690501"/>
              <a:ext cx="92567" cy="88115"/>
            </a:xfrm>
            <a:custGeom>
              <a:avLst/>
              <a:gdLst/>
              <a:ahLst/>
              <a:cxnLst/>
              <a:rect l="l" t="t" r="r" b="b"/>
              <a:pathLst>
                <a:path w="925665" h="881154" extrusionOk="0">
                  <a:moveTo>
                    <a:pt x="0" y="347021"/>
                  </a:moveTo>
                  <a:lnTo>
                    <a:pt x="0" y="0"/>
                  </a:lnTo>
                  <a:lnTo>
                    <a:pt x="925665" y="534133"/>
                  </a:lnTo>
                  <a:lnTo>
                    <a:pt x="925665" y="881154"/>
                  </a:lnTo>
                  <a:lnTo>
                    <a:pt x="0" y="34702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872;p46">
              <a:extLst>
                <a:ext uri="{FF2B5EF4-FFF2-40B4-BE49-F238E27FC236}">
                  <a16:creationId xmlns:a16="http://schemas.microsoft.com/office/drawing/2014/main" id="{E2846B7A-A559-CD44-BDEA-12CA181049EA}"/>
                </a:ext>
              </a:extLst>
            </p:cNvPr>
            <p:cNvSpPr/>
            <p:nvPr/>
          </p:nvSpPr>
          <p:spPr>
            <a:xfrm>
              <a:off x="5581785" y="1780426"/>
              <a:ext cx="53743" cy="42203"/>
            </a:xfrm>
            <a:custGeom>
              <a:avLst/>
              <a:gdLst/>
              <a:ahLst/>
              <a:cxnLst/>
              <a:rect l="l" t="t" r="r" b="b"/>
              <a:pathLst>
                <a:path w="537429" h="422030" extrusionOk="0">
                  <a:moveTo>
                    <a:pt x="537430" y="309929"/>
                  </a:moveTo>
                  <a:lnTo>
                    <a:pt x="0" y="0"/>
                  </a:lnTo>
                  <a:lnTo>
                    <a:pt x="0" y="112102"/>
                  </a:lnTo>
                  <a:lnTo>
                    <a:pt x="537430" y="422031"/>
                  </a:lnTo>
                  <a:lnTo>
                    <a:pt x="537430" y="309929"/>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873;p46">
              <a:extLst>
                <a:ext uri="{FF2B5EF4-FFF2-40B4-BE49-F238E27FC236}">
                  <a16:creationId xmlns:a16="http://schemas.microsoft.com/office/drawing/2014/main" id="{6B09356E-791A-654F-AAEA-B6EFEAB94208}"/>
                </a:ext>
              </a:extLst>
            </p:cNvPr>
            <p:cNvSpPr/>
            <p:nvPr/>
          </p:nvSpPr>
          <p:spPr>
            <a:xfrm>
              <a:off x="5532063" y="1774179"/>
              <a:ext cx="103612" cy="70970"/>
            </a:xfrm>
            <a:custGeom>
              <a:avLst/>
              <a:gdLst/>
              <a:ahLst/>
              <a:cxnLst/>
              <a:rect l="l" t="t" r="r" b="b"/>
              <a:pathLst>
                <a:path w="1036118" h="709704" extrusionOk="0">
                  <a:moveTo>
                    <a:pt x="1036119" y="597602"/>
                  </a:moveTo>
                  <a:lnTo>
                    <a:pt x="0" y="0"/>
                  </a:lnTo>
                  <a:lnTo>
                    <a:pt x="0" y="112102"/>
                  </a:lnTo>
                  <a:lnTo>
                    <a:pt x="1036119" y="709704"/>
                  </a:lnTo>
                  <a:lnTo>
                    <a:pt x="1036119" y="597602"/>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74;p46">
              <a:extLst>
                <a:ext uri="{FF2B5EF4-FFF2-40B4-BE49-F238E27FC236}">
                  <a16:creationId xmlns:a16="http://schemas.microsoft.com/office/drawing/2014/main" id="{39C684C9-2175-F44D-86D6-475591F4D129}"/>
                </a:ext>
              </a:extLst>
            </p:cNvPr>
            <p:cNvSpPr/>
            <p:nvPr/>
          </p:nvSpPr>
          <p:spPr>
            <a:xfrm>
              <a:off x="5510202" y="1783879"/>
              <a:ext cx="125538" cy="83664"/>
            </a:xfrm>
            <a:custGeom>
              <a:avLst/>
              <a:gdLst/>
              <a:ahLst/>
              <a:cxnLst/>
              <a:rect l="l" t="t" r="r" b="b"/>
              <a:pathLst>
                <a:path w="1255376" h="836643" extrusionOk="0">
                  <a:moveTo>
                    <a:pt x="1255377" y="724541"/>
                  </a:moveTo>
                  <a:lnTo>
                    <a:pt x="0" y="0"/>
                  </a:lnTo>
                  <a:lnTo>
                    <a:pt x="0" y="112102"/>
                  </a:lnTo>
                  <a:lnTo>
                    <a:pt x="1255377" y="836643"/>
                  </a:lnTo>
                  <a:lnTo>
                    <a:pt x="1255377" y="72454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75;p46">
              <a:extLst>
                <a:ext uri="{FF2B5EF4-FFF2-40B4-BE49-F238E27FC236}">
                  <a16:creationId xmlns:a16="http://schemas.microsoft.com/office/drawing/2014/main" id="{00371F1F-A651-1D49-B588-7A122CE19AFD}"/>
                </a:ext>
              </a:extLst>
            </p:cNvPr>
            <p:cNvSpPr/>
            <p:nvPr/>
          </p:nvSpPr>
          <p:spPr>
            <a:xfrm>
              <a:off x="5648519" y="1818004"/>
              <a:ext cx="27861" cy="41435"/>
            </a:xfrm>
            <a:custGeom>
              <a:avLst/>
              <a:gdLst/>
              <a:ahLst/>
              <a:cxnLst/>
              <a:rect l="l" t="t" r="r" b="b"/>
              <a:pathLst>
                <a:path w="278606" h="414354" extrusionOk="0">
                  <a:moveTo>
                    <a:pt x="0" y="126810"/>
                  </a:moveTo>
                  <a:cubicBezTo>
                    <a:pt x="0" y="232318"/>
                    <a:pt x="62645" y="353487"/>
                    <a:pt x="139303" y="397998"/>
                  </a:cubicBezTo>
                  <a:cubicBezTo>
                    <a:pt x="215961" y="442509"/>
                    <a:pt x="278606" y="393052"/>
                    <a:pt x="278606" y="287545"/>
                  </a:cubicBezTo>
                  <a:cubicBezTo>
                    <a:pt x="278606" y="182037"/>
                    <a:pt x="215961" y="60868"/>
                    <a:pt x="139303" y="16357"/>
                  </a:cubicBezTo>
                  <a:cubicBezTo>
                    <a:pt x="62645" y="-28154"/>
                    <a:pt x="0" y="21303"/>
                    <a:pt x="0" y="12681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876;p46">
              <a:extLst>
                <a:ext uri="{FF2B5EF4-FFF2-40B4-BE49-F238E27FC236}">
                  <a16:creationId xmlns:a16="http://schemas.microsoft.com/office/drawing/2014/main" id="{179CD420-7576-1D46-A72C-8DA7A801DA08}"/>
                </a:ext>
              </a:extLst>
            </p:cNvPr>
            <p:cNvSpPr/>
            <p:nvPr/>
          </p:nvSpPr>
          <p:spPr>
            <a:xfrm>
              <a:off x="5585154" y="1946757"/>
              <a:ext cx="68910" cy="93879"/>
            </a:xfrm>
            <a:custGeom>
              <a:avLst/>
              <a:gdLst/>
              <a:ahLst/>
              <a:cxnLst/>
              <a:rect l="l" t="t" r="r" b="b"/>
              <a:pathLst>
                <a:path w="689097" h="938791" extrusionOk="0">
                  <a:moveTo>
                    <a:pt x="344549" y="11931"/>
                  </a:moveTo>
                  <a:cubicBezTo>
                    <a:pt x="394005" y="39956"/>
                    <a:pt x="433571" y="109196"/>
                    <a:pt x="433571" y="166071"/>
                  </a:cubicBezTo>
                  <a:lnTo>
                    <a:pt x="433571" y="417476"/>
                  </a:lnTo>
                  <a:lnTo>
                    <a:pt x="600075" y="513092"/>
                  </a:lnTo>
                  <a:cubicBezTo>
                    <a:pt x="649532" y="541118"/>
                    <a:pt x="689097" y="610357"/>
                    <a:pt x="689097" y="667233"/>
                  </a:cubicBezTo>
                  <a:cubicBezTo>
                    <a:pt x="689097" y="724107"/>
                    <a:pt x="649532" y="747188"/>
                    <a:pt x="600075" y="719162"/>
                  </a:cubicBezTo>
                  <a:lnTo>
                    <a:pt x="433571" y="623546"/>
                  </a:lnTo>
                  <a:lnTo>
                    <a:pt x="433571" y="874951"/>
                  </a:lnTo>
                  <a:cubicBezTo>
                    <a:pt x="433571" y="931826"/>
                    <a:pt x="394005" y="954906"/>
                    <a:pt x="344549" y="926880"/>
                  </a:cubicBezTo>
                  <a:cubicBezTo>
                    <a:pt x="295092" y="898855"/>
                    <a:pt x="255526" y="829616"/>
                    <a:pt x="255526" y="772740"/>
                  </a:cubicBezTo>
                  <a:lnTo>
                    <a:pt x="255526" y="521335"/>
                  </a:lnTo>
                  <a:lnTo>
                    <a:pt x="89022" y="424894"/>
                  </a:lnTo>
                  <a:cubicBezTo>
                    <a:pt x="39565" y="396869"/>
                    <a:pt x="0" y="327630"/>
                    <a:pt x="0" y="270754"/>
                  </a:cubicBezTo>
                  <a:cubicBezTo>
                    <a:pt x="0" y="213879"/>
                    <a:pt x="39565" y="190799"/>
                    <a:pt x="89022" y="218825"/>
                  </a:cubicBezTo>
                  <a:lnTo>
                    <a:pt x="255526" y="314441"/>
                  </a:lnTo>
                  <a:lnTo>
                    <a:pt x="255526" y="63036"/>
                  </a:lnTo>
                  <a:cubicBezTo>
                    <a:pt x="255526" y="6985"/>
                    <a:pt x="295092" y="-16095"/>
                    <a:pt x="344549" y="11931"/>
                  </a:cubicBez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a:solidFill>
                  <a:schemeClr val="dk1"/>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164B7883-0132-42A1-B327-2D416866E7D3}"/>
              </a:ext>
            </a:extLst>
          </p:cNvPr>
          <p:cNvSpPr>
            <a:spLocks noGrp="1"/>
          </p:cNvSpPr>
          <p:nvPr>
            <p:ph idx="1"/>
          </p:nvPr>
        </p:nvSpPr>
        <p:spPr/>
        <p:txBody>
          <a:bodyPr/>
          <a:lstStyle/>
          <a:p>
            <a:endParaRPr lang="en-US"/>
          </a:p>
        </p:txBody>
      </p:sp>
      <p:graphicFrame>
        <p:nvGraphicFramePr>
          <p:cNvPr id="9" name="Table 8">
            <a:extLst>
              <a:ext uri="{FF2B5EF4-FFF2-40B4-BE49-F238E27FC236}">
                <a16:creationId xmlns:a16="http://schemas.microsoft.com/office/drawing/2014/main" id="{B59460D7-5C49-433C-8C47-90461963EC8F}"/>
              </a:ext>
            </a:extLst>
          </p:cNvPr>
          <p:cNvGraphicFramePr>
            <a:graphicFrameLocks noGrp="1"/>
          </p:cNvGraphicFramePr>
          <p:nvPr>
            <p:extLst>
              <p:ext uri="{D42A27DB-BD31-4B8C-83A1-F6EECF244321}">
                <p14:modId xmlns:p14="http://schemas.microsoft.com/office/powerpoint/2010/main" val="1738098641"/>
              </p:ext>
            </p:extLst>
          </p:nvPr>
        </p:nvGraphicFramePr>
        <p:xfrm>
          <a:off x="636917" y="1090019"/>
          <a:ext cx="7870169" cy="3709416"/>
        </p:xfrm>
        <a:graphic>
          <a:graphicData uri="http://schemas.openxmlformats.org/drawingml/2006/table">
            <a:tbl>
              <a:tblPr firstRow="1" firstCol="1" bandRow="1">
                <a:effectLst>
                  <a:outerShdw blurRad="50800" dist="38100" dir="2700000" algn="tl" rotWithShape="0">
                    <a:prstClr val="black">
                      <a:alpha val="40000"/>
                    </a:prstClr>
                  </a:outerShdw>
                </a:effectLst>
                <a:tableStyleId>{22838BEF-8BB2-4498-84A7-C5851F593DF1}</a:tableStyleId>
              </a:tblPr>
              <a:tblGrid>
                <a:gridCol w="1299838">
                  <a:extLst>
                    <a:ext uri="{9D8B030D-6E8A-4147-A177-3AD203B41FA5}">
                      <a16:colId xmlns:a16="http://schemas.microsoft.com/office/drawing/2014/main" val="3082815628"/>
                    </a:ext>
                  </a:extLst>
                </a:gridCol>
                <a:gridCol w="903575">
                  <a:extLst>
                    <a:ext uri="{9D8B030D-6E8A-4147-A177-3AD203B41FA5}">
                      <a16:colId xmlns:a16="http://schemas.microsoft.com/office/drawing/2014/main" val="2462297678"/>
                    </a:ext>
                  </a:extLst>
                </a:gridCol>
                <a:gridCol w="1801280">
                  <a:extLst>
                    <a:ext uri="{9D8B030D-6E8A-4147-A177-3AD203B41FA5}">
                      <a16:colId xmlns:a16="http://schemas.microsoft.com/office/drawing/2014/main" val="285689857"/>
                    </a:ext>
                  </a:extLst>
                </a:gridCol>
                <a:gridCol w="1987792">
                  <a:extLst>
                    <a:ext uri="{9D8B030D-6E8A-4147-A177-3AD203B41FA5}">
                      <a16:colId xmlns:a16="http://schemas.microsoft.com/office/drawing/2014/main" val="1140637764"/>
                    </a:ext>
                  </a:extLst>
                </a:gridCol>
                <a:gridCol w="1877684">
                  <a:extLst>
                    <a:ext uri="{9D8B030D-6E8A-4147-A177-3AD203B41FA5}">
                      <a16:colId xmlns:a16="http://schemas.microsoft.com/office/drawing/2014/main" val="1097078204"/>
                    </a:ext>
                  </a:extLst>
                </a:gridCol>
              </a:tblGrid>
              <a:tr h="374906">
                <a:tc>
                  <a:txBody>
                    <a:bodyPr/>
                    <a:lstStyle/>
                    <a:p>
                      <a:pPr marL="0" marR="0" algn="ctr">
                        <a:lnSpc>
                          <a:spcPct val="107000"/>
                        </a:lnSpc>
                        <a:spcBef>
                          <a:spcPts val="0"/>
                        </a:spcBef>
                        <a:spcAft>
                          <a:spcPts val="0"/>
                        </a:spcAft>
                      </a:pPr>
                      <a:r>
                        <a:rPr lang="en-US" sz="1100">
                          <a:solidFill>
                            <a:schemeClr val="bg1"/>
                          </a:solidFill>
                          <a:effectLst/>
                        </a:rPr>
                        <a:t>Name</a:t>
                      </a:r>
                      <a:endParaRPr lang="en-US" sz="150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lnR w="12700" cap="flat" cmpd="sng" algn="ctr">
                      <a:solidFill>
                        <a:schemeClr val="bg1"/>
                      </a:solidFill>
                      <a:prstDash val="solid"/>
                      <a:round/>
                      <a:headEnd type="none" w="med" len="med"/>
                      <a:tailEnd type="none" w="med" len="med"/>
                    </a:lnR>
                    <a:solidFill>
                      <a:srgbClr val="0A4775"/>
                    </a:solidFill>
                  </a:tcPr>
                </a:tc>
                <a:tc>
                  <a:txBody>
                    <a:bodyPr/>
                    <a:lstStyle/>
                    <a:p>
                      <a:pPr marL="0" marR="0" algn="ctr">
                        <a:lnSpc>
                          <a:spcPct val="107000"/>
                        </a:lnSpc>
                        <a:spcBef>
                          <a:spcPts val="0"/>
                        </a:spcBef>
                        <a:spcAft>
                          <a:spcPts val="0"/>
                        </a:spcAft>
                      </a:pPr>
                      <a:r>
                        <a:rPr lang="en-US" sz="1100">
                          <a:solidFill>
                            <a:schemeClr val="bg1"/>
                          </a:solidFill>
                          <a:effectLst/>
                        </a:rPr>
                        <a:t>Campus or Department</a:t>
                      </a:r>
                      <a:endParaRPr lang="en-US" sz="150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0A4775"/>
                    </a:solidFill>
                  </a:tcPr>
                </a:tc>
                <a:tc>
                  <a:txBody>
                    <a:bodyPr/>
                    <a:lstStyle/>
                    <a:p>
                      <a:pPr marL="0" marR="0" algn="ctr">
                        <a:lnSpc>
                          <a:spcPct val="107000"/>
                        </a:lnSpc>
                        <a:spcBef>
                          <a:spcPts val="0"/>
                        </a:spcBef>
                        <a:spcAft>
                          <a:spcPts val="0"/>
                        </a:spcAft>
                      </a:pPr>
                      <a:r>
                        <a:rPr lang="en-US" sz="1100" dirty="0">
                          <a:solidFill>
                            <a:schemeClr val="bg1"/>
                          </a:solidFill>
                          <a:effectLst/>
                        </a:rPr>
                        <a:t>Position</a:t>
                      </a:r>
                      <a:endParaRPr lang="en-US" sz="1500" dirty="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0A4775"/>
                    </a:solidFill>
                  </a:tcPr>
                </a:tc>
                <a:tc>
                  <a:txBody>
                    <a:bodyPr/>
                    <a:lstStyle/>
                    <a:p>
                      <a:pPr marL="0" marR="0" algn="ctr">
                        <a:lnSpc>
                          <a:spcPct val="107000"/>
                        </a:lnSpc>
                        <a:spcBef>
                          <a:spcPts val="0"/>
                        </a:spcBef>
                        <a:spcAft>
                          <a:spcPts val="0"/>
                        </a:spcAft>
                      </a:pPr>
                      <a:r>
                        <a:rPr lang="en-US" sz="1100">
                          <a:solidFill>
                            <a:schemeClr val="bg1"/>
                          </a:solidFill>
                          <a:effectLst/>
                        </a:rPr>
                        <a:t>3G8P Membership</a:t>
                      </a:r>
                      <a:endParaRPr lang="en-US" sz="150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0A4775"/>
                    </a:solidFill>
                  </a:tcPr>
                </a:tc>
                <a:tc>
                  <a:txBody>
                    <a:bodyPr/>
                    <a:lstStyle/>
                    <a:p>
                      <a:pPr marL="0" marR="0" algn="ctr">
                        <a:lnSpc>
                          <a:spcPct val="107000"/>
                        </a:lnSpc>
                        <a:spcBef>
                          <a:spcPts val="0"/>
                        </a:spcBef>
                        <a:spcAft>
                          <a:spcPts val="0"/>
                        </a:spcAft>
                      </a:pPr>
                      <a:r>
                        <a:rPr lang="en-US" sz="1100" dirty="0">
                          <a:solidFill>
                            <a:schemeClr val="bg1"/>
                          </a:solidFill>
                          <a:effectLst/>
                        </a:rPr>
                        <a:t>Additional Roles</a:t>
                      </a:r>
                      <a:endParaRPr lang="en-US" sz="1500" dirty="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lnL w="12700" cap="flat" cmpd="sng" algn="ctr">
                      <a:solidFill>
                        <a:schemeClr val="bg1"/>
                      </a:solidFill>
                      <a:prstDash val="solid"/>
                      <a:round/>
                      <a:headEnd type="none" w="med" len="med"/>
                      <a:tailEnd type="none" w="med" len="med"/>
                    </a:lnL>
                    <a:solidFill>
                      <a:srgbClr val="0A4775"/>
                    </a:solidFill>
                  </a:tcPr>
                </a:tc>
                <a:extLst>
                  <a:ext uri="{0D108BD9-81ED-4DB2-BD59-A6C34878D82A}">
                    <a16:rowId xmlns:a16="http://schemas.microsoft.com/office/drawing/2014/main" val="3654122784"/>
                  </a:ext>
                </a:extLst>
              </a:tr>
              <a:tr h="855929">
                <a:tc>
                  <a:txBody>
                    <a:bodyPr/>
                    <a:lstStyle/>
                    <a:p>
                      <a:pPr marL="0" marR="0" algn="ctr">
                        <a:lnSpc>
                          <a:spcPct val="107000"/>
                        </a:lnSpc>
                        <a:spcBef>
                          <a:spcPts val="0"/>
                        </a:spcBef>
                        <a:spcAft>
                          <a:spcPts val="0"/>
                        </a:spcAft>
                      </a:pPr>
                      <a:r>
                        <a:rPr lang="en-US" sz="1100" dirty="0">
                          <a:effectLst/>
                        </a:rPr>
                        <a:t>Allegra Davis </a:t>
                      </a:r>
                      <a:r>
                        <a:rPr lang="en-US" sz="1100" i="1" dirty="0">
                          <a:effectLst/>
                        </a:rPr>
                        <a:t>(Lead)</a:t>
                      </a:r>
                      <a:endParaRPr lang="en-US" sz="1500" i="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dirty="0">
                          <a:effectLst/>
                        </a:rPr>
                        <a:t>Connect</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dirty="0">
                          <a:effectLst/>
                        </a:rPr>
                        <a:t>Faculty, Department Chair</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IILE Advisory Panel</a:t>
                      </a:r>
                      <a:endParaRPr lang="en-US" sz="1500" dirty="0">
                        <a:effectLst/>
                      </a:endParaRPr>
                    </a:p>
                    <a:p>
                      <a:pPr marL="111125" marR="0" indent="-111125">
                        <a:spcBef>
                          <a:spcPts val="0"/>
                        </a:spcBef>
                        <a:spcAft>
                          <a:spcPts val="0"/>
                        </a:spcAft>
                        <a:buFont typeface="Arial" panose="020B0604020202020204" pitchFamily="34" charset="0"/>
                        <a:buChar char="•"/>
                      </a:pPr>
                      <a:r>
                        <a:rPr lang="en-US" sz="1100" dirty="0">
                          <a:effectLst/>
                        </a:rPr>
                        <a:t>IILE Technology Work Team</a:t>
                      </a:r>
                    </a:p>
                    <a:p>
                      <a:pPr marL="111125" marR="0" indent="-111125">
                        <a:spcBef>
                          <a:spcPts val="0"/>
                        </a:spcBef>
                        <a:spcAft>
                          <a:spcPts val="0"/>
                        </a:spcAft>
                        <a:buFont typeface="Arial" panose="020B0604020202020204" pitchFamily="34" charset="0"/>
                        <a:buChar char="•"/>
                      </a:pPr>
                      <a:r>
                        <a:rPr lang="en-US" sz="1100" dirty="0">
                          <a:effectLst/>
                        </a:rPr>
                        <a:t>IILE LMS Focus Team</a:t>
                      </a:r>
                    </a:p>
                    <a:p>
                      <a:pPr marL="111125" marR="0" indent="-111125">
                        <a:spcBef>
                          <a:spcPts val="0"/>
                        </a:spcBef>
                        <a:spcAft>
                          <a:spcPts val="0"/>
                        </a:spcAft>
                        <a:buFont typeface="Arial" panose="020B0604020202020204" pitchFamily="34" charset="0"/>
                        <a:buChar char="•"/>
                      </a:pPr>
                      <a:r>
                        <a:rPr lang="en-US" sz="1100" dirty="0">
                          <a:effectLst/>
                        </a:rPr>
                        <a:t>SFU Student Engagement Work Team</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Faculty Senate</a:t>
                      </a:r>
                      <a:endParaRPr lang="en-US" sz="1500" dirty="0">
                        <a:effectLst/>
                      </a:endParaRPr>
                    </a:p>
                    <a:p>
                      <a:pPr marL="111125" marR="0" indent="-111125">
                        <a:spcBef>
                          <a:spcPts val="0"/>
                        </a:spcBef>
                        <a:spcAft>
                          <a:spcPts val="0"/>
                        </a:spcAft>
                        <a:buFont typeface="Arial" panose="020B0604020202020204" pitchFamily="34" charset="0"/>
                        <a:buChar char="•"/>
                      </a:pPr>
                      <a:r>
                        <a:rPr lang="en-US" sz="1100" dirty="0">
                          <a:effectLst/>
                        </a:rPr>
                        <a:t>JCC Technology Committee</a:t>
                      </a:r>
                    </a:p>
                    <a:p>
                      <a:pPr marL="111125" marR="0" indent="-111125">
                        <a:spcBef>
                          <a:spcPts val="0"/>
                        </a:spcBef>
                        <a:spcAft>
                          <a:spcPts val="0"/>
                        </a:spcAft>
                        <a:buFont typeface="Arial" panose="020B0604020202020204" pitchFamily="34" charset="0"/>
                        <a:buChar char="•"/>
                      </a:pPr>
                      <a:r>
                        <a:rPr lang="en-US" sz="1100" dirty="0">
                          <a:effectLst/>
                        </a:rPr>
                        <a:t>Connect Technology Team</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33" marR="61233" marT="0" marB="0" anchor="ctr"/>
                </a:tc>
                <a:extLst>
                  <a:ext uri="{0D108BD9-81ED-4DB2-BD59-A6C34878D82A}">
                    <a16:rowId xmlns:a16="http://schemas.microsoft.com/office/drawing/2014/main" val="1817094697"/>
                  </a:ext>
                </a:extLst>
              </a:tr>
              <a:tr h="372353">
                <a:tc>
                  <a:txBody>
                    <a:bodyPr/>
                    <a:lstStyle/>
                    <a:p>
                      <a:pPr marL="0" marR="0" algn="ctr">
                        <a:lnSpc>
                          <a:spcPct val="107000"/>
                        </a:lnSpc>
                        <a:spcBef>
                          <a:spcPts val="0"/>
                        </a:spcBef>
                        <a:spcAft>
                          <a:spcPts val="0"/>
                        </a:spcAft>
                      </a:pP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a:effectLst/>
                        </a:rPr>
                        <a:t>Northeast</a:t>
                      </a:r>
                      <a:endParaRPr lang="en-US" sz="150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a:effectLst/>
                        </a:rPr>
                        <a:t>Faculty</a:t>
                      </a:r>
                      <a:endParaRPr lang="en-US" sz="150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IILE LMS Focus Team</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Software Utilization Team</a:t>
                      </a:r>
                      <a:endParaRPr lang="en-US" sz="1500" dirty="0">
                        <a:effectLst/>
                      </a:endParaRPr>
                    </a:p>
                    <a:p>
                      <a:pPr marL="111125" marR="0" indent="-111125">
                        <a:spcBef>
                          <a:spcPts val="0"/>
                        </a:spcBef>
                        <a:spcAft>
                          <a:spcPts val="0"/>
                        </a:spcAft>
                        <a:buFont typeface="Arial" panose="020B0604020202020204" pitchFamily="34" charset="0"/>
                        <a:buChar char="•"/>
                      </a:pPr>
                      <a:r>
                        <a:rPr lang="en-US" sz="1100" dirty="0">
                          <a:effectLst/>
                        </a:rPr>
                        <a:t>JCC</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33" marR="61233" marT="0" marB="0" anchor="ctr"/>
                </a:tc>
                <a:extLst>
                  <a:ext uri="{0D108BD9-81ED-4DB2-BD59-A6C34878D82A}">
                    <a16:rowId xmlns:a16="http://schemas.microsoft.com/office/drawing/2014/main" val="2500998924"/>
                  </a:ext>
                </a:extLst>
              </a:tr>
              <a:tr h="202430">
                <a:tc>
                  <a:txBody>
                    <a:bodyPr/>
                    <a:lstStyle/>
                    <a:p>
                      <a:pPr marL="0" marR="0" algn="ctr">
                        <a:lnSpc>
                          <a:spcPct val="107000"/>
                        </a:lnSpc>
                        <a:spcBef>
                          <a:spcPts val="0"/>
                        </a:spcBef>
                        <a:spcAft>
                          <a:spcPts val="0"/>
                        </a:spcAft>
                      </a:pP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a:effectLst/>
                        </a:rPr>
                        <a:t>IT</a:t>
                      </a:r>
                      <a:endParaRPr lang="en-US" sz="150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a:effectLst/>
                        </a:rPr>
                        <a:t>LMS Systems Specialist</a:t>
                      </a:r>
                      <a:endParaRPr lang="en-US" sz="150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IILE LMS Focus Team</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nSpc>
                          <a:spcPct val="107000"/>
                        </a:lnSpc>
                        <a:spcBef>
                          <a:spcPts val="0"/>
                        </a:spcBef>
                        <a:spcAft>
                          <a:spcPts val="0"/>
                        </a:spcAft>
                      </a:pPr>
                      <a:r>
                        <a:rPr lang="en-US" sz="1100" dirty="0">
                          <a:effectLst/>
                        </a:rPr>
                        <a:t> </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extLst>
                  <a:ext uri="{0D108BD9-81ED-4DB2-BD59-A6C34878D82A}">
                    <a16:rowId xmlns:a16="http://schemas.microsoft.com/office/drawing/2014/main" val="1102700967"/>
                  </a:ext>
                </a:extLst>
              </a:tr>
              <a:tr h="694737">
                <a:tc>
                  <a:txBody>
                    <a:bodyPr/>
                    <a:lstStyle/>
                    <a:p>
                      <a:pPr marL="0" marR="0" algn="ctr">
                        <a:lnSpc>
                          <a:spcPct val="107000"/>
                        </a:lnSpc>
                        <a:spcBef>
                          <a:spcPts val="0"/>
                        </a:spcBef>
                        <a:spcAft>
                          <a:spcPts val="0"/>
                        </a:spcAft>
                      </a:pP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a:effectLst/>
                        </a:rPr>
                        <a:t>IT</a:t>
                      </a:r>
                      <a:endParaRPr lang="en-US" sz="150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a:effectLst/>
                        </a:rPr>
                        <a:t>Director, Academic Technology</a:t>
                      </a:r>
                      <a:endParaRPr lang="en-US" sz="150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IILE Advisory Panel</a:t>
                      </a:r>
                      <a:endParaRPr lang="en-US" sz="1500" dirty="0">
                        <a:effectLst/>
                      </a:endParaRPr>
                    </a:p>
                    <a:p>
                      <a:pPr marL="111125" marR="0" indent="-111125">
                        <a:spcBef>
                          <a:spcPts val="0"/>
                        </a:spcBef>
                        <a:spcAft>
                          <a:spcPts val="0"/>
                        </a:spcAft>
                        <a:buFont typeface="Arial" panose="020B0604020202020204" pitchFamily="34" charset="0"/>
                        <a:buChar char="•"/>
                      </a:pPr>
                      <a:r>
                        <a:rPr lang="en-US" sz="1100" dirty="0">
                          <a:effectLst/>
                        </a:rPr>
                        <a:t>IILE Technology Work Team</a:t>
                      </a:r>
                    </a:p>
                    <a:p>
                      <a:pPr marL="111125" marR="0" indent="-111125">
                        <a:spcBef>
                          <a:spcPts val="0"/>
                        </a:spcBef>
                        <a:spcAft>
                          <a:spcPts val="0"/>
                        </a:spcAft>
                        <a:buFont typeface="Arial" panose="020B0604020202020204" pitchFamily="34" charset="0"/>
                        <a:buChar char="•"/>
                      </a:pPr>
                      <a:r>
                        <a:rPr lang="en-US" sz="1100" dirty="0">
                          <a:effectLst/>
                        </a:rPr>
                        <a:t>Workspace Environments</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nSpc>
                          <a:spcPct val="107000"/>
                        </a:lnSpc>
                        <a:spcBef>
                          <a:spcPts val="0"/>
                        </a:spcBef>
                        <a:spcAft>
                          <a:spcPts val="0"/>
                        </a:spcAft>
                      </a:pPr>
                      <a:r>
                        <a:rPr lang="en-US" sz="1100" dirty="0">
                          <a:effectLst/>
                        </a:rPr>
                        <a:t> </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extLst>
                  <a:ext uri="{0D108BD9-81ED-4DB2-BD59-A6C34878D82A}">
                    <a16:rowId xmlns:a16="http://schemas.microsoft.com/office/drawing/2014/main" val="3590051499"/>
                  </a:ext>
                </a:extLst>
              </a:tr>
              <a:tr h="374906">
                <a:tc>
                  <a:txBody>
                    <a:bodyPr/>
                    <a:lstStyle/>
                    <a:p>
                      <a:pPr marL="0" marR="0" algn="ctr">
                        <a:lnSpc>
                          <a:spcPct val="107000"/>
                        </a:lnSpc>
                        <a:spcBef>
                          <a:spcPts val="0"/>
                        </a:spcBef>
                        <a:spcAft>
                          <a:spcPts val="0"/>
                        </a:spcAft>
                      </a:pP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dirty="0">
                          <a:effectLst/>
                        </a:rPr>
                        <a:t>IT</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dirty="0">
                          <a:effectLst/>
                        </a:rPr>
                        <a:t>Manager, Application Development</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IILE LMS Focus Team</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nSpc>
                          <a:spcPct val="107000"/>
                        </a:lnSpc>
                        <a:spcBef>
                          <a:spcPts val="0"/>
                        </a:spcBef>
                        <a:spcAft>
                          <a:spcPts val="0"/>
                        </a:spcAft>
                      </a:pPr>
                      <a:r>
                        <a:rPr lang="en-US" sz="1100" dirty="0">
                          <a:effectLst/>
                        </a:rPr>
                        <a:t> </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extLst>
                  <a:ext uri="{0D108BD9-81ED-4DB2-BD59-A6C34878D82A}">
                    <a16:rowId xmlns:a16="http://schemas.microsoft.com/office/drawing/2014/main" val="606659334"/>
                  </a:ext>
                </a:extLst>
              </a:tr>
              <a:tr h="202430">
                <a:tc>
                  <a:txBody>
                    <a:bodyPr/>
                    <a:lstStyle/>
                    <a:p>
                      <a:pPr marL="0" marR="0" algn="ctr">
                        <a:lnSpc>
                          <a:spcPct val="107000"/>
                        </a:lnSpc>
                        <a:spcBef>
                          <a:spcPts val="0"/>
                        </a:spcBef>
                        <a:spcAft>
                          <a:spcPts val="0"/>
                        </a:spcAft>
                      </a:pP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a:effectLst/>
                        </a:rPr>
                        <a:t>South</a:t>
                      </a:r>
                      <a:endParaRPr lang="en-US" sz="150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a:effectLst/>
                        </a:rPr>
                        <a:t>Library Director</a:t>
                      </a:r>
                      <a:endParaRPr lang="en-US" sz="150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Learning Commons</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nSpc>
                          <a:spcPct val="107000"/>
                        </a:lnSpc>
                        <a:spcBef>
                          <a:spcPts val="0"/>
                        </a:spcBef>
                        <a:spcAft>
                          <a:spcPts val="0"/>
                        </a:spcAft>
                      </a:pPr>
                      <a:r>
                        <a:rPr lang="en-US" sz="1100" dirty="0">
                          <a:effectLst/>
                        </a:rPr>
                        <a:t> </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extLst>
                  <a:ext uri="{0D108BD9-81ED-4DB2-BD59-A6C34878D82A}">
                    <a16:rowId xmlns:a16="http://schemas.microsoft.com/office/drawing/2014/main" val="3538521229"/>
                  </a:ext>
                </a:extLst>
              </a:tr>
              <a:tr h="547381">
                <a:tc>
                  <a:txBody>
                    <a:bodyPr/>
                    <a:lstStyle/>
                    <a:p>
                      <a:pPr marL="0" marR="0" algn="ctr">
                        <a:lnSpc>
                          <a:spcPct val="107000"/>
                        </a:lnSpc>
                        <a:spcBef>
                          <a:spcPts val="0"/>
                        </a:spcBef>
                        <a:spcAft>
                          <a:spcPts val="0"/>
                        </a:spcAft>
                      </a:pP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dirty="0">
                          <a:effectLst/>
                        </a:rPr>
                        <a:t>Academic Affairs</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0" marR="0" algn="ctr">
                        <a:lnSpc>
                          <a:spcPct val="107000"/>
                        </a:lnSpc>
                        <a:spcBef>
                          <a:spcPts val="0"/>
                        </a:spcBef>
                        <a:spcAft>
                          <a:spcPts val="0"/>
                        </a:spcAft>
                      </a:pPr>
                      <a:r>
                        <a:rPr lang="en-US" sz="1100" dirty="0">
                          <a:effectLst/>
                        </a:rPr>
                        <a:t>District Director of Institutional Effectiveness, Accreditation and Planning</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IILE Advisory Panel</a:t>
                      </a:r>
                    </a:p>
                    <a:p>
                      <a:pPr marL="111125" marR="0" indent="-111125">
                        <a:lnSpc>
                          <a:spcPct val="107000"/>
                        </a:lnSpc>
                        <a:spcBef>
                          <a:spcPts val="0"/>
                        </a:spcBef>
                        <a:spcAft>
                          <a:spcPts val="0"/>
                        </a:spcAft>
                        <a:buFont typeface="Arial" panose="020B0604020202020204" pitchFamily="34" charset="0"/>
                        <a:buChar char="•"/>
                      </a:pPr>
                      <a:r>
                        <a:rPr lang="en-US" sz="1100" dirty="0">
                          <a:effectLst/>
                        </a:rPr>
                        <a:t>IILE Pedagogy Work Team</a:t>
                      </a:r>
                      <a:endParaRPr lang="en-US" sz="1500" dirty="0">
                        <a:effectLst/>
                      </a:endParaRPr>
                    </a:p>
                    <a:p>
                      <a:pPr marL="111125" marR="0" indent="-111125">
                        <a:spcBef>
                          <a:spcPts val="0"/>
                        </a:spcBef>
                        <a:spcAft>
                          <a:spcPts val="0"/>
                        </a:spcAft>
                        <a:buFont typeface="Arial" panose="020B0604020202020204" pitchFamily="34" charset="0"/>
                        <a:buChar char="•"/>
                      </a:pPr>
                      <a:r>
                        <a:rPr lang="en-US" sz="1100" dirty="0">
                          <a:effectLst/>
                        </a:rPr>
                        <a:t>IILE LMS Focus Team</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33" marR="61233" marT="0" marB="0" anchor="ctr"/>
                </a:tc>
                <a:tc>
                  <a:txBody>
                    <a:bodyPr/>
                    <a:lstStyle/>
                    <a:p>
                      <a:pPr marL="111125" marR="0" indent="-111125">
                        <a:lnSpc>
                          <a:spcPct val="107000"/>
                        </a:lnSpc>
                        <a:spcBef>
                          <a:spcPts val="0"/>
                        </a:spcBef>
                        <a:spcAft>
                          <a:spcPts val="0"/>
                        </a:spcAft>
                        <a:buFont typeface="Arial" panose="020B0604020202020204" pitchFamily="34" charset="0"/>
                        <a:buChar char="•"/>
                      </a:pPr>
                      <a:r>
                        <a:rPr lang="en-US" sz="1100" dirty="0">
                          <a:effectLst/>
                        </a:rPr>
                        <a:t>District Assessment</a:t>
                      </a:r>
                      <a:endParaRPr lang="en-US" sz="15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1233" marR="61233" marT="0" marB="0" anchor="ctr"/>
                </a:tc>
                <a:extLst>
                  <a:ext uri="{0D108BD9-81ED-4DB2-BD59-A6C34878D82A}">
                    <a16:rowId xmlns:a16="http://schemas.microsoft.com/office/drawing/2014/main" val="1551005969"/>
                  </a:ext>
                </a:extLst>
              </a:tr>
            </a:tbl>
          </a:graphicData>
        </a:graphic>
      </p:graphicFrame>
      <p:sp>
        <p:nvSpPr>
          <p:cNvPr id="13" name="Title 1">
            <a:extLst>
              <a:ext uri="{FF2B5EF4-FFF2-40B4-BE49-F238E27FC236}">
                <a16:creationId xmlns:a16="http://schemas.microsoft.com/office/drawing/2014/main" id="{D1CBFDC4-472C-4282-8B3F-CED8E2990287}"/>
              </a:ext>
            </a:extLst>
          </p:cNvPr>
          <p:cNvSpPr>
            <a:spLocks noGrp="1"/>
          </p:cNvSpPr>
          <p:nvPr>
            <p:ph type="title"/>
          </p:nvPr>
        </p:nvSpPr>
        <p:spPr>
          <a:xfrm>
            <a:off x="2010427" y="273844"/>
            <a:ext cx="6504923" cy="567232"/>
          </a:xfrm>
        </p:spPr>
        <p:txBody>
          <a:bodyPr/>
          <a:lstStyle/>
          <a:p>
            <a:r>
              <a:rPr lang="en-US" dirty="0"/>
              <a:t>RFP Evaluation Team</a:t>
            </a:r>
          </a:p>
        </p:txBody>
      </p:sp>
    </p:spTree>
    <p:extLst>
      <p:ext uri="{BB962C8B-B14F-4D97-AF65-F5344CB8AC3E}">
        <p14:creationId xmlns:p14="http://schemas.microsoft.com/office/powerpoint/2010/main" val="1136895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Instructure Canvas LMS - Review 2017 - PCMag Asia"/>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a:buClrTx/>
              <a:buFontTx/>
              <a:buNone/>
            </a:pPr>
            <a:endParaRPr lang="en-US" sz="1350" kern="1200">
              <a:solidFill>
                <a:prstClr val="black"/>
              </a:solidFill>
              <a:latin typeface="Calibri"/>
              <a:ea typeface=""/>
              <a:cs typeface=""/>
            </a:endParaRPr>
          </a:p>
        </p:txBody>
      </p:sp>
      <p:sp>
        <p:nvSpPr>
          <p:cNvPr id="3" name="Title 2"/>
          <p:cNvSpPr>
            <a:spLocks noGrp="1"/>
          </p:cNvSpPr>
          <p:nvPr>
            <p:ph type="title"/>
          </p:nvPr>
        </p:nvSpPr>
        <p:spPr>
          <a:xfrm>
            <a:off x="2006600" y="273844"/>
            <a:ext cx="6129867" cy="567232"/>
          </a:xfrm>
        </p:spPr>
        <p:txBody>
          <a:bodyPr/>
          <a:lstStyle/>
          <a:p>
            <a:r>
              <a:rPr lang="en-US" dirty="0"/>
              <a:t>Informed Decision Making</a:t>
            </a:r>
          </a:p>
        </p:txBody>
      </p:sp>
      <p:graphicFrame>
        <p:nvGraphicFramePr>
          <p:cNvPr id="4" name="Diagram 3"/>
          <p:cNvGraphicFramePr/>
          <p:nvPr/>
        </p:nvGraphicFramePr>
        <p:xfrm>
          <a:off x="-254000" y="841075"/>
          <a:ext cx="9457267" cy="4402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7880475"/>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166" y="273844"/>
            <a:ext cx="6504184" cy="567232"/>
          </a:xfrm>
        </p:spPr>
        <p:txBody>
          <a:bodyPr/>
          <a:lstStyle/>
          <a:p>
            <a:r>
              <a:rPr lang="en-US" dirty="0"/>
              <a:t>LMS Showcase Demonstrations</a:t>
            </a:r>
          </a:p>
        </p:txBody>
      </p:sp>
      <p:sp>
        <p:nvSpPr>
          <p:cNvPr id="9" name="Rectangle 8">
            <a:extLst>
              <a:ext uri="{FF2B5EF4-FFF2-40B4-BE49-F238E27FC236}">
                <a16:creationId xmlns:a16="http://schemas.microsoft.com/office/drawing/2014/main" id="{5F2E0D2A-BCCB-4DC9-857A-DE3CB425385E}"/>
              </a:ext>
            </a:extLst>
          </p:cNvPr>
          <p:cNvSpPr/>
          <p:nvPr/>
        </p:nvSpPr>
        <p:spPr>
          <a:xfrm>
            <a:off x="528066" y="1837944"/>
            <a:ext cx="7952831" cy="452628"/>
          </a:xfrm>
          <a:prstGeom prst="rect">
            <a:avLst/>
          </a:prstGeom>
          <a:solidFill>
            <a:schemeClr val="accent2">
              <a:alpha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1" name="Rectangle 10">
            <a:extLst>
              <a:ext uri="{FF2B5EF4-FFF2-40B4-BE49-F238E27FC236}">
                <a16:creationId xmlns:a16="http://schemas.microsoft.com/office/drawing/2014/main" id="{87BF1847-C594-466E-9F9B-C1E8469D0DEF}"/>
              </a:ext>
            </a:extLst>
          </p:cNvPr>
          <p:cNvSpPr/>
          <p:nvPr/>
        </p:nvSpPr>
        <p:spPr>
          <a:xfrm>
            <a:off x="528066" y="2436115"/>
            <a:ext cx="7952831" cy="452628"/>
          </a:xfrm>
          <a:prstGeom prst="rect">
            <a:avLst/>
          </a:prstGeom>
          <a:solidFill>
            <a:schemeClr val="accent6">
              <a:alpha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2" name="Rectangle 11">
            <a:extLst>
              <a:ext uri="{FF2B5EF4-FFF2-40B4-BE49-F238E27FC236}">
                <a16:creationId xmlns:a16="http://schemas.microsoft.com/office/drawing/2014/main" id="{E3CFCD7B-E60C-4851-BC15-95B7247C4F60}"/>
              </a:ext>
            </a:extLst>
          </p:cNvPr>
          <p:cNvSpPr/>
          <p:nvPr/>
        </p:nvSpPr>
        <p:spPr>
          <a:xfrm>
            <a:off x="528066" y="3079034"/>
            <a:ext cx="7952831" cy="452628"/>
          </a:xfrm>
          <a:prstGeom prst="rect">
            <a:avLst/>
          </a:prstGeom>
          <a:solidFill>
            <a:srgbClr val="0F615B">
              <a:alpha val="5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3" name="Rectangle: Rounded Corners 2">
            <a:extLst>
              <a:ext uri="{FF2B5EF4-FFF2-40B4-BE49-F238E27FC236}">
                <a16:creationId xmlns:a16="http://schemas.microsoft.com/office/drawing/2014/main" id="{3343DB7A-CA33-47BA-BDA8-1031A9C14717}"/>
              </a:ext>
            </a:extLst>
          </p:cNvPr>
          <p:cNvSpPr/>
          <p:nvPr/>
        </p:nvSpPr>
        <p:spPr>
          <a:xfrm>
            <a:off x="673997" y="1885950"/>
            <a:ext cx="1192903" cy="356616"/>
          </a:xfrm>
          <a:prstGeom prst="roundRect">
            <a:avLst/>
          </a:prstGeom>
          <a:solidFill>
            <a:schemeClr val="accent2"/>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350" b="1" kern="1200" dirty="0">
                <a:solidFill>
                  <a:prstClr val="white"/>
                </a:solidFill>
              </a:rPr>
              <a:t>Faculty</a:t>
            </a:r>
          </a:p>
        </p:txBody>
      </p:sp>
      <p:sp>
        <p:nvSpPr>
          <p:cNvPr id="18" name="Rectangle: Rounded Corners 17">
            <a:extLst>
              <a:ext uri="{FF2B5EF4-FFF2-40B4-BE49-F238E27FC236}">
                <a16:creationId xmlns:a16="http://schemas.microsoft.com/office/drawing/2014/main" id="{795AD470-5523-4176-A7EE-64D6ED6F9944}"/>
              </a:ext>
            </a:extLst>
          </p:cNvPr>
          <p:cNvSpPr/>
          <p:nvPr/>
        </p:nvSpPr>
        <p:spPr>
          <a:xfrm>
            <a:off x="673997" y="2484121"/>
            <a:ext cx="1307203" cy="356616"/>
          </a:xfrm>
          <a:prstGeom prst="roundRect">
            <a:avLst/>
          </a:prstGeom>
          <a:solidFill>
            <a:schemeClr val="accent6"/>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350" b="1" kern="1200" dirty="0">
                <a:solidFill>
                  <a:prstClr val="white"/>
                </a:solidFill>
              </a:rPr>
              <a:t>Administrator</a:t>
            </a:r>
          </a:p>
        </p:txBody>
      </p:sp>
      <p:sp>
        <p:nvSpPr>
          <p:cNvPr id="19" name="Rectangle: Rounded Corners 18">
            <a:extLst>
              <a:ext uri="{FF2B5EF4-FFF2-40B4-BE49-F238E27FC236}">
                <a16:creationId xmlns:a16="http://schemas.microsoft.com/office/drawing/2014/main" id="{8D338328-4DBA-4EA2-AC97-82CFDF4A8729}"/>
              </a:ext>
            </a:extLst>
          </p:cNvPr>
          <p:cNvSpPr/>
          <p:nvPr/>
        </p:nvSpPr>
        <p:spPr>
          <a:xfrm>
            <a:off x="673997" y="3127040"/>
            <a:ext cx="1192903" cy="356616"/>
          </a:xfrm>
          <a:prstGeom prst="roundRect">
            <a:avLst/>
          </a:prstGeom>
          <a:solidFill>
            <a:srgbClr val="0F615B"/>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350" b="1" kern="1200" dirty="0">
                <a:solidFill>
                  <a:prstClr val="white"/>
                </a:solidFill>
              </a:rPr>
              <a:t>Staff</a:t>
            </a:r>
          </a:p>
        </p:txBody>
      </p:sp>
      <p:sp>
        <p:nvSpPr>
          <p:cNvPr id="20" name="Rectangle 19">
            <a:extLst>
              <a:ext uri="{FF2B5EF4-FFF2-40B4-BE49-F238E27FC236}">
                <a16:creationId xmlns:a16="http://schemas.microsoft.com/office/drawing/2014/main" id="{4ECBB25D-02A6-4FBC-A2C3-AB65E4EF17B3}"/>
              </a:ext>
            </a:extLst>
          </p:cNvPr>
          <p:cNvSpPr/>
          <p:nvPr/>
        </p:nvSpPr>
        <p:spPr>
          <a:xfrm>
            <a:off x="525780" y="4349288"/>
            <a:ext cx="1455420" cy="452628"/>
          </a:xfrm>
          <a:prstGeom prst="rect">
            <a:avLst/>
          </a:prstGeom>
          <a:solidFill>
            <a:schemeClr val="accent5"/>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800" b="1" kern="1200" dirty="0">
                <a:solidFill>
                  <a:prstClr val="white"/>
                </a:solidFill>
              </a:rPr>
              <a:t>TOTAL</a:t>
            </a:r>
          </a:p>
        </p:txBody>
      </p:sp>
      <p:sp>
        <p:nvSpPr>
          <p:cNvPr id="21" name="Rectangle 20">
            <a:extLst>
              <a:ext uri="{FF2B5EF4-FFF2-40B4-BE49-F238E27FC236}">
                <a16:creationId xmlns:a16="http://schemas.microsoft.com/office/drawing/2014/main" id="{1BBF2152-62D6-4925-8FAE-5DB77209BCC4}"/>
              </a:ext>
            </a:extLst>
          </p:cNvPr>
          <p:cNvSpPr/>
          <p:nvPr/>
        </p:nvSpPr>
        <p:spPr>
          <a:xfrm>
            <a:off x="528066" y="3719668"/>
            <a:ext cx="7952831" cy="452628"/>
          </a:xfrm>
          <a:prstGeom prst="rect">
            <a:avLst/>
          </a:prstGeom>
          <a:solidFill>
            <a:schemeClr val="accent1">
              <a:lumMod val="90000"/>
              <a:lumOff val="10000"/>
              <a:alpha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22" name="Rectangle: Rounded Corners 21">
            <a:extLst>
              <a:ext uri="{FF2B5EF4-FFF2-40B4-BE49-F238E27FC236}">
                <a16:creationId xmlns:a16="http://schemas.microsoft.com/office/drawing/2014/main" id="{768BA9CA-85A0-4A88-8087-1CE92E6D0421}"/>
              </a:ext>
            </a:extLst>
          </p:cNvPr>
          <p:cNvSpPr/>
          <p:nvPr/>
        </p:nvSpPr>
        <p:spPr>
          <a:xfrm>
            <a:off x="673997" y="3767674"/>
            <a:ext cx="1192903" cy="356616"/>
          </a:xfrm>
          <a:prstGeom prst="roundRect">
            <a:avLst/>
          </a:prstGeom>
          <a:solidFill>
            <a:schemeClr val="accent1">
              <a:lumMod val="90000"/>
              <a:lumOff val="10000"/>
            </a:schemeClr>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350" b="1" kern="1200" dirty="0">
                <a:solidFill>
                  <a:prstClr val="white"/>
                </a:solidFill>
              </a:rPr>
              <a:t>Not Identified</a:t>
            </a:r>
          </a:p>
        </p:txBody>
      </p:sp>
      <p:sp>
        <p:nvSpPr>
          <p:cNvPr id="10" name="Rectangle 9">
            <a:extLst>
              <a:ext uri="{FF2B5EF4-FFF2-40B4-BE49-F238E27FC236}">
                <a16:creationId xmlns:a16="http://schemas.microsoft.com/office/drawing/2014/main" id="{C6A48ED8-828F-4570-8C1E-69876F73474B}"/>
              </a:ext>
            </a:extLst>
          </p:cNvPr>
          <p:cNvSpPr/>
          <p:nvPr/>
        </p:nvSpPr>
        <p:spPr>
          <a:xfrm>
            <a:off x="2791789" y="4233037"/>
            <a:ext cx="840616" cy="623248"/>
          </a:xfrm>
          <a:prstGeom prst="rect">
            <a:avLst/>
          </a:prstGeom>
          <a:noFill/>
        </p:spPr>
        <p:txBody>
          <a:bodyPr wrap="none" lIns="68580" tIns="34290" rIns="68580" bIns="34290">
            <a:spAutoFit/>
          </a:bodyPr>
          <a:lstStyle/>
          <a:p>
            <a:pPr algn="ctr">
              <a:buClrTx/>
              <a:buFontTx/>
              <a:buNone/>
            </a:pPr>
            <a:r>
              <a:rPr lang="en-US" sz="3600" b="1" kern="1200" dirty="0">
                <a:ln w="9525">
                  <a:solidFill>
                    <a:prstClr val="white"/>
                  </a:solidFill>
                  <a:prstDash val="solid"/>
                </a:ln>
                <a:solidFill>
                  <a:srgbClr val="0A4775"/>
                </a:solidFill>
                <a:effectLst>
                  <a:outerShdw blurRad="12700" dist="38100" dir="2700000" algn="tl" rotWithShape="0">
                    <a:srgbClr val="0A4775">
                      <a:lumMod val="60000"/>
                      <a:lumOff val="40000"/>
                    </a:srgbClr>
                  </a:outerShdw>
                </a:effectLst>
                <a:latin typeface="Calibri"/>
                <a:ea typeface=""/>
                <a:cs typeface=""/>
              </a:rPr>
              <a:t>172</a:t>
            </a:r>
          </a:p>
        </p:txBody>
      </p:sp>
      <p:sp>
        <p:nvSpPr>
          <p:cNvPr id="24" name="Rectangle 23">
            <a:extLst>
              <a:ext uri="{FF2B5EF4-FFF2-40B4-BE49-F238E27FC236}">
                <a16:creationId xmlns:a16="http://schemas.microsoft.com/office/drawing/2014/main" id="{80936577-6FDB-4F70-8A3D-B4EDB6BCFF38}"/>
              </a:ext>
            </a:extLst>
          </p:cNvPr>
          <p:cNvSpPr/>
          <p:nvPr/>
        </p:nvSpPr>
        <p:spPr>
          <a:xfrm>
            <a:off x="4990263" y="4233037"/>
            <a:ext cx="840616" cy="623248"/>
          </a:xfrm>
          <a:prstGeom prst="rect">
            <a:avLst/>
          </a:prstGeom>
          <a:noFill/>
        </p:spPr>
        <p:txBody>
          <a:bodyPr wrap="none" lIns="68580" tIns="34290" rIns="68580" bIns="34290">
            <a:spAutoFit/>
          </a:bodyPr>
          <a:lstStyle/>
          <a:p>
            <a:pPr algn="ctr">
              <a:buClrTx/>
              <a:buFontTx/>
              <a:buNone/>
            </a:pPr>
            <a:r>
              <a:rPr lang="en-US" sz="3600" b="1" kern="1200" dirty="0">
                <a:ln w="9525">
                  <a:solidFill>
                    <a:prstClr val="white"/>
                  </a:solidFill>
                  <a:prstDash val="solid"/>
                </a:ln>
                <a:solidFill>
                  <a:srgbClr val="0A4775"/>
                </a:solidFill>
                <a:effectLst>
                  <a:outerShdw blurRad="12700" dist="38100" dir="2700000" algn="tl" rotWithShape="0">
                    <a:srgbClr val="0A4775">
                      <a:lumMod val="60000"/>
                      <a:lumOff val="40000"/>
                    </a:srgbClr>
                  </a:outerShdw>
                </a:effectLst>
                <a:latin typeface="Calibri"/>
                <a:ea typeface=""/>
                <a:cs typeface=""/>
              </a:rPr>
              <a:t>120</a:t>
            </a:r>
          </a:p>
        </p:txBody>
      </p:sp>
      <p:sp>
        <p:nvSpPr>
          <p:cNvPr id="25" name="Rectangle 24">
            <a:extLst>
              <a:ext uri="{FF2B5EF4-FFF2-40B4-BE49-F238E27FC236}">
                <a16:creationId xmlns:a16="http://schemas.microsoft.com/office/drawing/2014/main" id="{6D492F27-AEA4-4ECD-80E0-7E4B3153B316}"/>
              </a:ext>
            </a:extLst>
          </p:cNvPr>
          <p:cNvSpPr/>
          <p:nvPr/>
        </p:nvSpPr>
        <p:spPr>
          <a:xfrm>
            <a:off x="7136642" y="4233037"/>
            <a:ext cx="840616" cy="623248"/>
          </a:xfrm>
          <a:prstGeom prst="rect">
            <a:avLst/>
          </a:prstGeom>
          <a:noFill/>
        </p:spPr>
        <p:txBody>
          <a:bodyPr wrap="none" lIns="68580" tIns="34290" rIns="68580" bIns="34290">
            <a:spAutoFit/>
          </a:bodyPr>
          <a:lstStyle/>
          <a:p>
            <a:pPr algn="ctr">
              <a:buClrTx/>
              <a:buFontTx/>
              <a:buNone/>
            </a:pPr>
            <a:r>
              <a:rPr lang="en-US" sz="3600" b="1" kern="1200" dirty="0">
                <a:ln w="9525">
                  <a:solidFill>
                    <a:prstClr val="white"/>
                  </a:solidFill>
                  <a:prstDash val="solid"/>
                </a:ln>
                <a:solidFill>
                  <a:srgbClr val="0A4775"/>
                </a:solidFill>
                <a:effectLst>
                  <a:outerShdw blurRad="12700" dist="38100" dir="2700000" algn="tl" rotWithShape="0">
                    <a:srgbClr val="0A4775">
                      <a:lumMod val="60000"/>
                      <a:lumOff val="40000"/>
                    </a:srgbClr>
                  </a:outerShdw>
                </a:effectLst>
                <a:latin typeface="Calibri"/>
                <a:ea typeface=""/>
                <a:cs typeface=""/>
              </a:rPr>
              <a:t>142</a:t>
            </a:r>
          </a:p>
        </p:txBody>
      </p:sp>
      <p:sp>
        <p:nvSpPr>
          <p:cNvPr id="23" name="Rectangle 22">
            <a:extLst>
              <a:ext uri="{FF2B5EF4-FFF2-40B4-BE49-F238E27FC236}">
                <a16:creationId xmlns:a16="http://schemas.microsoft.com/office/drawing/2014/main" id="{8761562E-5E6F-47DE-B97A-91AEF6A0161A}"/>
              </a:ext>
            </a:extLst>
          </p:cNvPr>
          <p:cNvSpPr/>
          <p:nvPr/>
        </p:nvSpPr>
        <p:spPr>
          <a:xfrm>
            <a:off x="2849497" y="1797176"/>
            <a:ext cx="725199"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110</a:t>
            </a:r>
          </a:p>
        </p:txBody>
      </p:sp>
      <p:sp>
        <p:nvSpPr>
          <p:cNvPr id="27" name="Rectangle 26">
            <a:extLst>
              <a:ext uri="{FF2B5EF4-FFF2-40B4-BE49-F238E27FC236}">
                <a16:creationId xmlns:a16="http://schemas.microsoft.com/office/drawing/2014/main" id="{EB174522-09DB-4A2F-8D9E-3DDAF7E5EA08}"/>
              </a:ext>
            </a:extLst>
          </p:cNvPr>
          <p:cNvSpPr/>
          <p:nvPr/>
        </p:nvSpPr>
        <p:spPr>
          <a:xfrm>
            <a:off x="2947280" y="2383536"/>
            <a:ext cx="529633"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49</a:t>
            </a:r>
          </a:p>
        </p:txBody>
      </p:sp>
      <p:sp>
        <p:nvSpPr>
          <p:cNvPr id="28" name="Rectangle 27">
            <a:extLst>
              <a:ext uri="{FF2B5EF4-FFF2-40B4-BE49-F238E27FC236}">
                <a16:creationId xmlns:a16="http://schemas.microsoft.com/office/drawing/2014/main" id="{1EBA46C5-E5C1-4541-BF46-4055E7DB2F1D}"/>
              </a:ext>
            </a:extLst>
          </p:cNvPr>
          <p:cNvSpPr/>
          <p:nvPr/>
        </p:nvSpPr>
        <p:spPr>
          <a:xfrm>
            <a:off x="3045061" y="3044106"/>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9</a:t>
            </a:r>
          </a:p>
        </p:txBody>
      </p:sp>
      <p:sp>
        <p:nvSpPr>
          <p:cNvPr id="29" name="Rectangle 28">
            <a:extLst>
              <a:ext uri="{FF2B5EF4-FFF2-40B4-BE49-F238E27FC236}">
                <a16:creationId xmlns:a16="http://schemas.microsoft.com/office/drawing/2014/main" id="{4DC851DF-F00E-4E3E-AB3A-BCC81F1283C9}"/>
              </a:ext>
            </a:extLst>
          </p:cNvPr>
          <p:cNvSpPr/>
          <p:nvPr/>
        </p:nvSpPr>
        <p:spPr>
          <a:xfrm>
            <a:off x="3029052" y="3683553"/>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4</a:t>
            </a:r>
          </a:p>
        </p:txBody>
      </p:sp>
      <p:sp>
        <p:nvSpPr>
          <p:cNvPr id="30" name="Rectangle 29">
            <a:extLst>
              <a:ext uri="{FF2B5EF4-FFF2-40B4-BE49-F238E27FC236}">
                <a16:creationId xmlns:a16="http://schemas.microsoft.com/office/drawing/2014/main" id="{77556933-E54F-4DF0-B788-CC29BFE56B10}"/>
              </a:ext>
            </a:extLst>
          </p:cNvPr>
          <p:cNvSpPr/>
          <p:nvPr/>
        </p:nvSpPr>
        <p:spPr>
          <a:xfrm>
            <a:off x="5105714" y="1797176"/>
            <a:ext cx="529633"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69</a:t>
            </a:r>
          </a:p>
        </p:txBody>
      </p:sp>
      <p:sp>
        <p:nvSpPr>
          <p:cNvPr id="31" name="Rectangle 30">
            <a:extLst>
              <a:ext uri="{FF2B5EF4-FFF2-40B4-BE49-F238E27FC236}">
                <a16:creationId xmlns:a16="http://schemas.microsoft.com/office/drawing/2014/main" id="{A60F0575-2BF5-4F93-8E31-3C940629871A}"/>
              </a:ext>
            </a:extLst>
          </p:cNvPr>
          <p:cNvSpPr/>
          <p:nvPr/>
        </p:nvSpPr>
        <p:spPr>
          <a:xfrm>
            <a:off x="5105713" y="2383536"/>
            <a:ext cx="529633"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39</a:t>
            </a:r>
          </a:p>
        </p:txBody>
      </p:sp>
      <p:sp>
        <p:nvSpPr>
          <p:cNvPr id="32" name="Rectangle 31">
            <a:extLst>
              <a:ext uri="{FF2B5EF4-FFF2-40B4-BE49-F238E27FC236}">
                <a16:creationId xmlns:a16="http://schemas.microsoft.com/office/drawing/2014/main" id="{F395BF2D-E3BF-407F-A77F-9D4B49DC1FE9}"/>
              </a:ext>
            </a:extLst>
          </p:cNvPr>
          <p:cNvSpPr/>
          <p:nvPr/>
        </p:nvSpPr>
        <p:spPr>
          <a:xfrm>
            <a:off x="5203494" y="3044106"/>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8</a:t>
            </a:r>
          </a:p>
        </p:txBody>
      </p:sp>
      <p:sp>
        <p:nvSpPr>
          <p:cNvPr id="33" name="Rectangle 32">
            <a:extLst>
              <a:ext uri="{FF2B5EF4-FFF2-40B4-BE49-F238E27FC236}">
                <a16:creationId xmlns:a16="http://schemas.microsoft.com/office/drawing/2014/main" id="{1EAFF19D-36EA-44E2-A0CB-E32BDD992F01}"/>
              </a:ext>
            </a:extLst>
          </p:cNvPr>
          <p:cNvSpPr/>
          <p:nvPr/>
        </p:nvSpPr>
        <p:spPr>
          <a:xfrm>
            <a:off x="5187486" y="3683553"/>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4</a:t>
            </a:r>
          </a:p>
        </p:txBody>
      </p:sp>
      <p:sp>
        <p:nvSpPr>
          <p:cNvPr id="34" name="Rectangle 33">
            <a:extLst>
              <a:ext uri="{FF2B5EF4-FFF2-40B4-BE49-F238E27FC236}">
                <a16:creationId xmlns:a16="http://schemas.microsoft.com/office/drawing/2014/main" id="{01C41773-9991-4535-878E-B0660276327D}"/>
              </a:ext>
            </a:extLst>
          </p:cNvPr>
          <p:cNvSpPr/>
          <p:nvPr/>
        </p:nvSpPr>
        <p:spPr>
          <a:xfrm>
            <a:off x="7234393" y="1791080"/>
            <a:ext cx="725199"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104</a:t>
            </a:r>
          </a:p>
        </p:txBody>
      </p:sp>
      <p:sp>
        <p:nvSpPr>
          <p:cNvPr id="35" name="Rectangle 34">
            <a:extLst>
              <a:ext uri="{FF2B5EF4-FFF2-40B4-BE49-F238E27FC236}">
                <a16:creationId xmlns:a16="http://schemas.microsoft.com/office/drawing/2014/main" id="{8B122985-D693-4A5E-957E-03C80B9ABE8B}"/>
              </a:ext>
            </a:extLst>
          </p:cNvPr>
          <p:cNvSpPr/>
          <p:nvPr/>
        </p:nvSpPr>
        <p:spPr>
          <a:xfrm>
            <a:off x="7332176" y="2377440"/>
            <a:ext cx="529633"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36</a:t>
            </a:r>
          </a:p>
        </p:txBody>
      </p:sp>
      <p:sp>
        <p:nvSpPr>
          <p:cNvPr id="36" name="Rectangle 35">
            <a:extLst>
              <a:ext uri="{FF2B5EF4-FFF2-40B4-BE49-F238E27FC236}">
                <a16:creationId xmlns:a16="http://schemas.microsoft.com/office/drawing/2014/main" id="{B9E8001E-1E5E-4B29-A09F-EC6591FE9F19}"/>
              </a:ext>
            </a:extLst>
          </p:cNvPr>
          <p:cNvSpPr/>
          <p:nvPr/>
        </p:nvSpPr>
        <p:spPr>
          <a:xfrm>
            <a:off x="7429957" y="3038010"/>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2</a:t>
            </a:r>
          </a:p>
        </p:txBody>
      </p:sp>
      <p:sp>
        <p:nvSpPr>
          <p:cNvPr id="37" name="Rectangle 36">
            <a:extLst>
              <a:ext uri="{FF2B5EF4-FFF2-40B4-BE49-F238E27FC236}">
                <a16:creationId xmlns:a16="http://schemas.microsoft.com/office/drawing/2014/main" id="{26868FC3-1F07-4096-AADA-1D3FEB5E3328}"/>
              </a:ext>
            </a:extLst>
          </p:cNvPr>
          <p:cNvSpPr/>
          <p:nvPr/>
        </p:nvSpPr>
        <p:spPr>
          <a:xfrm>
            <a:off x="7453223" y="3677457"/>
            <a:ext cx="255519"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a:t>
            </a:r>
          </a:p>
        </p:txBody>
      </p:sp>
      <p:sp>
        <p:nvSpPr>
          <p:cNvPr id="26" name="TextBox 25">
            <a:extLst>
              <a:ext uri="{FF2B5EF4-FFF2-40B4-BE49-F238E27FC236}">
                <a16:creationId xmlns:a16="http://schemas.microsoft.com/office/drawing/2014/main" id="{621D1B52-E574-4762-A637-78C1A2C968A8}"/>
              </a:ext>
            </a:extLst>
          </p:cNvPr>
          <p:cNvSpPr txBox="1"/>
          <p:nvPr/>
        </p:nvSpPr>
        <p:spPr>
          <a:xfrm>
            <a:off x="2606040" y="1384057"/>
            <a:ext cx="1287780" cy="276999"/>
          </a:xfrm>
          <a:prstGeom prst="rect">
            <a:avLst/>
          </a:prstGeom>
          <a:noFill/>
        </p:spPr>
        <p:txBody>
          <a:bodyPr wrap="square" rtlCol="0">
            <a:spAutoFit/>
          </a:bodyPr>
          <a:lstStyle/>
          <a:p>
            <a:pPr>
              <a:buClrTx/>
              <a:buFontTx/>
              <a:buNone/>
            </a:pPr>
            <a:r>
              <a:rPr lang="en-US" sz="1200" i="1" kern="1200" dirty="0">
                <a:solidFill>
                  <a:srgbClr val="002060"/>
                </a:solidFill>
                <a:latin typeface="Calibri"/>
                <a:ea typeface=""/>
                <a:cs typeface=""/>
              </a:rPr>
              <a:t>August 19, 2020</a:t>
            </a:r>
            <a:endParaRPr lang="en-US" sz="1350" i="1" kern="1200" dirty="0">
              <a:solidFill>
                <a:srgbClr val="002060"/>
              </a:solidFill>
              <a:latin typeface="Calibri"/>
              <a:ea typeface=""/>
              <a:cs typeface=""/>
            </a:endParaRPr>
          </a:p>
        </p:txBody>
      </p:sp>
      <p:sp>
        <p:nvSpPr>
          <p:cNvPr id="39" name="TextBox 38">
            <a:extLst>
              <a:ext uri="{FF2B5EF4-FFF2-40B4-BE49-F238E27FC236}">
                <a16:creationId xmlns:a16="http://schemas.microsoft.com/office/drawing/2014/main" id="{69CC4AD6-05B3-4A2E-8188-BB16F2387998}"/>
              </a:ext>
            </a:extLst>
          </p:cNvPr>
          <p:cNvSpPr txBox="1"/>
          <p:nvPr/>
        </p:nvSpPr>
        <p:spPr>
          <a:xfrm>
            <a:off x="4823460" y="1384057"/>
            <a:ext cx="1287780" cy="276999"/>
          </a:xfrm>
          <a:prstGeom prst="rect">
            <a:avLst/>
          </a:prstGeom>
          <a:noFill/>
        </p:spPr>
        <p:txBody>
          <a:bodyPr wrap="square" rtlCol="0">
            <a:spAutoFit/>
          </a:bodyPr>
          <a:lstStyle/>
          <a:p>
            <a:pPr>
              <a:buClrTx/>
              <a:buFontTx/>
              <a:buNone/>
            </a:pPr>
            <a:r>
              <a:rPr lang="en-US" sz="1200" i="1" kern="1200" dirty="0">
                <a:solidFill>
                  <a:srgbClr val="002060"/>
                </a:solidFill>
                <a:latin typeface="Calibri"/>
                <a:ea typeface=""/>
                <a:cs typeface=""/>
              </a:rPr>
              <a:t>August 20, 2020</a:t>
            </a:r>
            <a:endParaRPr lang="en-US" sz="1350" i="1" kern="1200" dirty="0">
              <a:solidFill>
                <a:srgbClr val="002060"/>
              </a:solidFill>
              <a:latin typeface="Calibri"/>
              <a:ea typeface=""/>
              <a:cs typeface=""/>
            </a:endParaRPr>
          </a:p>
        </p:txBody>
      </p:sp>
      <p:sp>
        <p:nvSpPr>
          <p:cNvPr id="40" name="TextBox 39">
            <a:extLst>
              <a:ext uri="{FF2B5EF4-FFF2-40B4-BE49-F238E27FC236}">
                <a16:creationId xmlns:a16="http://schemas.microsoft.com/office/drawing/2014/main" id="{6AFD6CF5-4E51-4D1B-B975-BA7ED733E144}"/>
              </a:ext>
            </a:extLst>
          </p:cNvPr>
          <p:cNvSpPr txBox="1"/>
          <p:nvPr/>
        </p:nvSpPr>
        <p:spPr>
          <a:xfrm>
            <a:off x="6991200" y="1384057"/>
            <a:ext cx="1287780" cy="276999"/>
          </a:xfrm>
          <a:prstGeom prst="rect">
            <a:avLst/>
          </a:prstGeom>
          <a:noFill/>
        </p:spPr>
        <p:txBody>
          <a:bodyPr wrap="square" rtlCol="0">
            <a:spAutoFit/>
          </a:bodyPr>
          <a:lstStyle/>
          <a:p>
            <a:pPr>
              <a:buClrTx/>
              <a:buFontTx/>
              <a:buNone/>
            </a:pPr>
            <a:r>
              <a:rPr lang="en-US" sz="1200" i="1" kern="1200" dirty="0">
                <a:solidFill>
                  <a:srgbClr val="002060"/>
                </a:solidFill>
                <a:latin typeface="Calibri"/>
                <a:ea typeface=""/>
                <a:cs typeface=""/>
              </a:rPr>
              <a:t>August 21, 2020</a:t>
            </a:r>
            <a:endParaRPr lang="en-US" sz="1350" i="1" kern="1200" dirty="0">
              <a:solidFill>
                <a:srgbClr val="002060"/>
              </a:solidFill>
              <a:latin typeface="Calibri"/>
              <a:ea typeface=""/>
              <a:cs typeface=""/>
            </a:endParaRPr>
          </a:p>
        </p:txBody>
      </p:sp>
      <p:pic>
        <p:nvPicPr>
          <p:cNvPr id="41" name="Picture 2" descr="Transition - Canvas">
            <a:extLst>
              <a:ext uri="{FF2B5EF4-FFF2-40B4-BE49-F238E27FC236}">
                <a16:creationId xmlns:a16="http://schemas.microsoft.com/office/drawing/2014/main" id="{84A58873-1FB9-4F99-B459-C71C4D1F05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0337" y="1020754"/>
            <a:ext cx="1485494" cy="35078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descr="A close up of a logo&#10;&#10;Description automatically generated">
            <a:extLst>
              <a:ext uri="{FF2B5EF4-FFF2-40B4-BE49-F238E27FC236}">
                <a16:creationId xmlns:a16="http://schemas.microsoft.com/office/drawing/2014/main" id="{4F23D375-7381-4B7C-B055-73DB45A7E9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0595" b="33940"/>
          <a:stretch/>
        </p:blipFill>
        <p:spPr>
          <a:xfrm>
            <a:off x="4504482" y="1005041"/>
            <a:ext cx="1866899" cy="351735"/>
          </a:xfrm>
          <a:prstGeom prst="rect">
            <a:avLst/>
          </a:prstGeom>
        </p:spPr>
      </p:pic>
      <p:pic>
        <p:nvPicPr>
          <p:cNvPr id="44" name="Picture 43" descr="A picture containing food, drawing&#10;&#10;Description automatically generated">
            <a:extLst>
              <a:ext uri="{FF2B5EF4-FFF2-40B4-BE49-F238E27FC236}">
                <a16:creationId xmlns:a16="http://schemas.microsoft.com/office/drawing/2014/main" id="{7E649F7D-3F8B-4772-9B52-52601625A5B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2617" b="23122"/>
          <a:stretch/>
        </p:blipFill>
        <p:spPr>
          <a:xfrm>
            <a:off x="2041646" y="1041193"/>
            <a:ext cx="2303040" cy="309911"/>
          </a:xfrm>
          <a:prstGeom prst="rect">
            <a:avLst/>
          </a:prstGeom>
        </p:spPr>
      </p:pic>
    </p:spTree>
    <p:extLst>
      <p:ext uri="{BB962C8B-B14F-4D97-AF65-F5344CB8AC3E}">
        <p14:creationId xmlns:p14="http://schemas.microsoft.com/office/powerpoint/2010/main" val="1751636467"/>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p18"/>
          <p:cNvSpPr txBox="1">
            <a:spLocks noGrp="1"/>
          </p:cNvSpPr>
          <p:nvPr>
            <p:ph type="title"/>
          </p:nvPr>
        </p:nvSpPr>
        <p:spPr>
          <a:xfrm>
            <a:off x="834324" y="996696"/>
            <a:ext cx="5307000" cy="1393777"/>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4400" dirty="0">
                <a:latin typeface="Open Sans" panose="020B0606030504020204" pitchFamily="34" charset="0"/>
                <a:ea typeface="Open Sans" panose="020B0606030504020204" pitchFamily="34" charset="0"/>
                <a:cs typeface="Open Sans" panose="020B0606030504020204" pitchFamily="34" charset="0"/>
              </a:rPr>
              <a:t>Step 3: EVALUATION AND SELECTION </a:t>
            </a:r>
            <a:endParaRPr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233" name="Google Shape;233;p18"/>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22</a:t>
            </a:fld>
            <a:endParaRPr/>
          </a:p>
        </p:txBody>
      </p:sp>
      <p:grpSp>
        <p:nvGrpSpPr>
          <p:cNvPr id="32" name="Grupo 31">
            <a:extLst>
              <a:ext uri="{FF2B5EF4-FFF2-40B4-BE49-F238E27FC236}">
                <a16:creationId xmlns:a16="http://schemas.microsoft.com/office/drawing/2014/main" id="{27D7F53F-206B-D74E-A127-965CDA9C634C}"/>
              </a:ext>
            </a:extLst>
          </p:cNvPr>
          <p:cNvGrpSpPr/>
          <p:nvPr/>
        </p:nvGrpSpPr>
        <p:grpSpPr>
          <a:xfrm>
            <a:off x="6114994" y="720387"/>
            <a:ext cx="2731502" cy="3852570"/>
            <a:chOff x="996049" y="1552369"/>
            <a:chExt cx="485510" cy="684774"/>
          </a:xfrm>
        </p:grpSpPr>
        <p:sp>
          <p:nvSpPr>
            <p:cNvPr id="33" name="Google Shape;902;p46">
              <a:extLst>
                <a:ext uri="{FF2B5EF4-FFF2-40B4-BE49-F238E27FC236}">
                  <a16:creationId xmlns:a16="http://schemas.microsoft.com/office/drawing/2014/main" id="{ADE9C839-9010-8F44-8D5C-E3A472A8B99B}"/>
                </a:ext>
              </a:extLst>
            </p:cNvPr>
            <p:cNvSpPr/>
            <p:nvPr/>
          </p:nvSpPr>
          <p:spPr>
            <a:xfrm>
              <a:off x="1264384" y="1758365"/>
              <a:ext cx="217175" cy="221539"/>
            </a:xfrm>
            <a:custGeom>
              <a:avLst/>
              <a:gdLst/>
              <a:ahLst/>
              <a:cxnLst/>
              <a:rect l="l" t="t" r="r" b="b"/>
              <a:pathLst>
                <a:path w="2171751" h="2215389" extrusionOk="0">
                  <a:moveTo>
                    <a:pt x="1085938" y="128507"/>
                  </a:moveTo>
                  <a:cubicBezTo>
                    <a:pt x="536368" y="-192153"/>
                    <a:pt x="81826" y="107926"/>
                    <a:pt x="1417" y="799037"/>
                  </a:cubicBezTo>
                  <a:cubicBezTo>
                    <a:pt x="-12538" y="919202"/>
                    <a:pt x="78503" y="1077208"/>
                    <a:pt x="188816" y="1141605"/>
                  </a:cubicBezTo>
                  <a:lnTo>
                    <a:pt x="1982396" y="2187898"/>
                  </a:lnTo>
                  <a:cubicBezTo>
                    <a:pt x="2092709" y="2252296"/>
                    <a:pt x="2183750" y="2200512"/>
                    <a:pt x="2170459" y="2064414"/>
                  </a:cubicBezTo>
                  <a:cubicBezTo>
                    <a:pt x="2090050" y="1279031"/>
                    <a:pt x="1635509" y="448502"/>
                    <a:pt x="1085938" y="128507"/>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 name="Google Shape;903;p46">
              <a:extLst>
                <a:ext uri="{FF2B5EF4-FFF2-40B4-BE49-F238E27FC236}">
                  <a16:creationId xmlns:a16="http://schemas.microsoft.com/office/drawing/2014/main" id="{335A1274-4121-F84D-A635-1EB9A4CCFE56}"/>
                </a:ext>
              </a:extLst>
            </p:cNvPr>
            <p:cNvSpPr/>
            <p:nvPr/>
          </p:nvSpPr>
          <p:spPr>
            <a:xfrm>
              <a:off x="1310707" y="1552369"/>
              <a:ext cx="123404" cy="187230"/>
            </a:xfrm>
            <a:custGeom>
              <a:avLst/>
              <a:gdLst/>
              <a:ahLst/>
              <a:cxnLst/>
              <a:rect l="l" t="t" r="r" b="b"/>
              <a:pathLst>
                <a:path w="1234041" h="1872301" extrusionOk="0">
                  <a:moveTo>
                    <a:pt x="1234041" y="1295980"/>
                  </a:moveTo>
                  <a:cubicBezTo>
                    <a:pt x="1234041" y="1773318"/>
                    <a:pt x="957595" y="1999041"/>
                    <a:pt x="616688" y="1799874"/>
                  </a:cubicBezTo>
                  <a:cubicBezTo>
                    <a:pt x="276446" y="1601370"/>
                    <a:pt x="0" y="1053660"/>
                    <a:pt x="0" y="576322"/>
                  </a:cubicBezTo>
                  <a:cubicBezTo>
                    <a:pt x="0" y="98983"/>
                    <a:pt x="276446" y="-126740"/>
                    <a:pt x="617353" y="72428"/>
                  </a:cubicBezTo>
                  <a:cubicBezTo>
                    <a:pt x="958259" y="270931"/>
                    <a:pt x="1234041" y="819306"/>
                    <a:pt x="1234041" y="1295980"/>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 name="Google Shape;904;p46">
              <a:extLst>
                <a:ext uri="{FF2B5EF4-FFF2-40B4-BE49-F238E27FC236}">
                  <a16:creationId xmlns:a16="http://schemas.microsoft.com/office/drawing/2014/main" id="{D4D1A8AE-09CD-CC43-8DB0-6EC46D024BAC}"/>
                </a:ext>
              </a:extLst>
            </p:cNvPr>
            <p:cNvSpPr/>
            <p:nvPr/>
          </p:nvSpPr>
          <p:spPr>
            <a:xfrm>
              <a:off x="1237881" y="1778226"/>
              <a:ext cx="217175" cy="221539"/>
            </a:xfrm>
            <a:custGeom>
              <a:avLst/>
              <a:gdLst/>
              <a:ahLst/>
              <a:cxnLst/>
              <a:rect l="l" t="t" r="r" b="b"/>
              <a:pathLst>
                <a:path w="2171751" h="2215389" extrusionOk="0">
                  <a:moveTo>
                    <a:pt x="1085938" y="128507"/>
                  </a:moveTo>
                  <a:cubicBezTo>
                    <a:pt x="536368" y="-192153"/>
                    <a:pt x="81826" y="107926"/>
                    <a:pt x="1417" y="799037"/>
                  </a:cubicBezTo>
                  <a:cubicBezTo>
                    <a:pt x="-12538" y="919202"/>
                    <a:pt x="78503" y="1077208"/>
                    <a:pt x="188816" y="1141605"/>
                  </a:cubicBezTo>
                  <a:lnTo>
                    <a:pt x="1982396" y="2187898"/>
                  </a:lnTo>
                  <a:cubicBezTo>
                    <a:pt x="2092709" y="2252296"/>
                    <a:pt x="2183750" y="2200512"/>
                    <a:pt x="2170459" y="2064414"/>
                  </a:cubicBezTo>
                  <a:cubicBezTo>
                    <a:pt x="2090050" y="1279031"/>
                    <a:pt x="1635509" y="448502"/>
                    <a:pt x="1085938" y="128507"/>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 name="Google Shape;905;p46">
              <a:extLst>
                <a:ext uri="{FF2B5EF4-FFF2-40B4-BE49-F238E27FC236}">
                  <a16:creationId xmlns:a16="http://schemas.microsoft.com/office/drawing/2014/main" id="{E32FACC0-89B5-8948-A06C-5E60902068C6}"/>
                </a:ext>
              </a:extLst>
            </p:cNvPr>
            <p:cNvSpPr/>
            <p:nvPr/>
          </p:nvSpPr>
          <p:spPr>
            <a:xfrm>
              <a:off x="1284204" y="1572230"/>
              <a:ext cx="123404" cy="187230"/>
            </a:xfrm>
            <a:custGeom>
              <a:avLst/>
              <a:gdLst/>
              <a:ahLst/>
              <a:cxnLst/>
              <a:rect l="l" t="t" r="r" b="b"/>
              <a:pathLst>
                <a:path w="1234041" h="1872301" extrusionOk="0">
                  <a:moveTo>
                    <a:pt x="1234041" y="1295980"/>
                  </a:moveTo>
                  <a:cubicBezTo>
                    <a:pt x="1234041" y="1773318"/>
                    <a:pt x="957595" y="1999041"/>
                    <a:pt x="616688" y="1799874"/>
                  </a:cubicBezTo>
                  <a:cubicBezTo>
                    <a:pt x="276447" y="1601370"/>
                    <a:pt x="0" y="1053660"/>
                    <a:pt x="0" y="576322"/>
                  </a:cubicBezTo>
                  <a:cubicBezTo>
                    <a:pt x="0" y="98983"/>
                    <a:pt x="276447" y="-126740"/>
                    <a:pt x="617353" y="72428"/>
                  </a:cubicBezTo>
                  <a:cubicBezTo>
                    <a:pt x="958259" y="270931"/>
                    <a:pt x="1234041" y="819306"/>
                    <a:pt x="1234041" y="1295980"/>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 name="Google Shape;906;p46">
              <a:extLst>
                <a:ext uri="{FF2B5EF4-FFF2-40B4-BE49-F238E27FC236}">
                  <a16:creationId xmlns:a16="http://schemas.microsoft.com/office/drawing/2014/main" id="{4A6F7ADA-2221-104F-873B-9FA176D3B94A}"/>
                </a:ext>
              </a:extLst>
            </p:cNvPr>
            <p:cNvSpPr/>
            <p:nvPr/>
          </p:nvSpPr>
          <p:spPr>
            <a:xfrm>
              <a:off x="996049" y="1744169"/>
              <a:ext cx="123803" cy="135766"/>
            </a:xfrm>
            <a:custGeom>
              <a:avLst/>
              <a:gdLst/>
              <a:ahLst/>
              <a:cxnLst/>
              <a:rect l="l" t="t" r="r" b="b"/>
              <a:pathLst>
                <a:path w="1238028" h="1357658" extrusionOk="0">
                  <a:moveTo>
                    <a:pt x="1237364" y="713683"/>
                  </a:moveTo>
                  <a:lnTo>
                    <a:pt x="0" y="0"/>
                  </a:lnTo>
                  <a:lnTo>
                    <a:pt x="0" y="643975"/>
                  </a:lnTo>
                  <a:lnTo>
                    <a:pt x="1238028" y="1357658"/>
                  </a:lnTo>
                  <a:lnTo>
                    <a:pt x="1237364" y="713683"/>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 name="Google Shape;907;p46">
              <a:extLst>
                <a:ext uri="{FF2B5EF4-FFF2-40B4-BE49-F238E27FC236}">
                  <a16:creationId xmlns:a16="http://schemas.microsoft.com/office/drawing/2014/main" id="{6FA45E0E-0571-5847-9CB1-9A8F67DD1FB2}"/>
                </a:ext>
              </a:extLst>
            </p:cNvPr>
            <p:cNvSpPr/>
            <p:nvPr/>
          </p:nvSpPr>
          <p:spPr>
            <a:xfrm>
              <a:off x="1007048" y="1765748"/>
              <a:ext cx="14088" cy="20853"/>
            </a:xfrm>
            <a:custGeom>
              <a:avLst/>
              <a:gdLst/>
              <a:ahLst/>
              <a:cxnLst/>
              <a:rect l="l" t="t" r="r" b="b"/>
              <a:pathLst>
                <a:path w="140881" h="208525" extrusionOk="0">
                  <a:moveTo>
                    <a:pt x="140881" y="144760"/>
                  </a:moveTo>
                  <a:cubicBezTo>
                    <a:pt x="140881" y="197872"/>
                    <a:pt x="109648" y="222435"/>
                    <a:pt x="70441" y="200527"/>
                  </a:cubicBezTo>
                  <a:cubicBezTo>
                    <a:pt x="31898" y="177955"/>
                    <a:pt x="0" y="116877"/>
                    <a:pt x="0" y="63765"/>
                  </a:cubicBezTo>
                  <a:cubicBezTo>
                    <a:pt x="0" y="10654"/>
                    <a:pt x="31233" y="-13910"/>
                    <a:pt x="70441" y="7999"/>
                  </a:cubicBezTo>
                  <a:cubicBezTo>
                    <a:pt x="109648" y="30571"/>
                    <a:pt x="140881" y="91649"/>
                    <a:pt x="140881" y="14476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 name="Google Shape;908;p46">
              <a:extLst>
                <a:ext uri="{FF2B5EF4-FFF2-40B4-BE49-F238E27FC236}">
                  <a16:creationId xmlns:a16="http://schemas.microsoft.com/office/drawing/2014/main" id="{FDC65089-E99B-9F4F-B5BA-243D808FEF48}"/>
                </a:ext>
              </a:extLst>
            </p:cNvPr>
            <p:cNvSpPr/>
            <p:nvPr/>
          </p:nvSpPr>
          <p:spPr>
            <a:xfrm>
              <a:off x="1027455" y="1778198"/>
              <a:ext cx="40470" cy="32331"/>
            </a:xfrm>
            <a:custGeom>
              <a:avLst/>
              <a:gdLst/>
              <a:ahLst/>
              <a:cxnLst/>
              <a:rect l="l" t="t" r="r" b="b"/>
              <a:pathLst>
                <a:path w="404701" h="323315" extrusionOk="0">
                  <a:moveTo>
                    <a:pt x="0" y="0"/>
                  </a:moveTo>
                  <a:lnTo>
                    <a:pt x="404702" y="233026"/>
                  </a:lnTo>
                  <a:lnTo>
                    <a:pt x="404702" y="323315"/>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 name="Google Shape;909;p46">
              <a:extLst>
                <a:ext uri="{FF2B5EF4-FFF2-40B4-BE49-F238E27FC236}">
                  <a16:creationId xmlns:a16="http://schemas.microsoft.com/office/drawing/2014/main" id="{48445B42-FE69-8D4D-9417-D33EFDCF2293}"/>
                </a:ext>
              </a:extLst>
            </p:cNvPr>
            <p:cNvSpPr/>
            <p:nvPr/>
          </p:nvSpPr>
          <p:spPr>
            <a:xfrm>
              <a:off x="1027654" y="1796338"/>
              <a:ext cx="79279" cy="54771"/>
            </a:xfrm>
            <a:custGeom>
              <a:avLst/>
              <a:gdLst/>
              <a:ahLst/>
              <a:cxnLst/>
              <a:rect l="l" t="t" r="r" b="b"/>
              <a:pathLst>
                <a:path w="792790" h="547710" extrusionOk="0">
                  <a:moveTo>
                    <a:pt x="0" y="0"/>
                  </a:moveTo>
                  <a:lnTo>
                    <a:pt x="792790" y="457421"/>
                  </a:lnTo>
                  <a:lnTo>
                    <a:pt x="792790" y="547711"/>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 name="Google Shape;910;p46">
              <a:extLst>
                <a:ext uri="{FF2B5EF4-FFF2-40B4-BE49-F238E27FC236}">
                  <a16:creationId xmlns:a16="http://schemas.microsoft.com/office/drawing/2014/main" id="{88ADB674-7131-1D4A-BBE7-E13B89F2D9DA}"/>
                </a:ext>
              </a:extLst>
            </p:cNvPr>
            <p:cNvSpPr/>
            <p:nvPr/>
          </p:nvSpPr>
          <p:spPr>
            <a:xfrm>
              <a:off x="1314218" y="1880086"/>
              <a:ext cx="124334" cy="339182"/>
            </a:xfrm>
            <a:custGeom>
              <a:avLst/>
              <a:gdLst/>
              <a:ahLst/>
              <a:cxnLst/>
              <a:rect l="l" t="t" r="r" b="b"/>
              <a:pathLst>
                <a:path w="1243344" h="3391822" extrusionOk="0">
                  <a:moveTo>
                    <a:pt x="0" y="0"/>
                  </a:moveTo>
                  <a:lnTo>
                    <a:pt x="1243345" y="717003"/>
                  </a:lnTo>
                  <a:lnTo>
                    <a:pt x="1243345" y="3391822"/>
                  </a:lnTo>
                  <a:lnTo>
                    <a:pt x="0" y="2675483"/>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 name="Google Shape;911;p46">
              <a:extLst>
                <a:ext uri="{FF2B5EF4-FFF2-40B4-BE49-F238E27FC236}">
                  <a16:creationId xmlns:a16="http://schemas.microsoft.com/office/drawing/2014/main" id="{D1BACE58-8B51-9149-8067-B322DC9159AA}"/>
                </a:ext>
              </a:extLst>
            </p:cNvPr>
            <p:cNvSpPr/>
            <p:nvPr/>
          </p:nvSpPr>
          <p:spPr>
            <a:xfrm>
              <a:off x="1293480" y="1897961"/>
              <a:ext cx="124401" cy="339182"/>
            </a:xfrm>
            <a:custGeom>
              <a:avLst/>
              <a:gdLst/>
              <a:ahLst/>
              <a:cxnLst/>
              <a:rect l="l" t="t" r="r" b="b"/>
              <a:pathLst>
                <a:path w="1244009" h="3391822" extrusionOk="0">
                  <a:moveTo>
                    <a:pt x="1244009" y="717003"/>
                  </a:moveTo>
                  <a:lnTo>
                    <a:pt x="0" y="0"/>
                  </a:lnTo>
                  <a:lnTo>
                    <a:pt x="0" y="2674819"/>
                  </a:lnTo>
                  <a:lnTo>
                    <a:pt x="1243345" y="3391822"/>
                  </a:lnTo>
                  <a:lnTo>
                    <a:pt x="1244009" y="717003"/>
                  </a:lnTo>
                  <a:close/>
                  <a:moveTo>
                    <a:pt x="405366" y="404974"/>
                  </a:moveTo>
                  <a:lnTo>
                    <a:pt x="820701" y="643975"/>
                  </a:lnTo>
                  <a:lnTo>
                    <a:pt x="820701" y="750198"/>
                  </a:lnTo>
                  <a:lnTo>
                    <a:pt x="405366" y="514516"/>
                  </a:lnTo>
                  <a:lnTo>
                    <a:pt x="405366" y="404974"/>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 name="Google Shape;912;p46">
              <a:extLst>
                <a:ext uri="{FF2B5EF4-FFF2-40B4-BE49-F238E27FC236}">
                  <a16:creationId xmlns:a16="http://schemas.microsoft.com/office/drawing/2014/main" id="{F8D6A5C9-4FFB-A248-BDA4-38A8096B9E73}"/>
                </a:ext>
              </a:extLst>
            </p:cNvPr>
            <p:cNvSpPr/>
            <p:nvPr/>
          </p:nvSpPr>
          <p:spPr>
            <a:xfrm>
              <a:off x="1305472" y="2066980"/>
              <a:ext cx="99880" cy="66588"/>
            </a:xfrm>
            <a:custGeom>
              <a:avLst/>
              <a:gdLst/>
              <a:ahLst/>
              <a:cxnLst/>
              <a:rect l="l" t="t" r="r" b="b"/>
              <a:pathLst>
                <a:path w="998795" h="665883" extrusionOk="0">
                  <a:moveTo>
                    <a:pt x="0" y="0"/>
                  </a:moveTo>
                  <a:lnTo>
                    <a:pt x="998796" y="575594"/>
                  </a:lnTo>
                  <a:lnTo>
                    <a:pt x="998796" y="665883"/>
                  </a:lnTo>
                  <a:lnTo>
                    <a:pt x="0" y="90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 name="Google Shape;913;p46">
              <a:extLst>
                <a:ext uri="{FF2B5EF4-FFF2-40B4-BE49-F238E27FC236}">
                  <a16:creationId xmlns:a16="http://schemas.microsoft.com/office/drawing/2014/main" id="{FE86E837-BB1E-B74A-B389-AEC13F0C61F2}"/>
                </a:ext>
              </a:extLst>
            </p:cNvPr>
            <p:cNvSpPr/>
            <p:nvPr/>
          </p:nvSpPr>
          <p:spPr>
            <a:xfrm>
              <a:off x="1312496" y="2088563"/>
              <a:ext cx="85924" cy="58555"/>
            </a:xfrm>
            <a:custGeom>
              <a:avLst/>
              <a:gdLst/>
              <a:ahLst/>
              <a:cxnLst/>
              <a:rect l="l" t="t" r="r" b="b"/>
              <a:pathLst>
                <a:path w="859243" h="585552" extrusionOk="0">
                  <a:moveTo>
                    <a:pt x="0" y="0"/>
                  </a:moveTo>
                  <a:lnTo>
                    <a:pt x="859243" y="495263"/>
                  </a:lnTo>
                  <a:lnTo>
                    <a:pt x="859243" y="585552"/>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914;p46">
              <a:extLst>
                <a:ext uri="{FF2B5EF4-FFF2-40B4-BE49-F238E27FC236}">
                  <a16:creationId xmlns:a16="http://schemas.microsoft.com/office/drawing/2014/main" id="{6A7E626B-EC52-C543-9825-21491672C695}"/>
                </a:ext>
              </a:extLst>
            </p:cNvPr>
            <p:cNvSpPr/>
            <p:nvPr/>
          </p:nvSpPr>
          <p:spPr>
            <a:xfrm>
              <a:off x="1327934" y="1987117"/>
              <a:ext cx="55422" cy="83162"/>
            </a:xfrm>
            <a:custGeom>
              <a:avLst/>
              <a:gdLst/>
              <a:ahLst/>
              <a:cxnLst/>
              <a:rect l="l" t="t" r="r" b="b"/>
              <a:pathLst>
                <a:path w="554222" h="831619" extrusionOk="0">
                  <a:moveTo>
                    <a:pt x="554222" y="575808"/>
                  </a:moveTo>
                  <a:cubicBezTo>
                    <a:pt x="554222" y="364026"/>
                    <a:pt x="429954" y="120378"/>
                    <a:pt x="277111" y="32080"/>
                  </a:cubicBezTo>
                  <a:cubicBezTo>
                    <a:pt x="124268" y="-56217"/>
                    <a:pt x="0" y="44030"/>
                    <a:pt x="0" y="255812"/>
                  </a:cubicBezTo>
                  <a:cubicBezTo>
                    <a:pt x="0" y="467593"/>
                    <a:pt x="124268" y="711241"/>
                    <a:pt x="277111" y="799539"/>
                  </a:cubicBezTo>
                  <a:cubicBezTo>
                    <a:pt x="429954" y="887837"/>
                    <a:pt x="554222" y="787589"/>
                    <a:pt x="554222" y="57580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915;p46">
              <a:extLst>
                <a:ext uri="{FF2B5EF4-FFF2-40B4-BE49-F238E27FC236}">
                  <a16:creationId xmlns:a16="http://schemas.microsoft.com/office/drawing/2014/main" id="{16031D86-5C06-5541-B19C-2F3BE6E5E671}"/>
                </a:ext>
              </a:extLst>
            </p:cNvPr>
            <p:cNvSpPr/>
            <p:nvPr/>
          </p:nvSpPr>
          <p:spPr>
            <a:xfrm>
              <a:off x="1159838" y="1665386"/>
              <a:ext cx="124334" cy="339182"/>
            </a:xfrm>
            <a:custGeom>
              <a:avLst/>
              <a:gdLst/>
              <a:ahLst/>
              <a:cxnLst/>
              <a:rect l="l" t="t" r="r" b="b"/>
              <a:pathLst>
                <a:path w="1243344" h="3391821" extrusionOk="0">
                  <a:moveTo>
                    <a:pt x="0" y="0"/>
                  </a:moveTo>
                  <a:lnTo>
                    <a:pt x="1243345" y="717003"/>
                  </a:lnTo>
                  <a:lnTo>
                    <a:pt x="1243345" y="3391822"/>
                  </a:lnTo>
                  <a:lnTo>
                    <a:pt x="0" y="2674819"/>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916;p46">
              <a:extLst>
                <a:ext uri="{FF2B5EF4-FFF2-40B4-BE49-F238E27FC236}">
                  <a16:creationId xmlns:a16="http://schemas.microsoft.com/office/drawing/2014/main" id="{D02F4EFF-AE49-6145-B72E-D27550E83D74}"/>
                </a:ext>
              </a:extLst>
            </p:cNvPr>
            <p:cNvSpPr/>
            <p:nvPr/>
          </p:nvSpPr>
          <p:spPr>
            <a:xfrm>
              <a:off x="1139099" y="1683460"/>
              <a:ext cx="124401" cy="339182"/>
            </a:xfrm>
            <a:custGeom>
              <a:avLst/>
              <a:gdLst/>
              <a:ahLst/>
              <a:cxnLst/>
              <a:rect l="l" t="t" r="r" b="b"/>
              <a:pathLst>
                <a:path w="1244009" h="3391822" extrusionOk="0">
                  <a:moveTo>
                    <a:pt x="1244009" y="717003"/>
                  </a:moveTo>
                  <a:lnTo>
                    <a:pt x="0" y="0"/>
                  </a:lnTo>
                  <a:lnTo>
                    <a:pt x="0" y="2674819"/>
                  </a:lnTo>
                  <a:lnTo>
                    <a:pt x="1243345" y="3391822"/>
                  </a:lnTo>
                  <a:lnTo>
                    <a:pt x="1244009" y="717003"/>
                  </a:lnTo>
                  <a:close/>
                  <a:moveTo>
                    <a:pt x="405366" y="404974"/>
                  </a:moveTo>
                  <a:lnTo>
                    <a:pt x="820701" y="643975"/>
                  </a:lnTo>
                  <a:lnTo>
                    <a:pt x="820701" y="750198"/>
                  </a:lnTo>
                  <a:lnTo>
                    <a:pt x="405366" y="514516"/>
                  </a:lnTo>
                  <a:lnTo>
                    <a:pt x="405366" y="404974"/>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917;p46">
              <a:extLst>
                <a:ext uri="{FF2B5EF4-FFF2-40B4-BE49-F238E27FC236}">
                  <a16:creationId xmlns:a16="http://schemas.microsoft.com/office/drawing/2014/main" id="{FC115EF8-11A8-2548-AFA3-23752B46CF20}"/>
                </a:ext>
              </a:extLst>
            </p:cNvPr>
            <p:cNvSpPr/>
            <p:nvPr/>
          </p:nvSpPr>
          <p:spPr>
            <a:xfrm>
              <a:off x="1151092" y="1852214"/>
              <a:ext cx="99880" cy="66588"/>
            </a:xfrm>
            <a:custGeom>
              <a:avLst/>
              <a:gdLst/>
              <a:ahLst/>
              <a:cxnLst/>
              <a:rect l="l" t="t" r="r" b="b"/>
              <a:pathLst>
                <a:path w="998795" h="665883" extrusionOk="0">
                  <a:moveTo>
                    <a:pt x="0" y="0"/>
                  </a:moveTo>
                  <a:lnTo>
                    <a:pt x="998796" y="575594"/>
                  </a:lnTo>
                  <a:lnTo>
                    <a:pt x="998796" y="665883"/>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918;p46">
              <a:extLst>
                <a:ext uri="{FF2B5EF4-FFF2-40B4-BE49-F238E27FC236}">
                  <a16:creationId xmlns:a16="http://schemas.microsoft.com/office/drawing/2014/main" id="{E54C2B83-DC51-444F-A417-DFC3D42DBE81}"/>
                </a:ext>
              </a:extLst>
            </p:cNvPr>
            <p:cNvSpPr/>
            <p:nvPr/>
          </p:nvSpPr>
          <p:spPr>
            <a:xfrm>
              <a:off x="1157983" y="1873863"/>
              <a:ext cx="85924" cy="58555"/>
            </a:xfrm>
            <a:custGeom>
              <a:avLst/>
              <a:gdLst/>
              <a:ahLst/>
              <a:cxnLst/>
              <a:rect l="l" t="t" r="r" b="b"/>
              <a:pathLst>
                <a:path w="859243" h="585552" extrusionOk="0">
                  <a:moveTo>
                    <a:pt x="665" y="0"/>
                  </a:moveTo>
                  <a:lnTo>
                    <a:pt x="859243" y="495263"/>
                  </a:lnTo>
                  <a:lnTo>
                    <a:pt x="859243" y="585552"/>
                  </a:lnTo>
                  <a:lnTo>
                    <a:pt x="0" y="90289"/>
                  </a:lnTo>
                  <a:lnTo>
                    <a:pt x="665"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919;p46">
              <a:extLst>
                <a:ext uri="{FF2B5EF4-FFF2-40B4-BE49-F238E27FC236}">
                  <a16:creationId xmlns:a16="http://schemas.microsoft.com/office/drawing/2014/main" id="{3C5A5D38-ECBB-CA4B-AC3D-53B44E8CED8C}"/>
                </a:ext>
              </a:extLst>
            </p:cNvPr>
            <p:cNvSpPr/>
            <p:nvPr/>
          </p:nvSpPr>
          <p:spPr>
            <a:xfrm>
              <a:off x="1173553" y="1772417"/>
              <a:ext cx="55422" cy="83162"/>
            </a:xfrm>
            <a:custGeom>
              <a:avLst/>
              <a:gdLst/>
              <a:ahLst/>
              <a:cxnLst/>
              <a:rect l="l" t="t" r="r" b="b"/>
              <a:pathLst>
                <a:path w="554222" h="831619" extrusionOk="0">
                  <a:moveTo>
                    <a:pt x="554222" y="575807"/>
                  </a:moveTo>
                  <a:cubicBezTo>
                    <a:pt x="554222" y="364026"/>
                    <a:pt x="429954" y="120378"/>
                    <a:pt x="277111" y="32080"/>
                  </a:cubicBezTo>
                  <a:cubicBezTo>
                    <a:pt x="124268" y="-56217"/>
                    <a:pt x="0" y="44030"/>
                    <a:pt x="0" y="255812"/>
                  </a:cubicBezTo>
                  <a:cubicBezTo>
                    <a:pt x="0" y="467593"/>
                    <a:pt x="124268" y="711241"/>
                    <a:pt x="277111" y="799539"/>
                  </a:cubicBezTo>
                  <a:cubicBezTo>
                    <a:pt x="429954" y="887837"/>
                    <a:pt x="554222" y="787589"/>
                    <a:pt x="554222" y="57580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 name="Google Shape;920;p46">
              <a:extLst>
                <a:ext uri="{FF2B5EF4-FFF2-40B4-BE49-F238E27FC236}">
                  <a16:creationId xmlns:a16="http://schemas.microsoft.com/office/drawing/2014/main" id="{92428EE1-2A41-C04D-AFDA-1E0CDC80C136}"/>
                </a:ext>
              </a:extLst>
            </p:cNvPr>
            <p:cNvSpPr/>
            <p:nvPr/>
          </p:nvSpPr>
          <p:spPr>
            <a:xfrm>
              <a:off x="1031629" y="1864859"/>
              <a:ext cx="197832" cy="232760"/>
            </a:xfrm>
            <a:custGeom>
              <a:avLst/>
              <a:gdLst/>
              <a:ahLst/>
              <a:cxnLst/>
              <a:rect l="l" t="t" r="r" b="b"/>
              <a:pathLst>
                <a:path w="1978320" h="2327603" extrusionOk="0">
                  <a:moveTo>
                    <a:pt x="1977656" y="1140566"/>
                  </a:moveTo>
                  <a:lnTo>
                    <a:pt x="0" y="0"/>
                  </a:lnTo>
                  <a:lnTo>
                    <a:pt x="665" y="1029696"/>
                  </a:lnTo>
                  <a:lnTo>
                    <a:pt x="1803548" y="2069350"/>
                  </a:lnTo>
                  <a:lnTo>
                    <a:pt x="1978320" y="2327604"/>
                  </a:lnTo>
                  <a:lnTo>
                    <a:pt x="1977656" y="1140566"/>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 name="Google Shape;921;p46">
              <a:extLst>
                <a:ext uri="{FF2B5EF4-FFF2-40B4-BE49-F238E27FC236}">
                  <a16:creationId xmlns:a16="http://schemas.microsoft.com/office/drawing/2014/main" id="{6F68255C-138C-7747-B125-83E496D55536}"/>
                </a:ext>
              </a:extLst>
            </p:cNvPr>
            <p:cNvSpPr/>
            <p:nvPr/>
          </p:nvSpPr>
          <p:spPr>
            <a:xfrm>
              <a:off x="1010626" y="1877041"/>
              <a:ext cx="74627" cy="70970"/>
            </a:xfrm>
            <a:custGeom>
              <a:avLst/>
              <a:gdLst/>
              <a:ahLst/>
              <a:cxnLst/>
              <a:rect l="l" t="t" r="r" b="b"/>
              <a:pathLst>
                <a:path w="746272" h="709700" extrusionOk="0">
                  <a:moveTo>
                    <a:pt x="0" y="279498"/>
                  </a:moveTo>
                  <a:lnTo>
                    <a:pt x="0" y="0"/>
                  </a:lnTo>
                  <a:lnTo>
                    <a:pt x="746273" y="430202"/>
                  </a:lnTo>
                  <a:lnTo>
                    <a:pt x="746273" y="709700"/>
                  </a:lnTo>
                  <a:lnTo>
                    <a:pt x="0" y="279498"/>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 name="Google Shape;922;p46">
              <a:extLst>
                <a:ext uri="{FF2B5EF4-FFF2-40B4-BE49-F238E27FC236}">
                  <a16:creationId xmlns:a16="http://schemas.microsoft.com/office/drawing/2014/main" id="{DB2A7262-131B-3145-82C2-BA186A086260}"/>
                </a:ext>
              </a:extLst>
            </p:cNvPr>
            <p:cNvSpPr/>
            <p:nvPr/>
          </p:nvSpPr>
          <p:spPr>
            <a:xfrm>
              <a:off x="1134925" y="1949468"/>
              <a:ext cx="43328" cy="33991"/>
            </a:xfrm>
            <a:custGeom>
              <a:avLst/>
              <a:gdLst/>
              <a:ahLst/>
              <a:cxnLst/>
              <a:rect l="l" t="t" r="r" b="b"/>
              <a:pathLst>
                <a:path w="433276" h="339912" extrusionOk="0">
                  <a:moveTo>
                    <a:pt x="433277" y="249623"/>
                  </a:moveTo>
                  <a:lnTo>
                    <a:pt x="0" y="0"/>
                  </a:lnTo>
                  <a:lnTo>
                    <a:pt x="0" y="90290"/>
                  </a:lnTo>
                  <a:lnTo>
                    <a:pt x="433277" y="339913"/>
                  </a:lnTo>
                  <a:lnTo>
                    <a:pt x="433277" y="249623"/>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 name="Google Shape;923;p46">
              <a:extLst>
                <a:ext uri="{FF2B5EF4-FFF2-40B4-BE49-F238E27FC236}">
                  <a16:creationId xmlns:a16="http://schemas.microsoft.com/office/drawing/2014/main" id="{555CBBFA-96D6-8B44-975E-7FFF594F6517}"/>
                </a:ext>
              </a:extLst>
            </p:cNvPr>
            <p:cNvSpPr/>
            <p:nvPr/>
          </p:nvSpPr>
          <p:spPr>
            <a:xfrm>
              <a:off x="1094839" y="1944436"/>
              <a:ext cx="83532" cy="57161"/>
            </a:xfrm>
            <a:custGeom>
              <a:avLst/>
              <a:gdLst/>
              <a:ahLst/>
              <a:cxnLst/>
              <a:rect l="l" t="t" r="r" b="b"/>
              <a:pathLst>
                <a:path w="835320" h="571610" extrusionOk="0">
                  <a:moveTo>
                    <a:pt x="835320" y="481321"/>
                  </a:moveTo>
                  <a:lnTo>
                    <a:pt x="0" y="0"/>
                  </a:lnTo>
                  <a:lnTo>
                    <a:pt x="0" y="90289"/>
                  </a:lnTo>
                  <a:lnTo>
                    <a:pt x="835320" y="571611"/>
                  </a:lnTo>
                  <a:lnTo>
                    <a:pt x="835320" y="48132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924;p46">
              <a:extLst>
                <a:ext uri="{FF2B5EF4-FFF2-40B4-BE49-F238E27FC236}">
                  <a16:creationId xmlns:a16="http://schemas.microsoft.com/office/drawing/2014/main" id="{D916518A-D3DC-E546-87A7-451A44B96F8C}"/>
                </a:ext>
              </a:extLst>
            </p:cNvPr>
            <p:cNvSpPr/>
            <p:nvPr/>
          </p:nvSpPr>
          <p:spPr>
            <a:xfrm>
              <a:off x="1077281" y="1952249"/>
              <a:ext cx="101209" cy="67385"/>
            </a:xfrm>
            <a:custGeom>
              <a:avLst/>
              <a:gdLst/>
              <a:ahLst/>
              <a:cxnLst/>
              <a:rect l="l" t="t" r="r" b="b"/>
              <a:pathLst>
                <a:path w="1012086" h="673849" extrusionOk="0">
                  <a:moveTo>
                    <a:pt x="1011422" y="583561"/>
                  </a:moveTo>
                  <a:lnTo>
                    <a:pt x="0" y="0"/>
                  </a:lnTo>
                  <a:lnTo>
                    <a:pt x="0" y="90289"/>
                  </a:lnTo>
                  <a:lnTo>
                    <a:pt x="1012087" y="673850"/>
                  </a:lnTo>
                  <a:lnTo>
                    <a:pt x="1011422" y="58356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925;p46">
              <a:extLst>
                <a:ext uri="{FF2B5EF4-FFF2-40B4-BE49-F238E27FC236}">
                  <a16:creationId xmlns:a16="http://schemas.microsoft.com/office/drawing/2014/main" id="{0E9F9831-8332-784A-88BF-5AE2B538CAA7}"/>
                </a:ext>
              </a:extLst>
            </p:cNvPr>
            <p:cNvSpPr/>
            <p:nvPr/>
          </p:nvSpPr>
          <p:spPr>
            <a:xfrm>
              <a:off x="1188792" y="1979734"/>
              <a:ext cx="22462" cy="33373"/>
            </a:xfrm>
            <a:custGeom>
              <a:avLst/>
              <a:gdLst/>
              <a:ahLst/>
              <a:cxnLst/>
              <a:rect l="l" t="t" r="r" b="b"/>
              <a:pathLst>
                <a:path w="224619" h="333730" extrusionOk="0">
                  <a:moveTo>
                    <a:pt x="6" y="102136"/>
                  </a:moveTo>
                  <a:cubicBezTo>
                    <a:pt x="6" y="187114"/>
                    <a:pt x="50511" y="284706"/>
                    <a:pt x="112313" y="320556"/>
                  </a:cubicBezTo>
                  <a:cubicBezTo>
                    <a:pt x="174115" y="356406"/>
                    <a:pt x="224619" y="316573"/>
                    <a:pt x="224619" y="231595"/>
                  </a:cubicBezTo>
                  <a:cubicBezTo>
                    <a:pt x="224619" y="146616"/>
                    <a:pt x="174115" y="49025"/>
                    <a:pt x="112313" y="13174"/>
                  </a:cubicBezTo>
                  <a:cubicBezTo>
                    <a:pt x="49847" y="-22676"/>
                    <a:pt x="-658" y="17157"/>
                    <a:pt x="6" y="10213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926;p46">
              <a:extLst>
                <a:ext uri="{FF2B5EF4-FFF2-40B4-BE49-F238E27FC236}">
                  <a16:creationId xmlns:a16="http://schemas.microsoft.com/office/drawing/2014/main" id="{20290011-3A1B-2E45-971D-9279BC3E9284}"/>
                </a:ext>
              </a:extLst>
            </p:cNvPr>
            <p:cNvSpPr/>
            <p:nvPr/>
          </p:nvSpPr>
          <p:spPr>
            <a:xfrm>
              <a:off x="1046537" y="1669527"/>
              <a:ext cx="55555" cy="75611"/>
            </a:xfrm>
            <a:custGeom>
              <a:avLst/>
              <a:gdLst/>
              <a:ahLst/>
              <a:cxnLst/>
              <a:rect l="l" t="t" r="r" b="b"/>
              <a:pathLst>
                <a:path w="555551" h="756106" extrusionOk="0">
                  <a:moveTo>
                    <a:pt x="277776" y="9593"/>
                  </a:moveTo>
                  <a:cubicBezTo>
                    <a:pt x="317648" y="32166"/>
                    <a:pt x="349545" y="87932"/>
                    <a:pt x="349545" y="133741"/>
                  </a:cubicBezTo>
                  <a:lnTo>
                    <a:pt x="349545" y="336228"/>
                  </a:lnTo>
                  <a:lnTo>
                    <a:pt x="483781" y="413239"/>
                  </a:lnTo>
                  <a:cubicBezTo>
                    <a:pt x="523653" y="435812"/>
                    <a:pt x="555551" y="491579"/>
                    <a:pt x="555551" y="537387"/>
                  </a:cubicBezTo>
                  <a:cubicBezTo>
                    <a:pt x="555551" y="583196"/>
                    <a:pt x="523653" y="601785"/>
                    <a:pt x="483781" y="579212"/>
                  </a:cubicBezTo>
                  <a:lnTo>
                    <a:pt x="349545" y="502201"/>
                  </a:lnTo>
                  <a:lnTo>
                    <a:pt x="349545" y="704688"/>
                  </a:lnTo>
                  <a:cubicBezTo>
                    <a:pt x="349545" y="750496"/>
                    <a:pt x="317648" y="769085"/>
                    <a:pt x="277776" y="746513"/>
                  </a:cubicBezTo>
                  <a:cubicBezTo>
                    <a:pt x="237903" y="723941"/>
                    <a:pt x="206006" y="668174"/>
                    <a:pt x="206006" y="622365"/>
                  </a:cubicBezTo>
                  <a:lnTo>
                    <a:pt x="206006" y="419878"/>
                  </a:lnTo>
                  <a:lnTo>
                    <a:pt x="71770" y="342867"/>
                  </a:lnTo>
                  <a:cubicBezTo>
                    <a:pt x="31898" y="320295"/>
                    <a:pt x="0" y="264528"/>
                    <a:pt x="0" y="218719"/>
                  </a:cubicBezTo>
                  <a:cubicBezTo>
                    <a:pt x="0" y="172911"/>
                    <a:pt x="31898" y="154322"/>
                    <a:pt x="71770" y="176894"/>
                  </a:cubicBezTo>
                  <a:lnTo>
                    <a:pt x="206006" y="253905"/>
                  </a:lnTo>
                  <a:lnTo>
                    <a:pt x="206006" y="51418"/>
                  </a:lnTo>
                  <a:cubicBezTo>
                    <a:pt x="206006" y="5610"/>
                    <a:pt x="237903" y="-12979"/>
                    <a:pt x="277776" y="9593"/>
                  </a:cubicBez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665212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166" y="273844"/>
            <a:ext cx="6504184" cy="567232"/>
          </a:xfrm>
        </p:spPr>
        <p:txBody>
          <a:bodyPr/>
          <a:lstStyle/>
          <a:p>
            <a:r>
              <a:rPr lang="en-US" dirty="0"/>
              <a:t>LMS Evaluation</a:t>
            </a:r>
          </a:p>
        </p:txBody>
      </p:sp>
      <p:pic>
        <p:nvPicPr>
          <p:cNvPr id="5" name="Picture 4"/>
          <p:cNvPicPr>
            <a:picLocks noChangeAspect="1"/>
          </p:cNvPicPr>
          <p:nvPr/>
        </p:nvPicPr>
        <p:blipFill>
          <a:blip r:embed="rId3"/>
          <a:stretch>
            <a:fillRect/>
          </a:stretch>
        </p:blipFill>
        <p:spPr>
          <a:xfrm>
            <a:off x="109804" y="841076"/>
            <a:ext cx="7728941" cy="4032239"/>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4"/>
          <a:stretch>
            <a:fillRect/>
          </a:stretch>
        </p:blipFill>
        <p:spPr>
          <a:xfrm>
            <a:off x="619590" y="1759955"/>
            <a:ext cx="8151877" cy="3786757"/>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5"/>
          <a:stretch>
            <a:fillRect/>
          </a:stretch>
        </p:blipFill>
        <p:spPr>
          <a:xfrm>
            <a:off x="1193076" y="2507103"/>
            <a:ext cx="9585714" cy="492142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87952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7333" y="273844"/>
            <a:ext cx="6568017" cy="567232"/>
          </a:xfrm>
        </p:spPr>
        <p:txBody>
          <a:bodyPr/>
          <a:lstStyle/>
          <a:p>
            <a:r>
              <a:rPr lang="en-US" dirty="0"/>
              <a:t>Survey</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139" y="841075"/>
            <a:ext cx="4931638" cy="3966218"/>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4"/>
          <a:stretch>
            <a:fillRect/>
          </a:stretch>
        </p:blipFill>
        <p:spPr>
          <a:xfrm>
            <a:off x="1254166" y="1571344"/>
            <a:ext cx="5285353" cy="5370284"/>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5"/>
          <a:stretch>
            <a:fillRect/>
          </a:stretch>
        </p:blipFill>
        <p:spPr>
          <a:xfrm>
            <a:off x="4673786" y="195285"/>
            <a:ext cx="4410369" cy="4538125"/>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6"/>
          <a:stretch>
            <a:fillRect/>
          </a:stretch>
        </p:blipFill>
        <p:spPr>
          <a:xfrm>
            <a:off x="5164682" y="1571344"/>
            <a:ext cx="4000704" cy="348910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17441315"/>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166" y="273844"/>
            <a:ext cx="6504184" cy="567232"/>
          </a:xfrm>
        </p:spPr>
        <p:txBody>
          <a:bodyPr/>
          <a:lstStyle/>
          <a:p>
            <a:r>
              <a:rPr lang="en-US" dirty="0"/>
              <a:t>LMS Evaluation</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79299"/>
            <a:ext cx="9144000" cy="39220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34262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5" name="Google Shape;355;p2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26</a:t>
            </a:fld>
            <a:endParaRPr/>
          </a:p>
        </p:txBody>
      </p:sp>
      <p:sp>
        <p:nvSpPr>
          <p:cNvPr id="3" name="TextBox 2"/>
          <p:cNvSpPr txBox="1"/>
          <p:nvPr/>
        </p:nvSpPr>
        <p:spPr>
          <a:xfrm>
            <a:off x="202932" y="1147027"/>
            <a:ext cx="5007929" cy="1446550"/>
          </a:xfrm>
          <a:prstGeom prst="rect">
            <a:avLst/>
          </a:prstGeom>
          <a:noFill/>
        </p:spPr>
        <p:txBody>
          <a:bodyPr wrap="square" rtlCol="0">
            <a:spAutoFit/>
          </a:bodyPr>
          <a:lstStyle/>
          <a:p>
            <a:r>
              <a:rPr lang="en-US" sz="4400" b="1" dirty="0">
                <a:solidFill>
                  <a:srgbClr val="FF9E44"/>
                </a:solidFill>
                <a:latin typeface="Open Sans" panose="020B0606030504020204" pitchFamily="34" charset="0"/>
                <a:ea typeface="Open Sans" panose="020B0606030504020204" pitchFamily="34" charset="0"/>
                <a:cs typeface="Open Sans" panose="020B0606030504020204" pitchFamily="34" charset="0"/>
                <a:sym typeface="Barlow"/>
              </a:rPr>
              <a:t>Implementation Begins</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40" name="Grupo 3">
            <a:extLst>
              <a:ext uri="{FF2B5EF4-FFF2-40B4-BE49-F238E27FC236}">
                <a16:creationId xmlns:a16="http://schemas.microsoft.com/office/drawing/2014/main" id="{10C6634C-3997-9E40-91BF-FD3B890E667D}"/>
              </a:ext>
            </a:extLst>
          </p:cNvPr>
          <p:cNvGrpSpPr/>
          <p:nvPr/>
        </p:nvGrpSpPr>
        <p:grpSpPr>
          <a:xfrm>
            <a:off x="4956043" y="287646"/>
            <a:ext cx="3520917" cy="4130183"/>
            <a:chOff x="3896216" y="1545106"/>
            <a:chExt cx="609773" cy="715289"/>
          </a:xfrm>
        </p:grpSpPr>
        <p:sp>
          <p:nvSpPr>
            <p:cNvPr id="44" name="Google Shape;881;p46"/>
            <p:cNvSpPr/>
            <p:nvPr/>
          </p:nvSpPr>
          <p:spPr>
            <a:xfrm>
              <a:off x="4296991" y="1685065"/>
              <a:ext cx="208998" cy="345637"/>
            </a:xfrm>
            <a:custGeom>
              <a:avLst/>
              <a:gdLst/>
              <a:ahLst/>
              <a:cxnLst/>
              <a:rect l="l" t="t" r="r" b="b"/>
              <a:pathLst>
                <a:path w="3558543" h="5885036" extrusionOk="0">
                  <a:moveTo>
                    <a:pt x="2930777" y="1812384"/>
                  </a:moveTo>
                  <a:cubicBezTo>
                    <a:pt x="3276946" y="2012559"/>
                    <a:pt x="3557647" y="1785455"/>
                    <a:pt x="3558544" y="1305215"/>
                  </a:cubicBezTo>
                  <a:cubicBezTo>
                    <a:pt x="3558544" y="824976"/>
                    <a:pt x="3277842" y="272925"/>
                    <a:pt x="2931674" y="72750"/>
                  </a:cubicBezTo>
                  <a:cubicBezTo>
                    <a:pt x="2585505" y="-127424"/>
                    <a:pt x="2304803" y="99680"/>
                    <a:pt x="2303906" y="579919"/>
                  </a:cubicBezTo>
                  <a:cubicBezTo>
                    <a:pt x="2303906" y="685841"/>
                    <a:pt x="2317359" y="794456"/>
                    <a:pt x="2342469" y="902173"/>
                  </a:cubicBezTo>
                  <a:lnTo>
                    <a:pt x="1066308" y="1378822"/>
                  </a:lnTo>
                  <a:cubicBezTo>
                    <a:pt x="953309" y="1160695"/>
                    <a:pt x="798161" y="976678"/>
                    <a:pt x="627767" y="877937"/>
                  </a:cubicBezTo>
                  <a:cubicBezTo>
                    <a:pt x="281598" y="677762"/>
                    <a:pt x="897" y="904866"/>
                    <a:pt x="0" y="1385106"/>
                  </a:cubicBezTo>
                  <a:cubicBezTo>
                    <a:pt x="0" y="1865345"/>
                    <a:pt x="280702" y="2417397"/>
                    <a:pt x="626870" y="2617571"/>
                  </a:cubicBezTo>
                  <a:cubicBezTo>
                    <a:pt x="790987" y="2712721"/>
                    <a:pt x="940754" y="2710926"/>
                    <a:pt x="1052855" y="2632831"/>
                  </a:cubicBezTo>
                  <a:lnTo>
                    <a:pt x="2303906" y="4545710"/>
                  </a:lnTo>
                  <a:cubicBezTo>
                    <a:pt x="2303906" y="4557380"/>
                    <a:pt x="2303009" y="4568151"/>
                    <a:pt x="2303009" y="4579821"/>
                  </a:cubicBezTo>
                  <a:cubicBezTo>
                    <a:pt x="2303009" y="5060060"/>
                    <a:pt x="2583711" y="5612111"/>
                    <a:pt x="2929880" y="5812286"/>
                  </a:cubicBezTo>
                  <a:cubicBezTo>
                    <a:pt x="3276049" y="6012461"/>
                    <a:pt x="3556750" y="5785357"/>
                    <a:pt x="3557647" y="5305117"/>
                  </a:cubicBezTo>
                  <a:cubicBezTo>
                    <a:pt x="3557647" y="4824878"/>
                    <a:pt x="3276946" y="4272827"/>
                    <a:pt x="2930777" y="4072652"/>
                  </a:cubicBezTo>
                  <a:cubicBezTo>
                    <a:pt x="2702987" y="3941596"/>
                    <a:pt x="2503895" y="3994557"/>
                    <a:pt x="2393587" y="4182164"/>
                  </a:cubicBezTo>
                  <a:lnTo>
                    <a:pt x="1217869" y="2384184"/>
                  </a:lnTo>
                  <a:cubicBezTo>
                    <a:pt x="1242083" y="2306088"/>
                    <a:pt x="1254638" y="2214529"/>
                    <a:pt x="1254638" y="2110402"/>
                  </a:cubicBezTo>
                  <a:cubicBezTo>
                    <a:pt x="1254638" y="2015252"/>
                    <a:pt x="1243876" y="1918306"/>
                    <a:pt x="1223249" y="1821361"/>
                  </a:cubicBezTo>
                  <a:lnTo>
                    <a:pt x="2508379" y="1341121"/>
                  </a:lnTo>
                  <a:cubicBezTo>
                    <a:pt x="2619583" y="1546682"/>
                    <a:pt x="2768454" y="1718132"/>
                    <a:pt x="2930777" y="1812384"/>
                  </a:cubicBezTo>
                  <a:close/>
                </a:path>
              </a:pathLst>
            </a:custGeom>
            <a:gradFill>
              <a:gsLst>
                <a:gs pos="0">
                  <a:srgbClr val="FFFFFF">
                    <a:alpha val="40000"/>
                  </a:srgbClr>
                </a:gs>
                <a:gs pos="100000">
                  <a:srgbClr val="FFFFFF">
                    <a:alpha val="0"/>
                  </a:srgbClr>
                </a:gs>
              </a:gsLst>
              <a:lin ang="66000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886;p46"/>
            <p:cNvSpPr/>
            <p:nvPr/>
          </p:nvSpPr>
          <p:spPr>
            <a:xfrm>
              <a:off x="3896216" y="1924440"/>
              <a:ext cx="389195" cy="335955"/>
            </a:xfrm>
            <a:custGeom>
              <a:avLst/>
              <a:gdLst/>
              <a:ahLst/>
              <a:cxnLst/>
              <a:rect l="l" t="t" r="r" b="b"/>
              <a:pathLst>
                <a:path w="1007118" h="950604" extrusionOk="0">
                  <a:moveTo>
                    <a:pt x="0" y="368932"/>
                  </a:moveTo>
                  <a:lnTo>
                    <a:pt x="0" y="0"/>
                  </a:lnTo>
                  <a:lnTo>
                    <a:pt x="1007118" y="581673"/>
                  </a:lnTo>
                  <a:lnTo>
                    <a:pt x="1007118" y="950605"/>
                  </a:lnTo>
                  <a:lnTo>
                    <a:pt x="0" y="368932"/>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897;p46"/>
            <p:cNvSpPr/>
            <p:nvPr/>
          </p:nvSpPr>
          <p:spPr>
            <a:xfrm>
              <a:off x="4052095" y="1566420"/>
              <a:ext cx="342146" cy="582927"/>
            </a:xfrm>
            <a:custGeom>
              <a:avLst/>
              <a:gdLst/>
              <a:ahLst/>
              <a:cxnLst/>
              <a:rect l="l" t="t" r="r" b="b"/>
              <a:pathLst>
                <a:path w="707583" h="1205535" extrusionOk="0">
                  <a:moveTo>
                    <a:pt x="383835" y="350979"/>
                  </a:moveTo>
                  <a:lnTo>
                    <a:pt x="0" y="129261"/>
                  </a:lnTo>
                  <a:lnTo>
                    <a:pt x="0" y="0"/>
                  </a:lnTo>
                  <a:lnTo>
                    <a:pt x="383835" y="221718"/>
                  </a:lnTo>
                  <a:cubicBezTo>
                    <a:pt x="415223" y="239671"/>
                    <a:pt x="460961" y="276474"/>
                    <a:pt x="499524" y="333026"/>
                  </a:cubicBezTo>
                  <a:cubicBezTo>
                    <a:pt x="541674" y="393168"/>
                    <a:pt x="571268" y="469468"/>
                    <a:pt x="571268" y="552051"/>
                  </a:cubicBezTo>
                  <a:cubicBezTo>
                    <a:pt x="571268" y="643611"/>
                    <a:pt x="547951" y="695674"/>
                    <a:pt x="504008" y="710036"/>
                  </a:cubicBezTo>
                  <a:cubicBezTo>
                    <a:pt x="462754" y="723501"/>
                    <a:pt x="413430" y="700162"/>
                    <a:pt x="383835" y="683107"/>
                  </a:cubicBezTo>
                  <a:lnTo>
                    <a:pt x="225996" y="591547"/>
                  </a:lnTo>
                  <a:lnTo>
                    <a:pt x="225099" y="590650"/>
                  </a:lnTo>
                  <a:cubicBezTo>
                    <a:pt x="211647" y="582571"/>
                    <a:pt x="190124" y="574492"/>
                    <a:pt x="173084" y="579878"/>
                  </a:cubicBezTo>
                  <a:cubicBezTo>
                    <a:pt x="158736" y="584366"/>
                    <a:pt x="143490" y="597831"/>
                    <a:pt x="143490" y="648997"/>
                  </a:cubicBezTo>
                  <a:cubicBezTo>
                    <a:pt x="143490" y="700162"/>
                    <a:pt x="159632" y="730682"/>
                    <a:pt x="172188" y="749533"/>
                  </a:cubicBezTo>
                  <a:cubicBezTo>
                    <a:pt x="188330" y="772872"/>
                    <a:pt x="209854" y="789029"/>
                    <a:pt x="223306" y="796210"/>
                  </a:cubicBezTo>
                  <a:lnTo>
                    <a:pt x="225099" y="797108"/>
                  </a:lnTo>
                  <a:lnTo>
                    <a:pt x="707584" y="1076275"/>
                  </a:lnTo>
                  <a:lnTo>
                    <a:pt x="707584" y="1205536"/>
                  </a:lnTo>
                  <a:lnTo>
                    <a:pt x="227790" y="928164"/>
                  </a:lnTo>
                  <a:cubicBezTo>
                    <a:pt x="194608" y="911109"/>
                    <a:pt x="147077" y="874305"/>
                    <a:pt x="105824" y="816856"/>
                  </a:cubicBezTo>
                  <a:cubicBezTo>
                    <a:pt x="60983" y="753123"/>
                    <a:pt x="30492" y="673233"/>
                    <a:pt x="30492" y="584366"/>
                  </a:cubicBezTo>
                  <a:cubicBezTo>
                    <a:pt x="30492" y="495499"/>
                    <a:pt x="60983" y="450617"/>
                    <a:pt x="104927" y="438050"/>
                  </a:cubicBezTo>
                  <a:cubicBezTo>
                    <a:pt x="146180" y="426381"/>
                    <a:pt x="193711" y="443436"/>
                    <a:pt x="226893" y="463184"/>
                  </a:cubicBezTo>
                  <a:lnTo>
                    <a:pt x="382938" y="553846"/>
                  </a:lnTo>
                  <a:cubicBezTo>
                    <a:pt x="405358" y="567311"/>
                    <a:pt x="422398" y="572697"/>
                    <a:pt x="434056" y="569106"/>
                  </a:cubicBezTo>
                  <a:cubicBezTo>
                    <a:pt x="443024" y="566413"/>
                    <a:pt x="459167" y="553846"/>
                    <a:pt x="459167" y="488318"/>
                  </a:cubicBezTo>
                  <a:cubicBezTo>
                    <a:pt x="459167" y="445231"/>
                    <a:pt x="445715" y="417404"/>
                    <a:pt x="432263" y="399452"/>
                  </a:cubicBezTo>
                  <a:cubicBezTo>
                    <a:pt x="417017" y="375215"/>
                    <a:pt x="397287" y="358160"/>
                    <a:pt x="383835" y="350979"/>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98;p46"/>
            <p:cNvSpPr/>
            <p:nvPr/>
          </p:nvSpPr>
          <p:spPr>
            <a:xfrm>
              <a:off x="4028936" y="1545106"/>
              <a:ext cx="146572" cy="220153"/>
            </a:xfrm>
            <a:custGeom>
              <a:avLst/>
              <a:gdLst/>
              <a:ahLst/>
              <a:cxnLst/>
              <a:rect l="l" t="t" r="r" b="b"/>
              <a:pathLst>
                <a:path w="303121" h="455290" extrusionOk="0">
                  <a:moveTo>
                    <a:pt x="303122" y="315166"/>
                  </a:moveTo>
                  <a:cubicBezTo>
                    <a:pt x="303122" y="430962"/>
                    <a:pt x="234964" y="485718"/>
                    <a:pt x="151561" y="438143"/>
                  </a:cubicBezTo>
                  <a:cubicBezTo>
                    <a:pt x="68158" y="389670"/>
                    <a:pt x="0" y="256819"/>
                    <a:pt x="0" y="140125"/>
                  </a:cubicBezTo>
                  <a:cubicBezTo>
                    <a:pt x="0" y="24329"/>
                    <a:pt x="68158" y="-30427"/>
                    <a:pt x="151561" y="17148"/>
                  </a:cubicBezTo>
                  <a:cubicBezTo>
                    <a:pt x="234964" y="65620"/>
                    <a:pt x="303122" y="199369"/>
                    <a:pt x="303122" y="31516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99;p46"/>
            <p:cNvSpPr/>
            <p:nvPr/>
          </p:nvSpPr>
          <p:spPr>
            <a:xfrm>
              <a:off x="4298850" y="1999183"/>
              <a:ext cx="146572" cy="220153"/>
            </a:xfrm>
            <a:custGeom>
              <a:avLst/>
              <a:gdLst/>
              <a:ahLst/>
              <a:cxnLst/>
              <a:rect l="l" t="t" r="r" b="b"/>
              <a:pathLst>
                <a:path w="303121" h="455290" extrusionOk="0">
                  <a:moveTo>
                    <a:pt x="303122" y="315166"/>
                  </a:moveTo>
                  <a:cubicBezTo>
                    <a:pt x="303122" y="430962"/>
                    <a:pt x="234964" y="485718"/>
                    <a:pt x="151561" y="438143"/>
                  </a:cubicBezTo>
                  <a:cubicBezTo>
                    <a:pt x="68158" y="389670"/>
                    <a:pt x="0" y="256819"/>
                    <a:pt x="0" y="140125"/>
                  </a:cubicBezTo>
                  <a:cubicBezTo>
                    <a:pt x="0" y="24329"/>
                    <a:pt x="68158" y="-30427"/>
                    <a:pt x="151561" y="17148"/>
                  </a:cubicBezTo>
                  <a:cubicBezTo>
                    <a:pt x="234964" y="65620"/>
                    <a:pt x="303122" y="199369"/>
                    <a:pt x="303122" y="31516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53496832"/>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165" y="273844"/>
            <a:ext cx="7132835" cy="567232"/>
          </a:xfrm>
        </p:spPr>
        <p:txBody>
          <a:bodyPr/>
          <a:lstStyle/>
          <a:p>
            <a:r>
              <a:rPr lang="en-US" dirty="0"/>
              <a:t>Next Steps: Now Through November 2020</a:t>
            </a:r>
          </a:p>
        </p:txBody>
      </p:sp>
      <p:graphicFrame>
        <p:nvGraphicFramePr>
          <p:cNvPr id="3" name="Diagram 2"/>
          <p:cNvGraphicFramePr/>
          <p:nvPr/>
        </p:nvGraphicFramePr>
        <p:xfrm>
          <a:off x="663913" y="841076"/>
          <a:ext cx="6168687" cy="41783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Left Arrow 5"/>
          <p:cNvSpPr/>
          <p:nvPr/>
        </p:nvSpPr>
        <p:spPr>
          <a:xfrm rot="19997355">
            <a:off x="6785444" y="3446297"/>
            <a:ext cx="1930635" cy="1049927"/>
          </a:xfrm>
          <a:prstGeom prst="leftArrow">
            <a:avLst/>
          </a:prstGeom>
          <a:effectLst>
            <a:outerShdw blurRad="63500" sx="102000" sy="102000" algn="ctr"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en-US" sz="1050" dirty="0"/>
              <a:t>IT Processes Begin</a:t>
            </a:r>
          </a:p>
        </p:txBody>
      </p:sp>
    </p:spTree>
    <p:extLst>
      <p:ext uri="{BB962C8B-B14F-4D97-AF65-F5344CB8AC3E}">
        <p14:creationId xmlns:p14="http://schemas.microsoft.com/office/powerpoint/2010/main" val="58587241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47" name="Isosceles Triangle 46">
            <a:extLst>
              <a:ext uri="{FF2B5EF4-FFF2-40B4-BE49-F238E27FC236}">
                <a16:creationId xmlns:a16="http://schemas.microsoft.com/office/drawing/2014/main" id="{9411485B-D581-412D-8E9D-CBC5A41037F0}"/>
              </a:ext>
            </a:extLst>
          </p:cNvPr>
          <p:cNvSpPr/>
          <p:nvPr/>
        </p:nvSpPr>
        <p:spPr>
          <a:xfrm rot="17878603">
            <a:off x="3089773" y="-2802309"/>
            <a:ext cx="3219209" cy="10605302"/>
          </a:xfrm>
          <a:prstGeom prst="triangle">
            <a:avLst/>
          </a:prstGeom>
          <a:solidFill>
            <a:srgbClr val="7F7F7F">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2" name="Title 1">
            <a:extLst>
              <a:ext uri="{FF2B5EF4-FFF2-40B4-BE49-F238E27FC236}">
                <a16:creationId xmlns:a16="http://schemas.microsoft.com/office/drawing/2014/main" id="{0F2FCBBF-6BB6-4599-9AB6-430A7CDF2252}"/>
              </a:ext>
            </a:extLst>
          </p:cNvPr>
          <p:cNvSpPr>
            <a:spLocks noGrp="1"/>
          </p:cNvSpPr>
          <p:nvPr>
            <p:ph type="title"/>
          </p:nvPr>
        </p:nvSpPr>
        <p:spPr>
          <a:xfrm>
            <a:off x="4684713" y="121213"/>
            <a:ext cx="4358309" cy="1004111"/>
          </a:xfrm>
        </p:spPr>
        <p:txBody>
          <a:bodyPr/>
          <a:lstStyle/>
          <a:p>
            <a:pPr algn="ctr"/>
            <a:r>
              <a:rPr lang="en-US" b="1" dirty="0">
                <a:solidFill>
                  <a:srgbClr val="FFFFFF"/>
                </a:solidFill>
                <a:cs typeface="Calibri Light"/>
              </a:rPr>
              <a:t>Canvas Implementation Timeline</a:t>
            </a:r>
            <a:endParaRPr lang="en-US" b="1" dirty="0">
              <a:solidFill>
                <a:srgbClr val="FFFFFF"/>
              </a:solidFill>
            </a:endParaRPr>
          </a:p>
        </p:txBody>
      </p:sp>
      <p:grpSp>
        <p:nvGrpSpPr>
          <p:cNvPr id="29" name="Group 28">
            <a:extLst>
              <a:ext uri="{FF2B5EF4-FFF2-40B4-BE49-F238E27FC236}">
                <a16:creationId xmlns:a16="http://schemas.microsoft.com/office/drawing/2014/main" id="{88236D12-B79D-1141-AF57-7CB48EDC36FB}"/>
              </a:ext>
            </a:extLst>
          </p:cNvPr>
          <p:cNvGrpSpPr/>
          <p:nvPr/>
        </p:nvGrpSpPr>
        <p:grpSpPr>
          <a:xfrm>
            <a:off x="-139186" y="75510"/>
            <a:ext cx="1336813" cy="773125"/>
            <a:chOff x="10486398" y="124779"/>
            <a:chExt cx="1782417" cy="1030832"/>
          </a:xfrm>
        </p:grpSpPr>
        <p:grpSp>
          <p:nvGrpSpPr>
            <p:cNvPr id="28" name="Group 27">
              <a:extLst>
                <a:ext uri="{FF2B5EF4-FFF2-40B4-BE49-F238E27FC236}">
                  <a16:creationId xmlns:a16="http://schemas.microsoft.com/office/drawing/2014/main" id="{F1D4E97A-528C-1E4E-94E7-732CEBB6E03F}"/>
                </a:ext>
              </a:extLst>
            </p:cNvPr>
            <p:cNvGrpSpPr/>
            <p:nvPr/>
          </p:nvGrpSpPr>
          <p:grpSpPr>
            <a:xfrm>
              <a:off x="10830043" y="124779"/>
              <a:ext cx="1219201" cy="1030832"/>
              <a:chOff x="10830043" y="124779"/>
              <a:chExt cx="1219201" cy="1030832"/>
            </a:xfrm>
          </p:grpSpPr>
          <p:grpSp>
            <p:nvGrpSpPr>
              <p:cNvPr id="23" name="Group 22">
                <a:extLst>
                  <a:ext uri="{FF2B5EF4-FFF2-40B4-BE49-F238E27FC236}">
                    <a16:creationId xmlns:a16="http://schemas.microsoft.com/office/drawing/2014/main" id="{7BAA74AF-F163-4840-BFC3-398463A59866}"/>
                  </a:ext>
                </a:extLst>
              </p:cNvPr>
              <p:cNvGrpSpPr/>
              <p:nvPr/>
            </p:nvGrpSpPr>
            <p:grpSpPr>
              <a:xfrm>
                <a:off x="10860152" y="124779"/>
                <a:ext cx="1144939" cy="998338"/>
                <a:chOff x="2219739" y="2675828"/>
                <a:chExt cx="1648520" cy="1508546"/>
              </a:xfrm>
            </p:grpSpPr>
            <p:sp>
              <p:nvSpPr>
                <p:cNvPr id="21" name="Rectangle 20">
                  <a:extLst>
                    <a:ext uri="{FF2B5EF4-FFF2-40B4-BE49-F238E27FC236}">
                      <a16:creationId xmlns:a16="http://schemas.microsoft.com/office/drawing/2014/main" id="{3EE7CA81-ED45-4BBF-8EC4-296CC928185A}"/>
                    </a:ext>
                  </a:extLst>
                </p:cNvPr>
                <p:cNvSpPr/>
                <p:nvPr/>
              </p:nvSpPr>
              <p:spPr>
                <a:xfrm>
                  <a:off x="2219739" y="3269974"/>
                  <a:ext cx="1643269" cy="914400"/>
                </a:xfrm>
                <a:prstGeom prst="rect">
                  <a:avLst/>
                </a:prstGeom>
                <a:solidFill>
                  <a:srgbClr val="FFC000"/>
                </a:solidFill>
                <a:ln w="57150">
                  <a:solidFill>
                    <a:srgbClr val="FAA107"/>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22" name="Flowchart: Delay 21">
                  <a:extLst>
                    <a:ext uri="{FF2B5EF4-FFF2-40B4-BE49-F238E27FC236}">
                      <a16:creationId xmlns:a16="http://schemas.microsoft.com/office/drawing/2014/main" id="{F38904C6-57ED-4FB7-8F51-A5D40E445FF8}"/>
                    </a:ext>
                  </a:extLst>
                </p:cNvPr>
                <p:cNvSpPr/>
                <p:nvPr/>
              </p:nvSpPr>
              <p:spPr>
                <a:xfrm rot="16200000">
                  <a:off x="2745403" y="2152368"/>
                  <a:ext cx="599396" cy="1646316"/>
                </a:xfrm>
                <a:prstGeom prst="flowChartDelay">
                  <a:avLst/>
                </a:prstGeom>
                <a:solidFill>
                  <a:schemeClr val="bg1">
                    <a:lumMod val="85000"/>
                  </a:schemeClr>
                </a:solidFill>
                <a:ln w="57150">
                  <a:solidFill>
                    <a:schemeClr val="bg1">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dirty="0">
                    <a:solidFill>
                      <a:prstClr val="white"/>
                    </a:solidFill>
                    <a:cs typeface="Calibri"/>
                  </a:endParaRPr>
                </a:p>
              </p:txBody>
            </p:sp>
          </p:grpSp>
          <p:sp>
            <p:nvSpPr>
              <p:cNvPr id="40" name="TextBox 39">
                <a:extLst>
                  <a:ext uri="{FF2B5EF4-FFF2-40B4-BE49-F238E27FC236}">
                    <a16:creationId xmlns:a16="http://schemas.microsoft.com/office/drawing/2014/main" id="{FC8E2AE0-50C8-43C7-9DA7-505832FD645A}"/>
                  </a:ext>
                </a:extLst>
              </p:cNvPr>
              <p:cNvSpPr txBox="1"/>
              <p:nvPr/>
            </p:nvSpPr>
            <p:spPr>
              <a:xfrm>
                <a:off x="10830043" y="509281"/>
                <a:ext cx="1219201" cy="646330"/>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indent="-214313">
                  <a:buClrTx/>
                  <a:buFont typeface="Arial" panose="020B0604020202020204" pitchFamily="34" charset="0"/>
                  <a:buChar char="•"/>
                </a:pPr>
                <a:r>
                  <a:rPr lang="en-US" sz="900" kern="1200" dirty="0">
                    <a:solidFill>
                      <a:prstClr val="black"/>
                    </a:solidFill>
                    <a:latin typeface="Calibri" panose="020F0502020204030204"/>
                    <a:ea typeface=""/>
                    <a:cs typeface=""/>
                  </a:rPr>
                  <a:t>Request for new LMS from JCC</a:t>
                </a:r>
                <a:endParaRPr lang="en-US" sz="900" kern="1200" dirty="0">
                  <a:solidFill>
                    <a:prstClr val="black"/>
                  </a:solidFill>
                  <a:latin typeface="Calibri" panose="020F0502020204030204"/>
                  <a:ea typeface=""/>
                  <a:cs typeface="Calibri"/>
                </a:endParaRPr>
              </a:p>
            </p:txBody>
          </p:sp>
        </p:grpSp>
        <p:sp>
          <p:nvSpPr>
            <p:cNvPr id="35" name="TextBox 34">
              <a:extLst>
                <a:ext uri="{FF2B5EF4-FFF2-40B4-BE49-F238E27FC236}">
                  <a16:creationId xmlns:a16="http://schemas.microsoft.com/office/drawing/2014/main" id="{824A635F-A1C9-4940-8520-E1810093FBB0}"/>
                </a:ext>
              </a:extLst>
            </p:cNvPr>
            <p:cNvSpPr txBox="1"/>
            <p:nvPr/>
          </p:nvSpPr>
          <p:spPr>
            <a:xfrm>
              <a:off x="10486398" y="170588"/>
              <a:ext cx="1782417" cy="33855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buClrTx/>
                <a:buFontTx/>
                <a:buNone/>
              </a:pPr>
              <a:r>
                <a:rPr lang="en-US" sz="1200" kern="1200" dirty="0">
                  <a:solidFill>
                    <a:prstClr val="black"/>
                  </a:solidFill>
                  <a:latin typeface="Calibri" panose="020F0502020204030204"/>
                  <a:ea typeface=""/>
                  <a:cs typeface=""/>
                </a:rPr>
                <a:t>Fall 2019</a:t>
              </a:r>
            </a:p>
          </p:txBody>
        </p:sp>
      </p:grpSp>
      <p:grpSp>
        <p:nvGrpSpPr>
          <p:cNvPr id="8" name="Group 7">
            <a:extLst>
              <a:ext uri="{FF2B5EF4-FFF2-40B4-BE49-F238E27FC236}">
                <a16:creationId xmlns:a16="http://schemas.microsoft.com/office/drawing/2014/main" id="{080DCB47-C7C1-AA40-B217-ABA9BB03081E}"/>
              </a:ext>
            </a:extLst>
          </p:cNvPr>
          <p:cNvGrpSpPr/>
          <p:nvPr/>
        </p:nvGrpSpPr>
        <p:grpSpPr>
          <a:xfrm>
            <a:off x="5559045" y="2482990"/>
            <a:ext cx="1558241" cy="1428044"/>
            <a:chOff x="2737413" y="3623359"/>
            <a:chExt cx="2077655" cy="1904059"/>
          </a:xfrm>
        </p:grpSpPr>
        <p:grpSp>
          <p:nvGrpSpPr>
            <p:cNvPr id="7" name="Group 6">
              <a:extLst>
                <a:ext uri="{FF2B5EF4-FFF2-40B4-BE49-F238E27FC236}">
                  <a16:creationId xmlns:a16="http://schemas.microsoft.com/office/drawing/2014/main" id="{2337D3CF-91B5-472F-ACFE-D972161070AB}"/>
                </a:ext>
              </a:extLst>
            </p:cNvPr>
            <p:cNvGrpSpPr/>
            <p:nvPr/>
          </p:nvGrpSpPr>
          <p:grpSpPr>
            <a:xfrm>
              <a:off x="2776330" y="3623359"/>
              <a:ext cx="2032833" cy="1819972"/>
              <a:chOff x="2219739" y="2675828"/>
              <a:chExt cx="1648520" cy="1508546"/>
            </a:xfrm>
          </p:grpSpPr>
          <p:sp>
            <p:nvSpPr>
              <p:cNvPr id="5" name="Rectangle 4">
                <a:extLst>
                  <a:ext uri="{FF2B5EF4-FFF2-40B4-BE49-F238E27FC236}">
                    <a16:creationId xmlns:a16="http://schemas.microsoft.com/office/drawing/2014/main" id="{4645CEC7-D629-44D2-8586-D68A8C31F4B6}"/>
                  </a:ext>
                </a:extLst>
              </p:cNvPr>
              <p:cNvSpPr/>
              <p:nvPr/>
            </p:nvSpPr>
            <p:spPr>
              <a:xfrm>
                <a:off x="2219739" y="3269974"/>
                <a:ext cx="1643269" cy="914400"/>
              </a:xfrm>
              <a:prstGeom prst="rect">
                <a:avLst/>
              </a:prstGeom>
              <a:solidFill>
                <a:srgbClr val="FFC000"/>
              </a:solidFill>
              <a:ln w="57150">
                <a:solidFill>
                  <a:srgbClr val="FAA107"/>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6" name="Flowchart: Delay 5">
                <a:extLst>
                  <a:ext uri="{FF2B5EF4-FFF2-40B4-BE49-F238E27FC236}">
                    <a16:creationId xmlns:a16="http://schemas.microsoft.com/office/drawing/2014/main" id="{DBA9661F-FCF6-4F27-B945-DBAE3381FAC0}"/>
                  </a:ext>
                </a:extLst>
              </p:cNvPr>
              <p:cNvSpPr/>
              <p:nvPr/>
            </p:nvSpPr>
            <p:spPr>
              <a:xfrm rot="16200000">
                <a:off x="2745403" y="2152368"/>
                <a:ext cx="599396" cy="1646316"/>
              </a:xfrm>
              <a:prstGeom prst="flowChartDelay">
                <a:avLst/>
              </a:prstGeom>
              <a:solidFill>
                <a:schemeClr val="bg1">
                  <a:lumMod val="85000"/>
                </a:schemeClr>
              </a:solidFill>
              <a:ln w="57150">
                <a:solidFill>
                  <a:schemeClr val="bg1">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dirty="0">
                  <a:solidFill>
                    <a:prstClr val="white"/>
                  </a:solidFill>
                  <a:cs typeface="Calibri"/>
                </a:endParaRPr>
              </a:p>
            </p:txBody>
          </p:sp>
        </p:grpSp>
        <p:sp>
          <p:nvSpPr>
            <p:cNvPr id="31" name="TextBox 30">
              <a:extLst>
                <a:ext uri="{FF2B5EF4-FFF2-40B4-BE49-F238E27FC236}">
                  <a16:creationId xmlns:a16="http://schemas.microsoft.com/office/drawing/2014/main" id="{78F06669-F7C6-4E69-A0B7-12154CB1E757}"/>
                </a:ext>
              </a:extLst>
            </p:cNvPr>
            <p:cNvSpPr txBox="1"/>
            <p:nvPr/>
          </p:nvSpPr>
          <p:spPr>
            <a:xfrm>
              <a:off x="2904982" y="3855198"/>
              <a:ext cx="1782418" cy="36933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buClrTx/>
                <a:buFontTx/>
                <a:buNone/>
              </a:pPr>
              <a:r>
                <a:rPr lang="en-US" sz="1350" kern="1200" dirty="0">
                  <a:solidFill>
                    <a:prstClr val="black"/>
                  </a:solidFill>
                  <a:latin typeface="Calibri" panose="020F0502020204030204"/>
                  <a:ea typeface=""/>
                  <a:cs typeface=""/>
                </a:rPr>
                <a:t>January 2021</a:t>
              </a:r>
            </a:p>
          </p:txBody>
        </p:sp>
        <p:sp>
          <p:nvSpPr>
            <p:cNvPr id="36" name="TextBox 35">
              <a:extLst>
                <a:ext uri="{FF2B5EF4-FFF2-40B4-BE49-F238E27FC236}">
                  <a16:creationId xmlns:a16="http://schemas.microsoft.com/office/drawing/2014/main" id="{78199828-BC29-4130-97B4-731358F008AA}"/>
                </a:ext>
              </a:extLst>
            </p:cNvPr>
            <p:cNvSpPr txBox="1"/>
            <p:nvPr/>
          </p:nvSpPr>
          <p:spPr>
            <a:xfrm>
              <a:off x="2737413" y="4357867"/>
              <a:ext cx="2077655" cy="116955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indent="-214313">
                <a:buClrTx/>
                <a:buFont typeface="Arial" panose="020B0604020202020204" pitchFamily="34" charset="0"/>
                <a:buChar char="•"/>
              </a:pPr>
              <a:r>
                <a:rPr lang="en-US" sz="1050" kern="1200" dirty="0">
                  <a:solidFill>
                    <a:prstClr val="black"/>
                  </a:solidFill>
                  <a:latin typeface="Calibri" panose="020F0502020204030204"/>
                  <a:ea typeface=""/>
                  <a:cs typeface=""/>
                </a:rPr>
                <a:t>Authentication completed</a:t>
              </a:r>
            </a:p>
            <a:p>
              <a:pPr marL="214313" indent="-214313">
                <a:buClrTx/>
                <a:buFont typeface="Arial" panose="020B0604020202020204" pitchFamily="34" charset="0"/>
                <a:buChar char="•"/>
              </a:pPr>
              <a:r>
                <a:rPr lang="en-US" sz="1050" kern="1200" dirty="0">
                  <a:solidFill>
                    <a:prstClr val="black"/>
                  </a:solidFill>
                  <a:latin typeface="Calibri" panose="020F0502020204030204"/>
                  <a:ea typeface=""/>
                  <a:cs typeface=""/>
                </a:rPr>
                <a:t>Integration initiated</a:t>
              </a:r>
              <a:endParaRPr lang="en-US" sz="1050" kern="1200" dirty="0">
                <a:solidFill>
                  <a:prstClr val="black"/>
                </a:solidFill>
                <a:latin typeface="Calibri" panose="020F0502020204030204"/>
                <a:ea typeface=""/>
                <a:cs typeface="Calibri"/>
              </a:endParaRPr>
            </a:p>
            <a:p>
              <a:pPr marL="214313" indent="-214313">
                <a:buClrTx/>
                <a:buFont typeface="Arial" panose="020B0604020202020204" pitchFamily="34" charset="0"/>
                <a:buChar char="•"/>
              </a:pPr>
              <a:r>
                <a:rPr lang="en-US" sz="1050" kern="1200" dirty="0">
                  <a:solidFill>
                    <a:prstClr val="black"/>
                  </a:solidFill>
                  <a:latin typeface="Calibri" panose="020F0502020204030204"/>
                  <a:ea typeface=""/>
                  <a:cs typeface=""/>
                </a:rPr>
                <a:t>Communication plan initiated</a:t>
              </a:r>
              <a:endParaRPr lang="en-US" sz="1050" kern="1200" dirty="0">
                <a:solidFill>
                  <a:prstClr val="black"/>
                </a:solidFill>
                <a:latin typeface="Calibri" panose="020F0502020204030204"/>
                <a:ea typeface=""/>
                <a:cs typeface="Calibri" panose="020F0502020204030204"/>
              </a:endParaRPr>
            </a:p>
          </p:txBody>
        </p:sp>
      </p:grpSp>
      <p:grpSp>
        <p:nvGrpSpPr>
          <p:cNvPr id="12" name="Group 11">
            <a:extLst>
              <a:ext uri="{FF2B5EF4-FFF2-40B4-BE49-F238E27FC236}">
                <a16:creationId xmlns:a16="http://schemas.microsoft.com/office/drawing/2014/main" id="{898F548E-33C4-2843-94E0-08C6927D27E3}"/>
              </a:ext>
            </a:extLst>
          </p:cNvPr>
          <p:cNvGrpSpPr/>
          <p:nvPr/>
        </p:nvGrpSpPr>
        <p:grpSpPr>
          <a:xfrm>
            <a:off x="3961822" y="1475775"/>
            <a:ext cx="1558241" cy="1280498"/>
            <a:chOff x="5061995" y="2417408"/>
            <a:chExt cx="2077655" cy="1707330"/>
          </a:xfrm>
        </p:grpSpPr>
        <p:grpSp>
          <p:nvGrpSpPr>
            <p:cNvPr id="11" name="Group 10">
              <a:extLst>
                <a:ext uri="{FF2B5EF4-FFF2-40B4-BE49-F238E27FC236}">
                  <a16:creationId xmlns:a16="http://schemas.microsoft.com/office/drawing/2014/main" id="{B3F1FE42-B0A2-4DD9-AA6B-6AE02FE8263C}"/>
                </a:ext>
              </a:extLst>
            </p:cNvPr>
            <p:cNvGrpSpPr/>
            <p:nvPr/>
          </p:nvGrpSpPr>
          <p:grpSpPr>
            <a:xfrm>
              <a:off x="5082208" y="2417408"/>
              <a:ext cx="1827425" cy="1707330"/>
              <a:chOff x="2219739" y="2675828"/>
              <a:chExt cx="1648520" cy="1508546"/>
            </a:xfrm>
          </p:grpSpPr>
          <p:sp>
            <p:nvSpPr>
              <p:cNvPr id="9" name="Rectangle 8">
                <a:extLst>
                  <a:ext uri="{FF2B5EF4-FFF2-40B4-BE49-F238E27FC236}">
                    <a16:creationId xmlns:a16="http://schemas.microsoft.com/office/drawing/2014/main" id="{21E6D94F-5D92-41EB-A534-F9943CB9D001}"/>
                  </a:ext>
                </a:extLst>
              </p:cNvPr>
              <p:cNvSpPr/>
              <p:nvPr/>
            </p:nvSpPr>
            <p:spPr>
              <a:xfrm>
                <a:off x="2219739" y="3269974"/>
                <a:ext cx="1643269" cy="914400"/>
              </a:xfrm>
              <a:prstGeom prst="rect">
                <a:avLst/>
              </a:prstGeom>
              <a:solidFill>
                <a:srgbClr val="FFC000"/>
              </a:solidFill>
              <a:ln w="57150">
                <a:solidFill>
                  <a:srgbClr val="FAA107"/>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0" name="Flowchart: Delay 9">
                <a:extLst>
                  <a:ext uri="{FF2B5EF4-FFF2-40B4-BE49-F238E27FC236}">
                    <a16:creationId xmlns:a16="http://schemas.microsoft.com/office/drawing/2014/main" id="{24AB25E6-0FA1-4502-9E84-4590DEEA7C4F}"/>
                  </a:ext>
                </a:extLst>
              </p:cNvPr>
              <p:cNvSpPr/>
              <p:nvPr/>
            </p:nvSpPr>
            <p:spPr>
              <a:xfrm rot="16200000">
                <a:off x="2745403" y="2152368"/>
                <a:ext cx="599396" cy="1646316"/>
              </a:xfrm>
              <a:prstGeom prst="flowChartDelay">
                <a:avLst/>
              </a:prstGeom>
              <a:solidFill>
                <a:schemeClr val="bg1">
                  <a:lumMod val="85000"/>
                </a:schemeClr>
              </a:solidFill>
              <a:ln w="57150">
                <a:solidFill>
                  <a:schemeClr val="bg1">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dirty="0">
                  <a:solidFill>
                    <a:prstClr val="white"/>
                  </a:solidFill>
                  <a:cs typeface="Calibri"/>
                </a:endParaRPr>
              </a:p>
            </p:txBody>
          </p:sp>
        </p:grpSp>
        <p:sp>
          <p:nvSpPr>
            <p:cNvPr id="32" name="TextBox 31">
              <a:extLst>
                <a:ext uri="{FF2B5EF4-FFF2-40B4-BE49-F238E27FC236}">
                  <a16:creationId xmlns:a16="http://schemas.microsoft.com/office/drawing/2014/main" id="{2F98449F-D0CA-4953-ACB8-5C7E34FDD61E}"/>
                </a:ext>
              </a:extLst>
            </p:cNvPr>
            <p:cNvSpPr txBox="1"/>
            <p:nvPr/>
          </p:nvSpPr>
          <p:spPr>
            <a:xfrm>
              <a:off x="5104171" y="2639855"/>
              <a:ext cx="1782418" cy="35394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buClrTx/>
                <a:buFontTx/>
                <a:buNone/>
              </a:pPr>
              <a:r>
                <a:rPr lang="en-US" sz="1275" kern="1200" dirty="0">
                  <a:solidFill>
                    <a:prstClr val="black"/>
                  </a:solidFill>
                  <a:latin typeface="Calibri" panose="020F0502020204030204"/>
                  <a:ea typeface=""/>
                  <a:cs typeface=""/>
                </a:rPr>
                <a:t>Fall 2020</a:t>
              </a:r>
            </a:p>
          </p:txBody>
        </p:sp>
        <p:sp>
          <p:nvSpPr>
            <p:cNvPr id="37" name="TextBox 36">
              <a:extLst>
                <a:ext uri="{FF2B5EF4-FFF2-40B4-BE49-F238E27FC236}">
                  <a16:creationId xmlns:a16="http://schemas.microsoft.com/office/drawing/2014/main" id="{7F4049E4-D5AB-48FC-A6DD-F3A55A868164}"/>
                </a:ext>
              </a:extLst>
            </p:cNvPr>
            <p:cNvSpPr txBox="1"/>
            <p:nvPr/>
          </p:nvSpPr>
          <p:spPr>
            <a:xfrm>
              <a:off x="5061995" y="3267918"/>
              <a:ext cx="2077655" cy="4924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indent="-214313">
                <a:buClrTx/>
                <a:buFont typeface="Arial" panose="020B0604020202020204" pitchFamily="34" charset="0"/>
                <a:buChar char="•"/>
              </a:pPr>
              <a:r>
                <a:rPr lang="en-US" sz="975" kern="1200" dirty="0">
                  <a:solidFill>
                    <a:prstClr val="black"/>
                  </a:solidFill>
                  <a:latin typeface="Calibri" panose="020F0502020204030204"/>
                  <a:ea typeface=""/>
                  <a:cs typeface=""/>
                </a:rPr>
                <a:t>Canvas selected</a:t>
              </a:r>
            </a:p>
            <a:p>
              <a:pPr marL="214313" indent="-214313">
                <a:buClrTx/>
                <a:buFont typeface="Arial" panose="020B0604020202020204" pitchFamily="34" charset="0"/>
                <a:buChar char="•"/>
              </a:pPr>
              <a:r>
                <a:rPr lang="en-US" sz="975" kern="1200" dirty="0">
                  <a:solidFill>
                    <a:prstClr val="black"/>
                  </a:solidFill>
                  <a:latin typeface="Calibri" panose="020F0502020204030204"/>
                  <a:ea typeface=""/>
                  <a:cs typeface="Calibri"/>
                </a:rPr>
                <a:t>Board approval</a:t>
              </a:r>
            </a:p>
          </p:txBody>
        </p:sp>
      </p:grpSp>
      <p:grpSp>
        <p:nvGrpSpPr>
          <p:cNvPr id="20" name="Group 19">
            <a:extLst>
              <a:ext uri="{FF2B5EF4-FFF2-40B4-BE49-F238E27FC236}">
                <a16:creationId xmlns:a16="http://schemas.microsoft.com/office/drawing/2014/main" id="{75F86558-84FC-1D40-9825-53741F5635C9}"/>
              </a:ext>
            </a:extLst>
          </p:cNvPr>
          <p:cNvGrpSpPr/>
          <p:nvPr/>
        </p:nvGrpSpPr>
        <p:grpSpPr>
          <a:xfrm>
            <a:off x="2423355" y="942782"/>
            <a:ext cx="1345754" cy="1056866"/>
            <a:chOff x="7042931" y="1536135"/>
            <a:chExt cx="1794339" cy="1409154"/>
          </a:xfrm>
        </p:grpSpPr>
        <p:grpSp>
          <p:nvGrpSpPr>
            <p:cNvPr id="15" name="Group 14">
              <a:extLst>
                <a:ext uri="{FF2B5EF4-FFF2-40B4-BE49-F238E27FC236}">
                  <a16:creationId xmlns:a16="http://schemas.microsoft.com/office/drawing/2014/main" id="{C706AE9E-1522-4711-A1A2-B961D0157460}"/>
                </a:ext>
              </a:extLst>
            </p:cNvPr>
            <p:cNvGrpSpPr/>
            <p:nvPr/>
          </p:nvGrpSpPr>
          <p:grpSpPr>
            <a:xfrm>
              <a:off x="7162798" y="1536135"/>
              <a:ext cx="1668399" cy="1409154"/>
              <a:chOff x="2219739" y="2675828"/>
              <a:chExt cx="1648520" cy="1508546"/>
            </a:xfrm>
          </p:grpSpPr>
          <p:sp>
            <p:nvSpPr>
              <p:cNvPr id="13" name="Rectangle 12">
                <a:extLst>
                  <a:ext uri="{FF2B5EF4-FFF2-40B4-BE49-F238E27FC236}">
                    <a16:creationId xmlns:a16="http://schemas.microsoft.com/office/drawing/2014/main" id="{B8174428-FE75-4736-9FCB-17AD2BDC92A4}"/>
                  </a:ext>
                </a:extLst>
              </p:cNvPr>
              <p:cNvSpPr/>
              <p:nvPr/>
            </p:nvSpPr>
            <p:spPr>
              <a:xfrm>
                <a:off x="2219739" y="3269974"/>
                <a:ext cx="1643269" cy="914400"/>
              </a:xfrm>
              <a:prstGeom prst="rect">
                <a:avLst/>
              </a:prstGeom>
              <a:solidFill>
                <a:srgbClr val="FFC000"/>
              </a:solidFill>
              <a:ln w="57150">
                <a:solidFill>
                  <a:srgbClr val="FAA107"/>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4" name="Flowchart: Delay 13">
                <a:extLst>
                  <a:ext uri="{FF2B5EF4-FFF2-40B4-BE49-F238E27FC236}">
                    <a16:creationId xmlns:a16="http://schemas.microsoft.com/office/drawing/2014/main" id="{60B9EED2-AC2A-4737-9320-FBAD42465296}"/>
                  </a:ext>
                </a:extLst>
              </p:cNvPr>
              <p:cNvSpPr/>
              <p:nvPr/>
            </p:nvSpPr>
            <p:spPr>
              <a:xfrm rot="16200000">
                <a:off x="2745403" y="2152368"/>
                <a:ext cx="599396" cy="1646316"/>
              </a:xfrm>
              <a:prstGeom prst="flowChartDelay">
                <a:avLst/>
              </a:prstGeom>
              <a:solidFill>
                <a:schemeClr val="bg1">
                  <a:lumMod val="85000"/>
                </a:schemeClr>
              </a:solidFill>
              <a:ln w="57150">
                <a:solidFill>
                  <a:schemeClr val="bg1">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dirty="0">
                  <a:solidFill>
                    <a:prstClr val="white"/>
                  </a:solidFill>
                  <a:cs typeface="Calibri"/>
                </a:endParaRPr>
              </a:p>
            </p:txBody>
          </p:sp>
        </p:grpSp>
        <p:sp>
          <p:nvSpPr>
            <p:cNvPr id="33" name="TextBox 32">
              <a:extLst>
                <a:ext uri="{FF2B5EF4-FFF2-40B4-BE49-F238E27FC236}">
                  <a16:creationId xmlns:a16="http://schemas.microsoft.com/office/drawing/2014/main" id="{E1C4BBF0-D098-4215-BE29-4262A25E0A47}"/>
                </a:ext>
              </a:extLst>
            </p:cNvPr>
            <p:cNvSpPr txBox="1"/>
            <p:nvPr/>
          </p:nvSpPr>
          <p:spPr>
            <a:xfrm>
              <a:off x="7042931" y="1656007"/>
              <a:ext cx="1782418" cy="3539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buClrTx/>
                <a:buFontTx/>
                <a:buNone/>
              </a:pPr>
              <a:r>
                <a:rPr lang="en-US" sz="1275" kern="1200" dirty="0">
                  <a:solidFill>
                    <a:prstClr val="black"/>
                  </a:solidFill>
                  <a:latin typeface="Calibri" panose="020F0502020204030204"/>
                  <a:ea typeface=""/>
                  <a:cs typeface=""/>
                </a:rPr>
                <a:t>Summer 2020</a:t>
              </a:r>
            </a:p>
          </p:txBody>
        </p:sp>
        <p:sp>
          <p:nvSpPr>
            <p:cNvPr id="38" name="TextBox 37">
              <a:extLst>
                <a:ext uri="{FF2B5EF4-FFF2-40B4-BE49-F238E27FC236}">
                  <a16:creationId xmlns:a16="http://schemas.microsoft.com/office/drawing/2014/main" id="{A8708A94-1002-45A6-8DEE-32229DFBD26B}"/>
                </a:ext>
              </a:extLst>
            </p:cNvPr>
            <p:cNvSpPr txBox="1"/>
            <p:nvPr/>
          </p:nvSpPr>
          <p:spPr>
            <a:xfrm>
              <a:off x="7145436" y="2235840"/>
              <a:ext cx="1691834" cy="4924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indent="-214313">
                <a:buClrTx/>
                <a:buFont typeface="Arial" panose="020B0604020202020204" pitchFamily="34" charset="0"/>
                <a:buChar char="•"/>
              </a:pPr>
              <a:r>
                <a:rPr lang="en-US" sz="975" kern="1200" dirty="0">
                  <a:solidFill>
                    <a:prstClr val="black"/>
                  </a:solidFill>
                  <a:latin typeface="Calibri" panose="020F0502020204030204"/>
                  <a:ea typeface=""/>
                  <a:cs typeface=""/>
                </a:rPr>
                <a:t>RFP development</a:t>
              </a:r>
            </a:p>
            <a:p>
              <a:pPr marL="214313" indent="-214313">
                <a:buClrTx/>
                <a:buFont typeface="Arial" panose="020B0604020202020204" pitchFamily="34" charset="0"/>
                <a:buChar char="•"/>
              </a:pPr>
              <a:r>
                <a:rPr lang="en-US" sz="975" kern="1200" dirty="0">
                  <a:solidFill>
                    <a:prstClr val="black"/>
                  </a:solidFill>
                  <a:latin typeface="Calibri" panose="020F0502020204030204"/>
                  <a:ea typeface=""/>
                  <a:cs typeface="Calibri"/>
                </a:rPr>
                <a:t>RFP release</a:t>
              </a:r>
            </a:p>
          </p:txBody>
        </p:sp>
      </p:grpSp>
      <p:grpSp>
        <p:nvGrpSpPr>
          <p:cNvPr id="24" name="Group 23">
            <a:extLst>
              <a:ext uri="{FF2B5EF4-FFF2-40B4-BE49-F238E27FC236}">
                <a16:creationId xmlns:a16="http://schemas.microsoft.com/office/drawing/2014/main" id="{FC5145A5-4A56-0648-99DE-E2227854D013}"/>
              </a:ext>
            </a:extLst>
          </p:cNvPr>
          <p:cNvGrpSpPr/>
          <p:nvPr/>
        </p:nvGrpSpPr>
        <p:grpSpPr>
          <a:xfrm>
            <a:off x="1088672" y="419022"/>
            <a:ext cx="1336813" cy="922688"/>
            <a:chOff x="8952753" y="694623"/>
            <a:chExt cx="1782417" cy="1230250"/>
          </a:xfrm>
        </p:grpSpPr>
        <p:grpSp>
          <p:nvGrpSpPr>
            <p:cNvPr id="19" name="Group 18">
              <a:extLst>
                <a:ext uri="{FF2B5EF4-FFF2-40B4-BE49-F238E27FC236}">
                  <a16:creationId xmlns:a16="http://schemas.microsoft.com/office/drawing/2014/main" id="{5F72A679-16D8-4C94-932A-2C25C7FF079B}"/>
                </a:ext>
              </a:extLst>
            </p:cNvPr>
            <p:cNvGrpSpPr/>
            <p:nvPr/>
          </p:nvGrpSpPr>
          <p:grpSpPr>
            <a:xfrm>
              <a:off x="9110866" y="694623"/>
              <a:ext cx="1469617" cy="1230250"/>
              <a:chOff x="2219739" y="2675828"/>
              <a:chExt cx="1648520" cy="1508546"/>
            </a:xfrm>
          </p:grpSpPr>
          <p:sp>
            <p:nvSpPr>
              <p:cNvPr id="17" name="Rectangle 16">
                <a:extLst>
                  <a:ext uri="{FF2B5EF4-FFF2-40B4-BE49-F238E27FC236}">
                    <a16:creationId xmlns:a16="http://schemas.microsoft.com/office/drawing/2014/main" id="{46407370-B7B7-4F5B-9897-649E83D8584E}"/>
                  </a:ext>
                </a:extLst>
              </p:cNvPr>
              <p:cNvSpPr/>
              <p:nvPr/>
            </p:nvSpPr>
            <p:spPr>
              <a:xfrm>
                <a:off x="2219739" y="3269974"/>
                <a:ext cx="1643269" cy="914400"/>
              </a:xfrm>
              <a:prstGeom prst="rect">
                <a:avLst/>
              </a:prstGeom>
              <a:solidFill>
                <a:srgbClr val="FFC000"/>
              </a:solidFill>
              <a:ln w="57150">
                <a:solidFill>
                  <a:srgbClr val="FAA107"/>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8" name="Flowchart: Delay 17">
                <a:extLst>
                  <a:ext uri="{FF2B5EF4-FFF2-40B4-BE49-F238E27FC236}">
                    <a16:creationId xmlns:a16="http://schemas.microsoft.com/office/drawing/2014/main" id="{1E84DF2B-2D52-4C43-A0A8-C1C245D5528E}"/>
                  </a:ext>
                </a:extLst>
              </p:cNvPr>
              <p:cNvSpPr/>
              <p:nvPr/>
            </p:nvSpPr>
            <p:spPr>
              <a:xfrm rot="16200000">
                <a:off x="2745403" y="2152368"/>
                <a:ext cx="599396" cy="1646316"/>
              </a:xfrm>
              <a:prstGeom prst="flowChartDelay">
                <a:avLst/>
              </a:prstGeom>
              <a:solidFill>
                <a:schemeClr val="bg1">
                  <a:lumMod val="85000"/>
                </a:schemeClr>
              </a:solidFill>
              <a:ln w="57150">
                <a:solidFill>
                  <a:schemeClr val="bg1">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dirty="0">
                  <a:solidFill>
                    <a:prstClr val="white"/>
                  </a:solidFill>
                  <a:cs typeface="Calibri"/>
                </a:endParaRPr>
              </a:p>
            </p:txBody>
          </p:sp>
        </p:grpSp>
        <p:sp>
          <p:nvSpPr>
            <p:cNvPr id="34" name="TextBox 33">
              <a:extLst>
                <a:ext uri="{FF2B5EF4-FFF2-40B4-BE49-F238E27FC236}">
                  <a16:creationId xmlns:a16="http://schemas.microsoft.com/office/drawing/2014/main" id="{FDA35398-508B-46FA-A9D5-9D0722E41426}"/>
                </a:ext>
              </a:extLst>
            </p:cNvPr>
            <p:cNvSpPr txBox="1"/>
            <p:nvPr/>
          </p:nvSpPr>
          <p:spPr>
            <a:xfrm>
              <a:off x="8952753" y="836134"/>
              <a:ext cx="1782417" cy="33855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buClrTx/>
                <a:buFontTx/>
                <a:buNone/>
              </a:pPr>
              <a:r>
                <a:rPr lang="en-US" sz="1200" kern="1200" dirty="0">
                  <a:solidFill>
                    <a:prstClr val="black"/>
                  </a:solidFill>
                  <a:latin typeface="Calibri" panose="020F0502020204030204"/>
                  <a:ea typeface=""/>
                  <a:cs typeface=""/>
                </a:rPr>
                <a:t>Spring 2020</a:t>
              </a:r>
            </a:p>
          </p:txBody>
        </p:sp>
        <p:sp>
          <p:nvSpPr>
            <p:cNvPr id="39" name="TextBox 38">
              <a:extLst>
                <a:ext uri="{FF2B5EF4-FFF2-40B4-BE49-F238E27FC236}">
                  <a16:creationId xmlns:a16="http://schemas.microsoft.com/office/drawing/2014/main" id="{B870BE51-469D-4CF1-ACF6-BB644901CF7E}"/>
                </a:ext>
              </a:extLst>
            </p:cNvPr>
            <p:cNvSpPr txBox="1"/>
            <p:nvPr/>
          </p:nvSpPr>
          <p:spPr>
            <a:xfrm>
              <a:off x="9064905" y="1271283"/>
              <a:ext cx="1469985" cy="646330"/>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indent="-214313">
                <a:buClrTx/>
                <a:buFont typeface="Arial" panose="020B0604020202020204" pitchFamily="34" charset="0"/>
                <a:buChar char="•"/>
              </a:pPr>
              <a:r>
                <a:rPr lang="en-US" sz="900" kern="1200" dirty="0">
                  <a:solidFill>
                    <a:prstClr val="black"/>
                  </a:solidFill>
                  <a:latin typeface="Calibri" panose="020F0502020204030204"/>
                  <a:ea typeface=""/>
                  <a:cs typeface=""/>
                </a:rPr>
                <a:t>Functional and technical data collected</a:t>
              </a:r>
            </a:p>
          </p:txBody>
        </p:sp>
      </p:grpSp>
      <p:grpSp>
        <p:nvGrpSpPr>
          <p:cNvPr id="4" name="Group 3">
            <a:extLst>
              <a:ext uri="{FF2B5EF4-FFF2-40B4-BE49-F238E27FC236}">
                <a16:creationId xmlns:a16="http://schemas.microsoft.com/office/drawing/2014/main" id="{463B3D12-29AF-4246-AECB-73579520167A}"/>
              </a:ext>
            </a:extLst>
          </p:cNvPr>
          <p:cNvGrpSpPr/>
          <p:nvPr/>
        </p:nvGrpSpPr>
        <p:grpSpPr>
          <a:xfrm>
            <a:off x="7344462" y="3472452"/>
            <a:ext cx="1698560" cy="1499157"/>
            <a:chOff x="225286" y="4729914"/>
            <a:chExt cx="2264746" cy="1998876"/>
          </a:xfrm>
        </p:grpSpPr>
        <p:grpSp>
          <p:nvGrpSpPr>
            <p:cNvPr id="27" name="Group 26">
              <a:extLst>
                <a:ext uri="{FF2B5EF4-FFF2-40B4-BE49-F238E27FC236}">
                  <a16:creationId xmlns:a16="http://schemas.microsoft.com/office/drawing/2014/main" id="{97FA1DC0-AFAC-46DE-BAB2-0CDA15F79FFD}"/>
                </a:ext>
              </a:extLst>
            </p:cNvPr>
            <p:cNvGrpSpPr/>
            <p:nvPr/>
          </p:nvGrpSpPr>
          <p:grpSpPr>
            <a:xfrm>
              <a:off x="225286" y="4729914"/>
              <a:ext cx="2264746" cy="1998876"/>
              <a:chOff x="2219739" y="2675828"/>
              <a:chExt cx="1648520" cy="1508546"/>
            </a:xfrm>
          </p:grpSpPr>
          <p:sp>
            <p:nvSpPr>
              <p:cNvPr id="25" name="Rectangle 24">
                <a:extLst>
                  <a:ext uri="{FF2B5EF4-FFF2-40B4-BE49-F238E27FC236}">
                    <a16:creationId xmlns:a16="http://schemas.microsoft.com/office/drawing/2014/main" id="{0F8C0150-0866-4E78-85E0-79F3FAF8B69F}"/>
                  </a:ext>
                </a:extLst>
              </p:cNvPr>
              <p:cNvSpPr/>
              <p:nvPr/>
            </p:nvSpPr>
            <p:spPr>
              <a:xfrm>
                <a:off x="2219739" y="3269974"/>
                <a:ext cx="1643269" cy="914400"/>
              </a:xfrm>
              <a:prstGeom prst="rect">
                <a:avLst/>
              </a:prstGeom>
              <a:solidFill>
                <a:srgbClr val="FFC000"/>
              </a:solidFill>
              <a:ln w="57150">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26" name="Flowchart: Delay 25">
                <a:extLst>
                  <a:ext uri="{FF2B5EF4-FFF2-40B4-BE49-F238E27FC236}">
                    <a16:creationId xmlns:a16="http://schemas.microsoft.com/office/drawing/2014/main" id="{946B1994-B98B-46F9-A651-911DF62FB510}"/>
                  </a:ext>
                </a:extLst>
              </p:cNvPr>
              <p:cNvSpPr/>
              <p:nvPr/>
            </p:nvSpPr>
            <p:spPr>
              <a:xfrm rot="16200000">
                <a:off x="2745403" y="2152368"/>
                <a:ext cx="599396" cy="1646316"/>
              </a:xfrm>
              <a:prstGeom prst="flowChartDelay">
                <a:avLst/>
              </a:prstGeom>
              <a:solidFill>
                <a:schemeClr val="bg1">
                  <a:lumMod val="85000"/>
                </a:schemeClr>
              </a:solidFill>
              <a:ln w="57150">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buClrTx/>
                  <a:buFontTx/>
                  <a:buNone/>
                </a:pPr>
                <a:endParaRPr lang="en-US" sz="1350" kern="1200" dirty="0">
                  <a:solidFill>
                    <a:prstClr val="white"/>
                  </a:solidFill>
                  <a:cs typeface="Calibri"/>
                </a:endParaRPr>
              </a:p>
            </p:txBody>
          </p:sp>
        </p:grpSp>
        <p:sp>
          <p:nvSpPr>
            <p:cNvPr id="30" name="TextBox 29">
              <a:extLst>
                <a:ext uri="{FF2B5EF4-FFF2-40B4-BE49-F238E27FC236}">
                  <a16:creationId xmlns:a16="http://schemas.microsoft.com/office/drawing/2014/main" id="{BFDAD8C2-01B4-4231-A964-5A16F94B7204}"/>
                </a:ext>
              </a:extLst>
            </p:cNvPr>
            <p:cNvSpPr txBox="1"/>
            <p:nvPr/>
          </p:nvSpPr>
          <p:spPr>
            <a:xfrm>
              <a:off x="464653" y="4877629"/>
              <a:ext cx="1782417" cy="64633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buClrTx/>
                <a:buFontTx/>
                <a:buNone/>
              </a:pPr>
              <a:r>
                <a:rPr lang="en-US" sz="1350" kern="1200" dirty="0">
                  <a:solidFill>
                    <a:prstClr val="black"/>
                  </a:solidFill>
                  <a:latin typeface="Calibri" panose="020F0502020204030204"/>
                  <a:ea typeface=""/>
                  <a:cs typeface=""/>
                </a:rPr>
                <a:t>February/March 2021</a:t>
              </a:r>
            </a:p>
          </p:txBody>
        </p:sp>
      </p:grpSp>
      <p:sp>
        <p:nvSpPr>
          <p:cNvPr id="45" name="TextBox 44">
            <a:extLst>
              <a:ext uri="{FF2B5EF4-FFF2-40B4-BE49-F238E27FC236}">
                <a16:creationId xmlns:a16="http://schemas.microsoft.com/office/drawing/2014/main" id="{6988D5F4-F7F9-4C1A-8087-AC26088493AB}"/>
              </a:ext>
            </a:extLst>
          </p:cNvPr>
          <p:cNvSpPr txBox="1"/>
          <p:nvPr/>
        </p:nvSpPr>
        <p:spPr>
          <a:xfrm>
            <a:off x="7347671" y="4068753"/>
            <a:ext cx="1558241" cy="87716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indent="-214313">
              <a:buClrTx/>
              <a:buFont typeface="Arial" panose="020B0604020202020204" pitchFamily="34" charset="0"/>
              <a:buChar char="•"/>
            </a:pPr>
            <a:r>
              <a:rPr lang="en-US" sz="1050" kern="1200" dirty="0">
                <a:solidFill>
                  <a:prstClr val="black"/>
                </a:solidFill>
                <a:latin typeface="Calibri" panose="020F0502020204030204"/>
                <a:ea typeface=""/>
                <a:cs typeface="Calibri" panose="020F0502020204030204"/>
              </a:rPr>
              <a:t>6000 courses migrated</a:t>
            </a:r>
          </a:p>
          <a:p>
            <a:pPr marL="214313" indent="-214313">
              <a:buClrTx/>
              <a:buFont typeface="Arial" panose="020B0604020202020204" pitchFamily="34" charset="0"/>
              <a:buChar char="•"/>
            </a:pPr>
            <a:r>
              <a:rPr lang="en-US" sz="1050" kern="1200" dirty="0">
                <a:solidFill>
                  <a:prstClr val="black"/>
                </a:solidFill>
                <a:latin typeface="Calibri" panose="020F0502020204030204"/>
                <a:ea typeface=""/>
                <a:cs typeface="Calibri" panose="020F0502020204030204"/>
              </a:rPr>
              <a:t>Training released</a:t>
            </a:r>
          </a:p>
          <a:p>
            <a:pPr marL="214313" indent="-214313">
              <a:buClrTx/>
              <a:buFont typeface="Arial" panose="020B0604020202020204" pitchFamily="34" charset="0"/>
              <a:buChar char="•"/>
            </a:pPr>
            <a:r>
              <a:rPr lang="en-US" sz="1050" kern="1200" dirty="0">
                <a:solidFill>
                  <a:prstClr val="black"/>
                </a:solidFill>
                <a:latin typeface="Calibri" panose="020F0502020204030204"/>
                <a:ea typeface=""/>
                <a:cs typeface="Calibri" panose="020F0502020204030204"/>
              </a:rPr>
              <a:t>Canvas open for faculty access</a:t>
            </a:r>
          </a:p>
        </p:txBody>
      </p:sp>
    </p:spTree>
    <p:extLst>
      <p:ext uri="{BB962C8B-B14F-4D97-AF65-F5344CB8AC3E}">
        <p14:creationId xmlns:p14="http://schemas.microsoft.com/office/powerpoint/2010/main" val="430329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useBgFill="1">
        <p:nvSpPr>
          <p:cNvPr id="3"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2" name="Title 1">
            <a:extLst>
              <a:ext uri="{FF2B5EF4-FFF2-40B4-BE49-F238E27FC236}">
                <a16:creationId xmlns:a16="http://schemas.microsoft.com/office/drawing/2014/main" id="{971BC96D-09CF-4AD0-8B96-041FE306631F}"/>
              </a:ext>
            </a:extLst>
          </p:cNvPr>
          <p:cNvSpPr>
            <a:spLocks noGrp="1"/>
          </p:cNvSpPr>
          <p:nvPr>
            <p:ph type="title"/>
          </p:nvPr>
        </p:nvSpPr>
        <p:spPr>
          <a:xfrm>
            <a:off x="442170" y="642135"/>
            <a:ext cx="3420438" cy="846051"/>
          </a:xfrm>
        </p:spPr>
        <p:txBody>
          <a:bodyPr vert="horz" lIns="68580" tIns="34290" rIns="68580" bIns="34290" rtlCol="0" anchor="ctr">
            <a:normAutofit/>
          </a:bodyPr>
          <a:lstStyle/>
          <a:p>
            <a:pPr algn="ctr"/>
            <a:r>
              <a:rPr lang="en-US" sz="2775"/>
              <a:t>Updates on</a:t>
            </a:r>
            <a:br>
              <a:rPr lang="en-US" sz="2775"/>
            </a:br>
            <a:r>
              <a:rPr lang="en-US" sz="2775"/>
              <a:t> </a:t>
            </a:r>
            <a:r>
              <a:rPr lang="en-US" sz="2775" i="1"/>
              <a:t>inside</a:t>
            </a:r>
            <a:r>
              <a:rPr lang="en-US" sz="2775"/>
              <a:t>TCC</a:t>
            </a:r>
            <a:endParaRPr lang="en-US" sz="2775" dirty="0" err="1">
              <a:cs typeface="Calibri Light"/>
            </a:endParaRPr>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7" cy="505095"/>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4" y="1567927"/>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grpSp>
        <p:nvGrpSpPr>
          <p:cNvPr id="8"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7" cy="505095"/>
            <a:chOff x="0" y="823811"/>
            <a:chExt cx="355196" cy="673460"/>
          </a:xfrm>
        </p:grpSpPr>
        <p:sp>
          <p:nvSpPr>
            <p:cNvPr id="5"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7"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grpSp>
      <p:sp>
        <p:nvSpPr>
          <p:cNvPr id="9"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4" y="1567927"/>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90"/>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0"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2"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90"/>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pic>
        <p:nvPicPr>
          <p:cNvPr id="20" name="Picture 19">
            <a:extLst>
              <a:ext uri="{FF2B5EF4-FFF2-40B4-BE49-F238E27FC236}">
                <a16:creationId xmlns:a16="http://schemas.microsoft.com/office/drawing/2014/main" id="{EFFDC282-D215-4B60-82BD-EDBF8A67EF6E}"/>
              </a:ext>
            </a:extLst>
          </p:cNvPr>
          <p:cNvPicPr>
            <a:picLocks noChangeAspect="1"/>
          </p:cNvPicPr>
          <p:nvPr/>
        </p:nvPicPr>
        <p:blipFill>
          <a:blip r:embed="rId3"/>
          <a:stretch>
            <a:fillRect/>
          </a:stretch>
        </p:blipFill>
        <p:spPr>
          <a:xfrm>
            <a:off x="3761920" y="382177"/>
            <a:ext cx="5262575" cy="4379384"/>
          </a:xfrm>
          <a:prstGeom prst="rect">
            <a:avLst/>
          </a:prstGeom>
          <a:effectLst/>
        </p:spPr>
      </p:pic>
    </p:spTree>
    <p:extLst>
      <p:ext uri="{BB962C8B-B14F-4D97-AF65-F5344CB8AC3E}">
        <p14:creationId xmlns:p14="http://schemas.microsoft.com/office/powerpoint/2010/main" val="735780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4C480-8AED-4F70-85A6-C6177367EBEA}"/>
              </a:ext>
            </a:extLst>
          </p:cNvPr>
          <p:cNvSpPr>
            <a:spLocks noGrp="1"/>
          </p:cNvSpPr>
          <p:nvPr>
            <p:ph type="title"/>
          </p:nvPr>
        </p:nvSpPr>
        <p:spPr>
          <a:xfrm>
            <a:off x="133312" y="-681969"/>
            <a:ext cx="4646507" cy="2344514"/>
          </a:xfrm>
        </p:spPr>
        <p:txBody>
          <a:bodyPr>
            <a:normAutofit/>
          </a:bodyPr>
          <a:lstStyle/>
          <a:p>
            <a:r>
              <a:rPr lang="en-US" sz="2775">
                <a:solidFill>
                  <a:schemeClr val="bg1"/>
                </a:solidFill>
              </a:rPr>
              <a:t>Current TCC Canvas Strategic and Implementation Teams	</a:t>
            </a:r>
          </a:p>
        </p:txBody>
      </p:sp>
      <p:graphicFrame>
        <p:nvGraphicFramePr>
          <p:cNvPr id="4" name="Content Placeholder 3">
            <a:extLst>
              <a:ext uri="{FF2B5EF4-FFF2-40B4-BE49-F238E27FC236}">
                <a16:creationId xmlns:a16="http://schemas.microsoft.com/office/drawing/2014/main" id="{667787EA-D4C4-AA4D-B2F9-692A5DC52448}"/>
              </a:ext>
            </a:extLst>
          </p:cNvPr>
          <p:cNvGraphicFramePr>
            <a:graphicFrameLocks noGrp="1"/>
          </p:cNvGraphicFramePr>
          <p:nvPr>
            <p:ph idx="1"/>
          </p:nvPr>
        </p:nvGraphicFramePr>
        <p:xfrm>
          <a:off x="1849582" y="628650"/>
          <a:ext cx="6348845"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6270307" y="756713"/>
            <a:ext cx="2519277" cy="900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COO, CTO, 2 Campus Presidents, Director </a:t>
            </a:r>
            <a:r>
              <a:rPr lang="en-US"/>
              <a:t>of Academic Tech, Program Manager (plus me!)</a:t>
            </a:r>
          </a:p>
        </p:txBody>
      </p:sp>
      <p:sp>
        <p:nvSpPr>
          <p:cNvPr id="10" name="Rectangle 9"/>
          <p:cNvSpPr/>
          <p:nvPr/>
        </p:nvSpPr>
        <p:spPr>
          <a:xfrm>
            <a:off x="6518216" y="2487117"/>
            <a:ext cx="2519277" cy="900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Director of Academic Tech, Me, IT LMS lead, Communications Lead, Program and Project Managers</a:t>
            </a:r>
          </a:p>
        </p:txBody>
      </p:sp>
      <p:sp>
        <p:nvSpPr>
          <p:cNvPr id="11" name="Rectangle 10"/>
          <p:cNvSpPr/>
          <p:nvPr/>
        </p:nvSpPr>
        <p:spPr>
          <a:xfrm>
            <a:off x="5356364" y="4064727"/>
            <a:ext cx="2519277" cy="900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District Communications Team (Plus Director and Academic Tech and me!)</a:t>
            </a:r>
          </a:p>
        </p:txBody>
      </p:sp>
      <p:sp>
        <p:nvSpPr>
          <p:cNvPr id="14" name="Rectangle 13"/>
          <p:cNvSpPr/>
          <p:nvPr/>
        </p:nvSpPr>
        <p:spPr>
          <a:xfrm>
            <a:off x="279261" y="2937240"/>
            <a:ext cx="3140641" cy="15658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Faculty member from each campus, from IDs, CTL</a:t>
            </a:r>
          </a:p>
        </p:txBody>
      </p:sp>
      <p:sp>
        <p:nvSpPr>
          <p:cNvPr id="15" name="Rectangle 14"/>
          <p:cNvSpPr/>
          <p:nvPr/>
        </p:nvSpPr>
        <p:spPr>
          <a:xfrm>
            <a:off x="471387" y="1126184"/>
            <a:ext cx="3140641" cy="8054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IT LMS Team, Project Managers</a:t>
            </a:r>
          </a:p>
        </p:txBody>
      </p:sp>
    </p:spTree>
    <p:extLst>
      <p:ext uri="{BB962C8B-B14F-4D97-AF65-F5344CB8AC3E}">
        <p14:creationId xmlns:p14="http://schemas.microsoft.com/office/powerpoint/2010/main" val="744775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5" name="Google Shape;355;p2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31</a:t>
            </a:fld>
            <a:endParaRPr/>
          </a:p>
        </p:txBody>
      </p:sp>
      <p:grpSp>
        <p:nvGrpSpPr>
          <p:cNvPr id="51" name="Grupo 50">
            <a:extLst>
              <a:ext uri="{FF2B5EF4-FFF2-40B4-BE49-F238E27FC236}">
                <a16:creationId xmlns:a16="http://schemas.microsoft.com/office/drawing/2014/main" id="{4821C6E0-D628-1045-909A-C4A8E9F1A2C5}"/>
              </a:ext>
            </a:extLst>
          </p:cNvPr>
          <p:cNvGrpSpPr/>
          <p:nvPr/>
        </p:nvGrpSpPr>
        <p:grpSpPr>
          <a:xfrm>
            <a:off x="5274684" y="918580"/>
            <a:ext cx="3869316" cy="4436065"/>
            <a:chOff x="5419407" y="3281869"/>
            <a:chExt cx="743968" cy="852939"/>
          </a:xfrm>
        </p:grpSpPr>
        <p:sp>
          <p:nvSpPr>
            <p:cNvPr id="52" name="Google Shape;1068;p46">
              <a:extLst>
                <a:ext uri="{FF2B5EF4-FFF2-40B4-BE49-F238E27FC236}">
                  <a16:creationId xmlns:a16="http://schemas.microsoft.com/office/drawing/2014/main" id="{B93F5133-5C8E-934B-B826-EBAC0BE2DC05}"/>
                </a:ext>
              </a:extLst>
            </p:cNvPr>
            <p:cNvSpPr/>
            <p:nvPr/>
          </p:nvSpPr>
          <p:spPr>
            <a:xfrm>
              <a:off x="5419407" y="3621745"/>
              <a:ext cx="657536" cy="466127"/>
            </a:xfrm>
            <a:custGeom>
              <a:avLst/>
              <a:gdLst/>
              <a:ahLst/>
              <a:cxnLst/>
              <a:rect l="l" t="t" r="r" b="b"/>
              <a:pathLst>
                <a:path w="6575358" h="4661273" extrusionOk="0">
                  <a:moveTo>
                    <a:pt x="821939" y="267047"/>
                  </a:moveTo>
                  <a:cubicBezTo>
                    <a:pt x="148314" y="-318021"/>
                    <a:pt x="53758" y="239450"/>
                    <a:pt x="8896" y="247729"/>
                  </a:cubicBezTo>
                  <a:cubicBezTo>
                    <a:pt x="8896" y="247729"/>
                    <a:pt x="-11120" y="382267"/>
                    <a:pt x="8896" y="872814"/>
                  </a:cubicBezTo>
                  <a:lnTo>
                    <a:pt x="6575358" y="4661273"/>
                  </a:lnTo>
                  <a:lnTo>
                    <a:pt x="6575358" y="1995346"/>
                  </a:lnTo>
                  <a:cubicBezTo>
                    <a:pt x="5828573" y="658933"/>
                    <a:pt x="5334398" y="-274555"/>
                    <a:pt x="4848504" y="156657"/>
                  </a:cubicBezTo>
                  <a:cubicBezTo>
                    <a:pt x="4006473" y="902482"/>
                    <a:pt x="3596501" y="1403378"/>
                    <a:pt x="2595036" y="368469"/>
                  </a:cubicBezTo>
                  <a:cubicBezTo>
                    <a:pt x="2001473" y="-244888"/>
                    <a:pt x="1630841" y="969406"/>
                    <a:pt x="821939" y="267047"/>
                  </a:cubicBezTo>
                  <a:close/>
                </a:path>
              </a:pathLst>
            </a:custGeom>
            <a:gradFill>
              <a:gsLst>
                <a:gs pos="0">
                  <a:srgbClr val="FFFFFF">
                    <a:alpha val="19607"/>
                    <a:alpha val="29800"/>
                  </a:srgbClr>
                </a:gs>
                <a:gs pos="47000">
                  <a:srgbClr val="FFFFFF">
                    <a:alpha val="0"/>
                  </a:srgbClr>
                </a:gs>
                <a:gs pos="100000">
                  <a:srgbClr val="FFFFFF">
                    <a:alpha val="0"/>
                  </a:srgbClr>
                </a:gs>
              </a:gsLst>
              <a:lin ang="660013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 name="Google Shape;1069;p46">
              <a:extLst>
                <a:ext uri="{FF2B5EF4-FFF2-40B4-BE49-F238E27FC236}">
                  <a16:creationId xmlns:a16="http://schemas.microsoft.com/office/drawing/2014/main" id="{3AC24FBA-4ED8-8245-A6BA-5C9E0A28A55E}"/>
                </a:ext>
              </a:extLst>
            </p:cNvPr>
            <p:cNvSpPr/>
            <p:nvPr/>
          </p:nvSpPr>
          <p:spPr>
            <a:xfrm>
              <a:off x="5505839" y="3664023"/>
              <a:ext cx="657536" cy="470785"/>
            </a:xfrm>
            <a:custGeom>
              <a:avLst/>
              <a:gdLst/>
              <a:ahLst/>
              <a:cxnLst/>
              <a:rect l="l" t="t" r="r" b="b"/>
              <a:pathLst>
                <a:path w="6575357" h="4707850" extrusionOk="0">
                  <a:moveTo>
                    <a:pt x="822629" y="313625"/>
                  </a:moveTo>
                  <a:cubicBezTo>
                    <a:pt x="149004" y="-271443"/>
                    <a:pt x="54448" y="285338"/>
                    <a:pt x="8896" y="294307"/>
                  </a:cubicBezTo>
                  <a:cubicBezTo>
                    <a:pt x="8896" y="294307"/>
                    <a:pt x="-11120" y="428845"/>
                    <a:pt x="8896" y="919392"/>
                  </a:cubicBezTo>
                  <a:lnTo>
                    <a:pt x="6575358" y="4707851"/>
                  </a:lnTo>
                  <a:lnTo>
                    <a:pt x="6575358" y="2041924"/>
                  </a:lnTo>
                  <a:cubicBezTo>
                    <a:pt x="5512466" y="499219"/>
                    <a:pt x="4811924" y="786234"/>
                    <a:pt x="4204557" y="1009085"/>
                  </a:cubicBezTo>
                  <a:cubicBezTo>
                    <a:pt x="3609614" y="1227105"/>
                    <a:pt x="3391514" y="771745"/>
                    <a:pt x="2638518" y="122512"/>
                  </a:cubicBezTo>
                  <a:cubicBezTo>
                    <a:pt x="2019418" y="-411501"/>
                    <a:pt x="1631531" y="1015984"/>
                    <a:pt x="822629" y="313625"/>
                  </a:cubicBezTo>
                  <a:close/>
                </a:path>
              </a:pathLst>
            </a:custGeom>
            <a:gradFill>
              <a:gsLst>
                <a:gs pos="0">
                  <a:srgbClr val="FFFFFF">
                    <a:alpha val="19607"/>
                    <a:alpha val="29800"/>
                  </a:srgbClr>
                </a:gs>
                <a:gs pos="47000">
                  <a:srgbClr val="FFFFFF">
                    <a:alpha val="0"/>
                  </a:srgbClr>
                </a:gs>
                <a:gs pos="100000">
                  <a:srgbClr val="FFFFFF">
                    <a:alpha val="0"/>
                  </a:srgbClr>
                </a:gs>
              </a:gsLst>
              <a:lin ang="660013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 name="Google Shape;1070;p46">
              <a:extLst>
                <a:ext uri="{FF2B5EF4-FFF2-40B4-BE49-F238E27FC236}">
                  <a16:creationId xmlns:a16="http://schemas.microsoft.com/office/drawing/2014/main" id="{96A492FF-83E4-294B-930B-8514120432DA}"/>
                </a:ext>
              </a:extLst>
            </p:cNvPr>
            <p:cNvSpPr/>
            <p:nvPr/>
          </p:nvSpPr>
          <p:spPr>
            <a:xfrm>
              <a:off x="5932557" y="3619063"/>
              <a:ext cx="14356" cy="21562"/>
            </a:xfrm>
            <a:custGeom>
              <a:avLst/>
              <a:gdLst/>
              <a:ahLst/>
              <a:cxnLst/>
              <a:rect l="l" t="t" r="r" b="b"/>
              <a:pathLst>
                <a:path w="143559" h="215617" extrusionOk="0">
                  <a:moveTo>
                    <a:pt x="143559" y="149060"/>
                  </a:moveTo>
                  <a:cubicBezTo>
                    <a:pt x="143559" y="93865"/>
                    <a:pt x="111120" y="31080"/>
                    <a:pt x="71780" y="8312"/>
                  </a:cubicBezTo>
                  <a:cubicBezTo>
                    <a:pt x="31749" y="-14456"/>
                    <a:pt x="0" y="11072"/>
                    <a:pt x="0" y="66267"/>
                  </a:cubicBezTo>
                  <a:cubicBezTo>
                    <a:pt x="0" y="121463"/>
                    <a:pt x="32439" y="184247"/>
                    <a:pt x="71780" y="207015"/>
                  </a:cubicBezTo>
                  <a:cubicBezTo>
                    <a:pt x="111120" y="230473"/>
                    <a:pt x="143559" y="204255"/>
                    <a:pt x="143559" y="14906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1071;p46">
              <a:extLst>
                <a:ext uri="{FF2B5EF4-FFF2-40B4-BE49-F238E27FC236}">
                  <a16:creationId xmlns:a16="http://schemas.microsoft.com/office/drawing/2014/main" id="{85A43A36-855C-A74C-A88D-734B7B07382A}"/>
                </a:ext>
              </a:extLst>
            </p:cNvPr>
            <p:cNvSpPr/>
            <p:nvPr/>
          </p:nvSpPr>
          <p:spPr>
            <a:xfrm>
              <a:off x="5742144" y="3656207"/>
              <a:ext cx="14908" cy="20998"/>
            </a:xfrm>
            <a:custGeom>
              <a:avLst/>
              <a:gdLst/>
              <a:ahLst/>
              <a:cxnLst/>
              <a:rect l="l" t="t" r="r" b="b"/>
              <a:pathLst>
                <a:path w="149080" h="209976" extrusionOk="0">
                  <a:moveTo>
                    <a:pt x="149081" y="147765"/>
                  </a:moveTo>
                  <a:cubicBezTo>
                    <a:pt x="149081" y="94639"/>
                    <a:pt x="115952" y="32544"/>
                    <a:pt x="74541" y="9087"/>
                  </a:cubicBezTo>
                  <a:cubicBezTo>
                    <a:pt x="33129" y="-14371"/>
                    <a:pt x="0" y="9087"/>
                    <a:pt x="0" y="62212"/>
                  </a:cubicBezTo>
                  <a:cubicBezTo>
                    <a:pt x="0" y="115337"/>
                    <a:pt x="33129" y="177432"/>
                    <a:pt x="74541" y="200890"/>
                  </a:cubicBezTo>
                  <a:cubicBezTo>
                    <a:pt x="115262" y="224348"/>
                    <a:pt x="149081" y="200890"/>
                    <a:pt x="149081" y="14776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1072;p46">
              <a:extLst>
                <a:ext uri="{FF2B5EF4-FFF2-40B4-BE49-F238E27FC236}">
                  <a16:creationId xmlns:a16="http://schemas.microsoft.com/office/drawing/2014/main" id="{4B93CDFD-74C4-5D42-A2DC-8F7483C7E160}"/>
                </a:ext>
              </a:extLst>
            </p:cNvPr>
            <p:cNvSpPr/>
            <p:nvPr/>
          </p:nvSpPr>
          <p:spPr>
            <a:xfrm>
              <a:off x="5901039" y="3281869"/>
              <a:ext cx="127409" cy="323789"/>
            </a:xfrm>
            <a:custGeom>
              <a:avLst/>
              <a:gdLst/>
              <a:ahLst/>
              <a:cxnLst/>
              <a:rect l="l" t="t" r="r" b="b"/>
              <a:pathLst>
                <a:path w="1274089" h="3237886" extrusionOk="0">
                  <a:moveTo>
                    <a:pt x="0" y="0"/>
                  </a:moveTo>
                  <a:lnTo>
                    <a:pt x="1274090" y="734786"/>
                  </a:lnTo>
                  <a:lnTo>
                    <a:pt x="1274090" y="3237887"/>
                  </a:lnTo>
                  <a:lnTo>
                    <a:pt x="0" y="2503101"/>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1073;p46">
              <a:extLst>
                <a:ext uri="{FF2B5EF4-FFF2-40B4-BE49-F238E27FC236}">
                  <a16:creationId xmlns:a16="http://schemas.microsoft.com/office/drawing/2014/main" id="{4B722715-C2F6-E64D-8C4E-3BA59EE8AA23}"/>
                </a:ext>
              </a:extLst>
            </p:cNvPr>
            <p:cNvSpPr/>
            <p:nvPr/>
          </p:nvSpPr>
          <p:spPr>
            <a:xfrm>
              <a:off x="5876197" y="3303335"/>
              <a:ext cx="127478" cy="323789"/>
            </a:xfrm>
            <a:custGeom>
              <a:avLst/>
              <a:gdLst/>
              <a:ahLst/>
              <a:cxnLst/>
              <a:rect l="l" t="t" r="r" b="b"/>
              <a:pathLst>
                <a:path w="1274779" h="3237886" extrusionOk="0">
                  <a:moveTo>
                    <a:pt x="1274780" y="734786"/>
                  </a:moveTo>
                  <a:lnTo>
                    <a:pt x="690" y="0"/>
                  </a:lnTo>
                  <a:lnTo>
                    <a:pt x="0" y="2503101"/>
                  </a:lnTo>
                  <a:lnTo>
                    <a:pt x="550772" y="2820473"/>
                  </a:lnTo>
                  <a:lnTo>
                    <a:pt x="637735" y="2991578"/>
                  </a:lnTo>
                  <a:lnTo>
                    <a:pt x="724009" y="2921205"/>
                  </a:lnTo>
                  <a:lnTo>
                    <a:pt x="1274780" y="3237887"/>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1074;p46">
              <a:extLst>
                <a:ext uri="{FF2B5EF4-FFF2-40B4-BE49-F238E27FC236}">
                  <a16:creationId xmlns:a16="http://schemas.microsoft.com/office/drawing/2014/main" id="{AC7CD621-AFC8-C14E-9E8C-F2328893CEF3}"/>
                </a:ext>
              </a:extLst>
            </p:cNvPr>
            <p:cNvSpPr/>
            <p:nvPr/>
          </p:nvSpPr>
          <p:spPr>
            <a:xfrm>
              <a:off x="5942742" y="3429035"/>
              <a:ext cx="44034" cy="66165"/>
            </a:xfrm>
            <a:custGeom>
              <a:avLst/>
              <a:gdLst/>
              <a:ahLst/>
              <a:cxnLst/>
              <a:rect l="l" t="t" r="r" b="b"/>
              <a:pathLst>
                <a:path w="440340" h="661652" extrusionOk="0">
                  <a:moveTo>
                    <a:pt x="440341" y="254588"/>
                  </a:moveTo>
                  <a:cubicBezTo>
                    <a:pt x="440341" y="334621"/>
                    <a:pt x="428608" y="407754"/>
                    <a:pt x="406522" y="469159"/>
                  </a:cubicBezTo>
                  <a:cubicBezTo>
                    <a:pt x="384436" y="530564"/>
                    <a:pt x="351997" y="578859"/>
                    <a:pt x="311276" y="611976"/>
                  </a:cubicBezTo>
                  <a:cubicBezTo>
                    <a:pt x="270554" y="645094"/>
                    <a:pt x="221551" y="661652"/>
                    <a:pt x="168406" y="661652"/>
                  </a:cubicBezTo>
                  <a:cubicBezTo>
                    <a:pt x="115262" y="661652"/>
                    <a:pt x="57286" y="644404"/>
                    <a:pt x="0" y="610597"/>
                  </a:cubicBezTo>
                  <a:lnTo>
                    <a:pt x="0" y="0"/>
                  </a:lnTo>
                  <a:lnTo>
                    <a:pt x="440341" y="254588"/>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1075;p46">
              <a:extLst>
                <a:ext uri="{FF2B5EF4-FFF2-40B4-BE49-F238E27FC236}">
                  <a16:creationId xmlns:a16="http://schemas.microsoft.com/office/drawing/2014/main" id="{CA12BCA7-74AE-BF46-8EB3-819F21C956B5}"/>
                </a:ext>
              </a:extLst>
            </p:cNvPr>
            <p:cNvSpPr/>
            <p:nvPr/>
          </p:nvSpPr>
          <p:spPr>
            <a:xfrm>
              <a:off x="5898768" y="3376677"/>
              <a:ext cx="44103" cy="113633"/>
            </a:xfrm>
            <a:custGeom>
              <a:avLst/>
              <a:gdLst/>
              <a:ahLst/>
              <a:cxnLst/>
              <a:rect l="l" t="t" r="r" b="b"/>
              <a:pathLst>
                <a:path w="441030" h="1136330" extrusionOk="0">
                  <a:moveTo>
                    <a:pt x="441031" y="1136331"/>
                  </a:moveTo>
                  <a:cubicBezTo>
                    <a:pt x="363730" y="1091484"/>
                    <a:pt x="287809" y="1019731"/>
                    <a:pt x="220861" y="927279"/>
                  </a:cubicBezTo>
                  <a:cubicBezTo>
                    <a:pt x="153912" y="834827"/>
                    <a:pt x="98007" y="725817"/>
                    <a:pt x="59356" y="610597"/>
                  </a:cubicBezTo>
                  <a:cubicBezTo>
                    <a:pt x="20706" y="495377"/>
                    <a:pt x="0" y="378087"/>
                    <a:pt x="0" y="271146"/>
                  </a:cubicBezTo>
                  <a:cubicBezTo>
                    <a:pt x="0" y="164206"/>
                    <a:pt x="20706" y="70374"/>
                    <a:pt x="59356" y="0"/>
                  </a:cubicBezTo>
                  <a:lnTo>
                    <a:pt x="441031" y="525734"/>
                  </a:lnTo>
                  <a:lnTo>
                    <a:pt x="441031" y="113633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1076;p46">
              <a:extLst>
                <a:ext uri="{FF2B5EF4-FFF2-40B4-BE49-F238E27FC236}">
                  <a16:creationId xmlns:a16="http://schemas.microsoft.com/office/drawing/2014/main" id="{F97AE8BE-BC2B-4242-A443-A7F6A432F5AE}"/>
                </a:ext>
              </a:extLst>
            </p:cNvPr>
            <p:cNvSpPr/>
            <p:nvPr/>
          </p:nvSpPr>
          <p:spPr>
            <a:xfrm>
              <a:off x="5904618" y="3363123"/>
              <a:ext cx="82271" cy="91555"/>
            </a:xfrm>
            <a:custGeom>
              <a:avLst/>
              <a:gdLst/>
              <a:ahLst/>
              <a:cxnLst/>
              <a:rect l="l" t="t" r="r" b="b"/>
              <a:pathLst>
                <a:path w="822705" h="915549" extrusionOk="0">
                  <a:moveTo>
                    <a:pt x="822706" y="915550"/>
                  </a:moveTo>
                  <a:cubicBezTo>
                    <a:pt x="822706" y="781012"/>
                    <a:pt x="790957" y="631985"/>
                    <a:pt x="731601" y="491237"/>
                  </a:cubicBezTo>
                  <a:cubicBezTo>
                    <a:pt x="672244" y="350489"/>
                    <a:pt x="589422" y="226300"/>
                    <a:pt x="496246" y="137298"/>
                  </a:cubicBezTo>
                  <a:cubicBezTo>
                    <a:pt x="402380" y="48296"/>
                    <a:pt x="302993" y="0"/>
                    <a:pt x="213268" y="0"/>
                  </a:cubicBezTo>
                  <a:cubicBezTo>
                    <a:pt x="123544" y="0"/>
                    <a:pt x="49003" y="47606"/>
                    <a:pt x="0" y="135918"/>
                  </a:cubicBezTo>
                  <a:lnTo>
                    <a:pt x="381675" y="661652"/>
                  </a:lnTo>
                  <a:lnTo>
                    <a:pt x="822706" y="9155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1077;p46">
              <a:extLst>
                <a:ext uri="{FF2B5EF4-FFF2-40B4-BE49-F238E27FC236}">
                  <a16:creationId xmlns:a16="http://schemas.microsoft.com/office/drawing/2014/main" id="{94DC4B67-80DF-2344-9ED5-EF435CCA7EA6}"/>
                </a:ext>
              </a:extLst>
            </p:cNvPr>
            <p:cNvSpPr/>
            <p:nvPr/>
          </p:nvSpPr>
          <p:spPr>
            <a:xfrm>
              <a:off x="5892850" y="3492608"/>
              <a:ext cx="77646" cy="54160"/>
            </a:xfrm>
            <a:custGeom>
              <a:avLst/>
              <a:gdLst/>
              <a:ahLst/>
              <a:cxnLst/>
              <a:rect l="l" t="t" r="r" b="b"/>
              <a:pathLst>
                <a:path w="776463" h="541602" extrusionOk="0">
                  <a:moveTo>
                    <a:pt x="0" y="0"/>
                  </a:moveTo>
                  <a:lnTo>
                    <a:pt x="776463" y="447771"/>
                  </a:lnTo>
                  <a:lnTo>
                    <a:pt x="776463" y="541603"/>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1078;p46">
              <a:extLst>
                <a:ext uri="{FF2B5EF4-FFF2-40B4-BE49-F238E27FC236}">
                  <a16:creationId xmlns:a16="http://schemas.microsoft.com/office/drawing/2014/main" id="{DC36F33E-C286-5749-8C38-78BBF737B3A1}"/>
                </a:ext>
              </a:extLst>
            </p:cNvPr>
            <p:cNvSpPr/>
            <p:nvPr/>
          </p:nvSpPr>
          <p:spPr>
            <a:xfrm>
              <a:off x="5892850" y="3510909"/>
              <a:ext cx="94142" cy="63681"/>
            </a:xfrm>
            <a:custGeom>
              <a:avLst/>
              <a:gdLst/>
              <a:ahLst/>
              <a:cxnLst/>
              <a:rect l="l" t="t" r="r" b="b"/>
              <a:pathLst>
                <a:path w="941418" h="636814" extrusionOk="0">
                  <a:moveTo>
                    <a:pt x="0" y="0"/>
                  </a:moveTo>
                  <a:lnTo>
                    <a:pt x="941419" y="542982"/>
                  </a:lnTo>
                  <a:lnTo>
                    <a:pt x="941419" y="636814"/>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1079;p46">
              <a:extLst>
                <a:ext uri="{FF2B5EF4-FFF2-40B4-BE49-F238E27FC236}">
                  <a16:creationId xmlns:a16="http://schemas.microsoft.com/office/drawing/2014/main" id="{68421109-41A2-4149-B559-F20C73D93297}"/>
                </a:ext>
              </a:extLst>
            </p:cNvPr>
            <p:cNvSpPr/>
            <p:nvPr/>
          </p:nvSpPr>
          <p:spPr>
            <a:xfrm>
              <a:off x="5892850" y="3529211"/>
              <a:ext cx="61013" cy="44570"/>
            </a:xfrm>
            <a:custGeom>
              <a:avLst/>
              <a:gdLst/>
              <a:ahLst/>
              <a:cxnLst/>
              <a:rect l="l" t="t" r="r" b="b"/>
              <a:pathLst>
                <a:path w="610127" h="445701" extrusionOk="0">
                  <a:moveTo>
                    <a:pt x="0" y="0"/>
                  </a:moveTo>
                  <a:lnTo>
                    <a:pt x="610128" y="351869"/>
                  </a:lnTo>
                  <a:lnTo>
                    <a:pt x="610128" y="445701"/>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1080;p46">
              <a:extLst>
                <a:ext uri="{FF2B5EF4-FFF2-40B4-BE49-F238E27FC236}">
                  <a16:creationId xmlns:a16="http://schemas.microsoft.com/office/drawing/2014/main" id="{9ED438A9-FB81-5745-8151-D7A1568703C2}"/>
                </a:ext>
              </a:extLst>
            </p:cNvPr>
            <p:cNvSpPr/>
            <p:nvPr/>
          </p:nvSpPr>
          <p:spPr>
            <a:xfrm>
              <a:off x="5710489" y="3319159"/>
              <a:ext cx="127409" cy="323789"/>
            </a:xfrm>
            <a:custGeom>
              <a:avLst/>
              <a:gdLst/>
              <a:ahLst/>
              <a:cxnLst/>
              <a:rect l="l" t="t" r="r" b="b"/>
              <a:pathLst>
                <a:path w="1274089" h="3237886" extrusionOk="0">
                  <a:moveTo>
                    <a:pt x="0" y="0"/>
                  </a:moveTo>
                  <a:lnTo>
                    <a:pt x="1274090" y="734786"/>
                  </a:lnTo>
                  <a:lnTo>
                    <a:pt x="1274090" y="3237887"/>
                  </a:lnTo>
                  <a:lnTo>
                    <a:pt x="0" y="2503101"/>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1081;p46">
              <a:extLst>
                <a:ext uri="{FF2B5EF4-FFF2-40B4-BE49-F238E27FC236}">
                  <a16:creationId xmlns:a16="http://schemas.microsoft.com/office/drawing/2014/main" id="{35D39084-2A5E-F94F-8FBB-ECA9C2B7839B}"/>
                </a:ext>
              </a:extLst>
            </p:cNvPr>
            <p:cNvSpPr/>
            <p:nvPr/>
          </p:nvSpPr>
          <p:spPr>
            <a:xfrm>
              <a:off x="5685991" y="3340763"/>
              <a:ext cx="127478" cy="323789"/>
            </a:xfrm>
            <a:custGeom>
              <a:avLst/>
              <a:gdLst/>
              <a:ahLst/>
              <a:cxnLst/>
              <a:rect l="l" t="t" r="r" b="b"/>
              <a:pathLst>
                <a:path w="1274779" h="3237886" extrusionOk="0">
                  <a:moveTo>
                    <a:pt x="1274780" y="734786"/>
                  </a:moveTo>
                  <a:lnTo>
                    <a:pt x="690" y="0"/>
                  </a:lnTo>
                  <a:lnTo>
                    <a:pt x="0" y="2503791"/>
                  </a:lnTo>
                  <a:lnTo>
                    <a:pt x="551461" y="2821163"/>
                  </a:lnTo>
                  <a:lnTo>
                    <a:pt x="637735" y="2991578"/>
                  </a:lnTo>
                  <a:lnTo>
                    <a:pt x="724009" y="2921204"/>
                  </a:lnTo>
                  <a:lnTo>
                    <a:pt x="1274780" y="3237887"/>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1082;p46">
              <a:extLst>
                <a:ext uri="{FF2B5EF4-FFF2-40B4-BE49-F238E27FC236}">
                  <a16:creationId xmlns:a16="http://schemas.microsoft.com/office/drawing/2014/main" id="{1F33BEBB-932A-DF44-BD8B-79005F1955D5}"/>
                </a:ext>
              </a:extLst>
            </p:cNvPr>
            <p:cNvSpPr/>
            <p:nvPr/>
          </p:nvSpPr>
          <p:spPr>
            <a:xfrm>
              <a:off x="5752466" y="3466532"/>
              <a:ext cx="44103" cy="65613"/>
            </a:xfrm>
            <a:custGeom>
              <a:avLst/>
              <a:gdLst/>
              <a:ahLst/>
              <a:cxnLst/>
              <a:rect l="l" t="t" r="r" b="b"/>
              <a:pathLst>
                <a:path w="441031" h="656132" extrusionOk="0">
                  <a:moveTo>
                    <a:pt x="441031" y="254588"/>
                  </a:moveTo>
                  <a:cubicBezTo>
                    <a:pt x="441031" y="361528"/>
                    <a:pt x="420326" y="455360"/>
                    <a:pt x="381675" y="525734"/>
                  </a:cubicBezTo>
                  <a:cubicBezTo>
                    <a:pt x="343024" y="596108"/>
                    <a:pt x="287119" y="640954"/>
                    <a:pt x="220171" y="656132"/>
                  </a:cubicBezTo>
                  <a:lnTo>
                    <a:pt x="0" y="0"/>
                  </a:lnTo>
                  <a:lnTo>
                    <a:pt x="441031" y="254588"/>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1083;p46">
              <a:extLst>
                <a:ext uri="{FF2B5EF4-FFF2-40B4-BE49-F238E27FC236}">
                  <a16:creationId xmlns:a16="http://schemas.microsoft.com/office/drawing/2014/main" id="{88F836FA-32D6-D54B-9585-669FAB5414FE}"/>
                </a:ext>
              </a:extLst>
            </p:cNvPr>
            <p:cNvSpPr/>
            <p:nvPr/>
          </p:nvSpPr>
          <p:spPr>
            <a:xfrm>
              <a:off x="5721431" y="3466601"/>
              <a:ext cx="53214" cy="66087"/>
            </a:xfrm>
            <a:custGeom>
              <a:avLst/>
              <a:gdLst/>
              <a:ahLst/>
              <a:cxnLst/>
              <a:rect l="l" t="t" r="r" b="b"/>
              <a:pathLst>
                <a:path w="532135" h="660871" extrusionOk="0">
                  <a:moveTo>
                    <a:pt x="532136" y="655443"/>
                  </a:moveTo>
                  <a:cubicBezTo>
                    <a:pt x="447933" y="674071"/>
                    <a:pt x="350616" y="644404"/>
                    <a:pt x="253990" y="571960"/>
                  </a:cubicBezTo>
                  <a:cubicBezTo>
                    <a:pt x="158053" y="498827"/>
                    <a:pt x="68329" y="386366"/>
                    <a:pt x="0" y="251828"/>
                  </a:cubicBezTo>
                  <a:lnTo>
                    <a:pt x="311966" y="0"/>
                  </a:lnTo>
                  <a:lnTo>
                    <a:pt x="532136" y="655443"/>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1084;p46">
              <a:extLst>
                <a:ext uri="{FF2B5EF4-FFF2-40B4-BE49-F238E27FC236}">
                  <a16:creationId xmlns:a16="http://schemas.microsoft.com/office/drawing/2014/main" id="{F68D0A92-7731-1041-945E-31C5900B1570}"/>
                </a:ext>
              </a:extLst>
            </p:cNvPr>
            <p:cNvSpPr/>
            <p:nvPr/>
          </p:nvSpPr>
          <p:spPr>
            <a:xfrm>
              <a:off x="5708631" y="3400552"/>
              <a:ext cx="88068" cy="91624"/>
            </a:xfrm>
            <a:custGeom>
              <a:avLst/>
              <a:gdLst/>
              <a:ahLst/>
              <a:cxnLst/>
              <a:rect l="l" t="t" r="r" b="b"/>
              <a:pathLst>
                <a:path w="880681" h="916239" extrusionOk="0">
                  <a:moveTo>
                    <a:pt x="880682" y="916240"/>
                  </a:moveTo>
                  <a:cubicBezTo>
                    <a:pt x="880682" y="815509"/>
                    <a:pt x="862737" y="706498"/>
                    <a:pt x="828918" y="598178"/>
                  </a:cubicBezTo>
                  <a:cubicBezTo>
                    <a:pt x="794408" y="489857"/>
                    <a:pt x="745405" y="385676"/>
                    <a:pt x="685358" y="295294"/>
                  </a:cubicBezTo>
                  <a:cubicBezTo>
                    <a:pt x="625312" y="204912"/>
                    <a:pt x="555603" y="130399"/>
                    <a:pt x="483823" y="78653"/>
                  </a:cubicBezTo>
                  <a:cubicBezTo>
                    <a:pt x="411353" y="26908"/>
                    <a:pt x="338883" y="0"/>
                    <a:pt x="271935" y="0"/>
                  </a:cubicBezTo>
                  <a:cubicBezTo>
                    <a:pt x="204986" y="0"/>
                    <a:pt x="145630" y="26218"/>
                    <a:pt x="100078" y="77273"/>
                  </a:cubicBezTo>
                  <a:cubicBezTo>
                    <a:pt x="53835" y="128329"/>
                    <a:pt x="22776" y="202152"/>
                    <a:pt x="8282" y="292534"/>
                  </a:cubicBezTo>
                  <a:cubicBezTo>
                    <a:pt x="-5522" y="382917"/>
                    <a:pt x="-2071" y="486407"/>
                    <a:pt x="18635" y="594728"/>
                  </a:cubicBezTo>
                  <a:cubicBezTo>
                    <a:pt x="39341" y="703049"/>
                    <a:pt x="77301" y="812059"/>
                    <a:pt x="129065" y="912790"/>
                  </a:cubicBezTo>
                  <a:lnTo>
                    <a:pt x="441031" y="660962"/>
                  </a:lnTo>
                  <a:lnTo>
                    <a:pt x="880682" y="9162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1085;p46">
              <a:extLst>
                <a:ext uri="{FF2B5EF4-FFF2-40B4-BE49-F238E27FC236}">
                  <a16:creationId xmlns:a16="http://schemas.microsoft.com/office/drawing/2014/main" id="{E6AB2160-6642-3941-9083-82414D72E258}"/>
                </a:ext>
              </a:extLst>
            </p:cNvPr>
            <p:cNvSpPr/>
            <p:nvPr/>
          </p:nvSpPr>
          <p:spPr>
            <a:xfrm>
              <a:off x="5702644" y="3530105"/>
              <a:ext cx="88137" cy="60232"/>
            </a:xfrm>
            <a:custGeom>
              <a:avLst/>
              <a:gdLst/>
              <a:ahLst/>
              <a:cxnLst/>
              <a:rect l="l" t="t" r="r" b="b"/>
              <a:pathLst>
                <a:path w="881371" h="602317" extrusionOk="0">
                  <a:moveTo>
                    <a:pt x="0" y="0"/>
                  </a:moveTo>
                  <a:lnTo>
                    <a:pt x="881372" y="508485"/>
                  </a:lnTo>
                  <a:lnTo>
                    <a:pt x="881372" y="602317"/>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1086;p46">
              <a:extLst>
                <a:ext uri="{FF2B5EF4-FFF2-40B4-BE49-F238E27FC236}">
                  <a16:creationId xmlns:a16="http://schemas.microsoft.com/office/drawing/2014/main" id="{BE5EDE7C-673A-E740-BC0B-931F6D6DAF97}"/>
                </a:ext>
              </a:extLst>
            </p:cNvPr>
            <p:cNvSpPr/>
            <p:nvPr/>
          </p:nvSpPr>
          <p:spPr>
            <a:xfrm>
              <a:off x="5702644" y="3548338"/>
              <a:ext cx="91519" cy="62232"/>
            </a:xfrm>
            <a:custGeom>
              <a:avLst/>
              <a:gdLst/>
              <a:ahLst/>
              <a:cxnLst/>
              <a:rect l="l" t="t" r="r" b="b"/>
              <a:pathLst>
                <a:path w="915191" h="622325" extrusionOk="0">
                  <a:moveTo>
                    <a:pt x="0" y="0"/>
                  </a:moveTo>
                  <a:lnTo>
                    <a:pt x="915191" y="528494"/>
                  </a:lnTo>
                  <a:lnTo>
                    <a:pt x="915191" y="622325"/>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1087;p46">
              <a:extLst>
                <a:ext uri="{FF2B5EF4-FFF2-40B4-BE49-F238E27FC236}">
                  <a16:creationId xmlns:a16="http://schemas.microsoft.com/office/drawing/2014/main" id="{E7066E60-596E-DB41-AAE5-08716DD92653}"/>
                </a:ext>
              </a:extLst>
            </p:cNvPr>
            <p:cNvSpPr/>
            <p:nvPr/>
          </p:nvSpPr>
          <p:spPr>
            <a:xfrm>
              <a:off x="5702644" y="3566639"/>
              <a:ext cx="61013" cy="44570"/>
            </a:xfrm>
            <a:custGeom>
              <a:avLst/>
              <a:gdLst/>
              <a:ahLst/>
              <a:cxnLst/>
              <a:rect l="l" t="t" r="r" b="b"/>
              <a:pathLst>
                <a:path w="610127" h="445700" extrusionOk="0">
                  <a:moveTo>
                    <a:pt x="0" y="0"/>
                  </a:moveTo>
                  <a:lnTo>
                    <a:pt x="610127" y="351869"/>
                  </a:lnTo>
                  <a:lnTo>
                    <a:pt x="610127" y="445701"/>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 name="TextBox 2"/>
          <p:cNvSpPr txBox="1"/>
          <p:nvPr/>
        </p:nvSpPr>
        <p:spPr>
          <a:xfrm>
            <a:off x="1042416" y="1683978"/>
            <a:ext cx="4003334" cy="2123658"/>
          </a:xfrm>
          <a:prstGeom prst="rect">
            <a:avLst/>
          </a:prstGeom>
          <a:noFill/>
        </p:spPr>
        <p:txBody>
          <a:bodyPr wrap="square" rtlCol="0">
            <a:spAutoFit/>
          </a:bodyPr>
          <a:lstStyle/>
          <a:p>
            <a:r>
              <a:rPr lang="en-US" sz="4400" b="1" dirty="0">
                <a:solidFill>
                  <a:srgbClr val="FF9E44"/>
                </a:solidFill>
                <a:latin typeface="Open Sans" panose="020B0606030504020204" pitchFamily="34" charset="0"/>
                <a:ea typeface="Open Sans" panose="020B0606030504020204" pitchFamily="34" charset="0"/>
                <a:cs typeface="Open Sans" panose="020B0606030504020204" pitchFamily="34" charset="0"/>
                <a:sym typeface="Barlow"/>
              </a:rPr>
              <a:t>Step 4: TRAINING PLAN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5749" y="273844"/>
            <a:ext cx="7158251" cy="567232"/>
          </a:xfrm>
        </p:spPr>
        <p:txBody>
          <a:bodyPr/>
          <a:lstStyle/>
          <a:p>
            <a:r>
              <a:rPr lang="en-US" dirty="0"/>
              <a:t>TCC Canvas Training Contributors</a:t>
            </a:r>
          </a:p>
        </p:txBody>
      </p:sp>
      <p:graphicFrame>
        <p:nvGraphicFramePr>
          <p:cNvPr id="4" name="Content Placeholder 3"/>
          <p:cNvGraphicFramePr>
            <a:graphicFrameLocks noGrp="1"/>
          </p:cNvGraphicFramePr>
          <p:nvPr>
            <p:ph idx="1"/>
          </p:nvPr>
        </p:nvGraphicFramePr>
        <p:xfrm>
          <a:off x="628650" y="1145852"/>
          <a:ext cx="7886700" cy="32635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7277356"/>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2A19D-1B09-4888-B219-C8CBA0C753EF}"/>
              </a:ext>
            </a:extLst>
          </p:cNvPr>
          <p:cNvSpPr>
            <a:spLocks noGrp="1"/>
          </p:cNvSpPr>
          <p:nvPr>
            <p:ph type="title"/>
          </p:nvPr>
        </p:nvSpPr>
        <p:spPr>
          <a:xfrm>
            <a:off x="1924334" y="273844"/>
            <a:ext cx="6591016" cy="567232"/>
          </a:xfrm>
        </p:spPr>
        <p:txBody>
          <a:bodyPr lIns="68580" tIns="34290" rIns="68580" bIns="34290" anchor="t"/>
          <a:lstStyle/>
          <a:p>
            <a:r>
              <a:rPr lang="en-US" dirty="0">
                <a:cs typeface="Calibri Light"/>
              </a:rPr>
              <a:t>Live, </a:t>
            </a:r>
            <a:r>
              <a:rPr lang="en-US">
                <a:cs typeface="Calibri Light"/>
              </a:rPr>
              <a:t>Online Training: </a:t>
            </a:r>
            <a:r>
              <a:rPr lang="en-US" dirty="0">
                <a:cs typeface="Calibri Light"/>
              </a:rPr>
              <a:t>Faculty Trainers</a:t>
            </a:r>
            <a:endParaRPr lang="en-US" dirty="0"/>
          </a:p>
        </p:txBody>
      </p:sp>
      <p:sp>
        <p:nvSpPr>
          <p:cNvPr id="3" name="Content Placeholder 2">
            <a:extLst>
              <a:ext uri="{FF2B5EF4-FFF2-40B4-BE49-F238E27FC236}">
                <a16:creationId xmlns:a16="http://schemas.microsoft.com/office/drawing/2014/main" id="{5200B397-5CCA-437D-BC1E-108E6726E431}"/>
              </a:ext>
            </a:extLst>
          </p:cNvPr>
          <p:cNvSpPr>
            <a:spLocks noGrp="1"/>
          </p:cNvSpPr>
          <p:nvPr>
            <p:ph idx="1"/>
          </p:nvPr>
        </p:nvSpPr>
        <p:spPr>
          <a:xfrm>
            <a:off x="628650" y="1058668"/>
            <a:ext cx="7886700" cy="3598631"/>
          </a:xfrm>
        </p:spPr>
        <p:txBody>
          <a:bodyPr vert="horz" lIns="68580" tIns="34290" rIns="68580" bIns="34290" rtlCol="0" anchor="t">
            <a:normAutofit fontScale="77500" lnSpcReduction="20000"/>
          </a:bodyPr>
          <a:lstStyle/>
          <a:p>
            <a:r>
              <a:rPr lang="en-US" b="1" dirty="0">
                <a:cs typeface="Calibri"/>
              </a:rPr>
              <a:t>3,500</a:t>
            </a:r>
            <a:r>
              <a:rPr lang="en-US" dirty="0">
                <a:cs typeface="Calibri"/>
              </a:rPr>
              <a:t> employees use the LMS (faculty, learning commons staff, administration, SI)</a:t>
            </a:r>
          </a:p>
          <a:p>
            <a:pPr marL="0" indent="0">
              <a:buNone/>
            </a:pPr>
            <a:endParaRPr lang="en-US" sz="1425" dirty="0">
              <a:cs typeface="Calibri"/>
            </a:endParaRPr>
          </a:p>
          <a:p>
            <a:r>
              <a:rPr lang="en-US" b="1" dirty="0">
                <a:solidFill>
                  <a:schemeClr val="tx2"/>
                </a:solidFill>
                <a:cs typeface="Calibri"/>
              </a:rPr>
              <a:t>Foundational training (Level 1): </a:t>
            </a:r>
          </a:p>
          <a:p>
            <a:pPr lvl="1"/>
            <a:r>
              <a:rPr lang="en-US" dirty="0">
                <a:cs typeface="Calibri"/>
              </a:rPr>
              <a:t>30 seats per session</a:t>
            </a:r>
          </a:p>
          <a:p>
            <a:pPr lvl="1"/>
            <a:r>
              <a:rPr lang="en-US" dirty="0">
                <a:cs typeface="Calibri"/>
              </a:rPr>
              <a:t>3-hour sessions</a:t>
            </a:r>
          </a:p>
          <a:p>
            <a:pPr lvl="1"/>
            <a:r>
              <a:rPr lang="en-US" dirty="0">
                <a:cs typeface="Calibri"/>
              </a:rPr>
              <a:t>Up to </a:t>
            </a:r>
            <a:r>
              <a:rPr lang="en-US" b="1" dirty="0">
                <a:cs typeface="Calibri"/>
              </a:rPr>
              <a:t>120 </a:t>
            </a:r>
            <a:r>
              <a:rPr lang="en-US" dirty="0">
                <a:cs typeface="Calibri"/>
              </a:rPr>
              <a:t>sessions</a:t>
            </a:r>
          </a:p>
          <a:p>
            <a:pPr lvl="1"/>
            <a:r>
              <a:rPr lang="en-US" dirty="0">
                <a:cs typeface="Calibri"/>
              </a:rPr>
              <a:t>360 training hours + 60 prep hours=</a:t>
            </a:r>
            <a:r>
              <a:rPr lang="en-US" b="1" dirty="0">
                <a:cs typeface="Calibri"/>
              </a:rPr>
              <a:t>420 </a:t>
            </a:r>
            <a:r>
              <a:rPr lang="en-US" dirty="0">
                <a:cs typeface="Calibri"/>
              </a:rPr>
              <a:t>hours</a:t>
            </a:r>
          </a:p>
          <a:p>
            <a:pPr marL="322704" lvl="1" indent="0">
              <a:buNone/>
            </a:pPr>
            <a:endParaRPr lang="en-US" sz="975" dirty="0">
              <a:cs typeface="Calibri"/>
            </a:endParaRPr>
          </a:p>
          <a:p>
            <a:r>
              <a:rPr lang="en-US" b="1" dirty="0">
                <a:solidFill>
                  <a:schemeClr val="tx2">
                    <a:lumMod val="75000"/>
                  </a:schemeClr>
                </a:solidFill>
                <a:cs typeface="Calibri"/>
              </a:rPr>
              <a:t>Advanced faculty training (Level 2):</a:t>
            </a:r>
          </a:p>
          <a:p>
            <a:pPr lvl="1"/>
            <a:r>
              <a:rPr lang="en-US" dirty="0">
                <a:cs typeface="Calibri"/>
              </a:rPr>
              <a:t>30 seats per session</a:t>
            </a:r>
          </a:p>
          <a:p>
            <a:pPr lvl="1"/>
            <a:r>
              <a:rPr lang="en-US" dirty="0">
                <a:cs typeface="Calibri"/>
              </a:rPr>
              <a:t>2-hour sessions</a:t>
            </a:r>
          </a:p>
          <a:p>
            <a:pPr lvl="1"/>
            <a:r>
              <a:rPr lang="en-US" dirty="0">
                <a:cs typeface="Calibri"/>
              </a:rPr>
              <a:t>Up to </a:t>
            </a:r>
            <a:r>
              <a:rPr lang="en-US" b="1" dirty="0">
                <a:cs typeface="Calibri"/>
              </a:rPr>
              <a:t>50 </a:t>
            </a:r>
            <a:r>
              <a:rPr lang="en-US" dirty="0">
                <a:cs typeface="Calibri"/>
              </a:rPr>
              <a:t>sessions</a:t>
            </a:r>
          </a:p>
          <a:p>
            <a:pPr lvl="1"/>
            <a:r>
              <a:rPr lang="en-US" dirty="0">
                <a:cs typeface="Calibri"/>
              </a:rPr>
              <a:t>100 training hours + 25 prep hours=</a:t>
            </a:r>
            <a:r>
              <a:rPr lang="en-US" b="1" dirty="0">
                <a:cs typeface="Calibri"/>
              </a:rPr>
              <a:t>125 </a:t>
            </a:r>
            <a:r>
              <a:rPr lang="en-US" dirty="0">
                <a:cs typeface="Calibri"/>
              </a:rPr>
              <a:t>hours</a:t>
            </a:r>
          </a:p>
        </p:txBody>
      </p:sp>
      <p:sp>
        <p:nvSpPr>
          <p:cNvPr id="4" name="TextBox 3">
            <a:extLst>
              <a:ext uri="{FF2B5EF4-FFF2-40B4-BE49-F238E27FC236}">
                <a16:creationId xmlns:a16="http://schemas.microsoft.com/office/drawing/2014/main" id="{26C7CFF8-BD6B-4535-A0A0-E4F952AE3861}"/>
              </a:ext>
            </a:extLst>
          </p:cNvPr>
          <p:cNvSpPr txBox="1"/>
          <p:nvPr/>
        </p:nvSpPr>
        <p:spPr>
          <a:xfrm>
            <a:off x="6223379" y="2190466"/>
            <a:ext cx="2569191" cy="2839239"/>
          </a:xfrm>
          <a:prstGeom prst="rect">
            <a:avLst/>
          </a:prstGeom>
          <a:solidFill>
            <a:schemeClr val="tx2">
              <a:lumMod val="20000"/>
              <a:lumOff val="80000"/>
            </a:schemeClr>
          </a:solidFill>
          <a:ln>
            <a:solidFill>
              <a:schemeClr val="tx2"/>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500" b="1" dirty="0">
                <a:cs typeface="Calibri"/>
              </a:rPr>
              <a:t>By Session</a:t>
            </a:r>
            <a:endParaRPr lang="en-US" sz="1500" dirty="0">
              <a:cs typeface="Calibri"/>
            </a:endParaRPr>
          </a:p>
          <a:p>
            <a:pPr marL="214313" indent="-214313">
              <a:buFont typeface="Arial"/>
              <a:buChar char="•"/>
            </a:pPr>
            <a:r>
              <a:rPr lang="en-US" sz="1500" dirty="0">
                <a:cs typeface="Calibri"/>
              </a:rPr>
              <a:t>170 total sessions (Level 1 + Level 2)</a:t>
            </a:r>
          </a:p>
          <a:p>
            <a:pPr marL="214313" indent="-214313">
              <a:buFont typeface="Arial"/>
              <a:buChar char="•"/>
            </a:pPr>
            <a:r>
              <a:rPr lang="en-US" sz="1500" dirty="0"/>
              <a:t>10 faculty trainers</a:t>
            </a:r>
            <a:endParaRPr lang="en-US" sz="1500" dirty="0">
              <a:cs typeface="Calibri"/>
            </a:endParaRPr>
          </a:p>
          <a:p>
            <a:pPr marL="214313" indent="-214313">
              <a:buFont typeface="Arial"/>
              <a:buChar char="•"/>
            </a:pPr>
            <a:r>
              <a:rPr lang="en-US" sz="1500" dirty="0">
                <a:cs typeface="Calibri"/>
              </a:rPr>
              <a:t>Each lead 15-20 total sessions from March – July</a:t>
            </a:r>
          </a:p>
          <a:p>
            <a:pPr marL="214313" indent="-214313">
              <a:buFont typeface="Arial"/>
              <a:buChar char="•"/>
            </a:pPr>
            <a:endParaRPr lang="en-US" sz="1500" dirty="0">
              <a:cs typeface="Calibri"/>
            </a:endParaRPr>
          </a:p>
          <a:p>
            <a:r>
              <a:rPr lang="en-US" sz="1500" b="1" dirty="0">
                <a:cs typeface="Calibri"/>
              </a:rPr>
              <a:t>By Stipend Hour</a:t>
            </a:r>
            <a:endParaRPr lang="en-US" sz="1500" dirty="0">
              <a:cs typeface="Calibri"/>
            </a:endParaRPr>
          </a:p>
          <a:p>
            <a:pPr marL="214313" indent="-214313">
              <a:buFont typeface="Arial"/>
              <a:buChar char="•"/>
            </a:pPr>
            <a:r>
              <a:rPr lang="en-US" sz="1500" dirty="0">
                <a:cs typeface="Calibri"/>
              </a:rPr>
              <a:t>545 total hours</a:t>
            </a:r>
          </a:p>
          <a:p>
            <a:pPr marL="214313" indent="-214313">
              <a:buFont typeface="Arial"/>
              <a:buChar char="•"/>
            </a:pPr>
            <a:r>
              <a:rPr lang="en-US" sz="1500" dirty="0">
                <a:cs typeface="Calibri"/>
              </a:rPr>
              <a:t>Each faculty would have up to 60 stipend hours</a:t>
            </a:r>
          </a:p>
        </p:txBody>
      </p:sp>
    </p:spTree>
    <p:extLst>
      <p:ext uri="{BB962C8B-B14F-4D97-AF65-F5344CB8AC3E}">
        <p14:creationId xmlns:p14="http://schemas.microsoft.com/office/powerpoint/2010/main" val="641920096"/>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2A19D-1B09-4888-B219-C8CBA0C753EF}"/>
              </a:ext>
            </a:extLst>
          </p:cNvPr>
          <p:cNvSpPr>
            <a:spLocks noGrp="1"/>
          </p:cNvSpPr>
          <p:nvPr>
            <p:ph type="title"/>
          </p:nvPr>
        </p:nvSpPr>
        <p:spPr>
          <a:xfrm>
            <a:off x="1934569" y="362216"/>
            <a:ext cx="7209431" cy="567232"/>
          </a:xfrm>
        </p:spPr>
        <p:txBody>
          <a:bodyPr lIns="68580" tIns="34290" rIns="68580" bIns="34290" anchor="t"/>
          <a:lstStyle/>
          <a:p>
            <a:pPr>
              <a:lnSpc>
                <a:spcPts val="2850"/>
              </a:lnSpc>
            </a:pPr>
            <a:r>
              <a:rPr lang="en-US" sz="2475" dirty="0">
                <a:cs typeface="Calibri Light"/>
              </a:rPr>
              <a:t>Live, Online Training: Learning Support Staff Trainers</a:t>
            </a:r>
            <a:endParaRPr lang="en-US" sz="2475" dirty="0"/>
          </a:p>
        </p:txBody>
      </p:sp>
      <p:sp>
        <p:nvSpPr>
          <p:cNvPr id="3" name="Content Placeholder 2">
            <a:extLst>
              <a:ext uri="{FF2B5EF4-FFF2-40B4-BE49-F238E27FC236}">
                <a16:creationId xmlns:a16="http://schemas.microsoft.com/office/drawing/2014/main" id="{5200B397-5CCA-437D-BC1E-108E6726E431}"/>
              </a:ext>
            </a:extLst>
          </p:cNvPr>
          <p:cNvSpPr>
            <a:spLocks noGrp="1"/>
          </p:cNvSpPr>
          <p:nvPr>
            <p:ph idx="1"/>
          </p:nvPr>
        </p:nvSpPr>
        <p:spPr>
          <a:xfrm>
            <a:off x="609775" y="668579"/>
            <a:ext cx="7886700" cy="3263504"/>
          </a:xfrm>
        </p:spPr>
        <p:txBody>
          <a:bodyPr vert="horz" lIns="68580" tIns="34290" rIns="68580" bIns="34290" rtlCol="0" anchor="t">
            <a:normAutofit/>
          </a:bodyPr>
          <a:lstStyle/>
          <a:p>
            <a:pPr marL="0" indent="0">
              <a:buNone/>
            </a:pPr>
            <a:endParaRPr lang="en-US" dirty="0">
              <a:cs typeface="Calibri"/>
            </a:endParaRPr>
          </a:p>
          <a:p>
            <a:r>
              <a:rPr lang="en-US" dirty="0">
                <a:cs typeface="Calibri"/>
              </a:rPr>
              <a:t>Advanced staff training (Level 2):</a:t>
            </a:r>
          </a:p>
          <a:p>
            <a:pPr lvl="1"/>
            <a:r>
              <a:rPr lang="en-US" dirty="0">
                <a:cs typeface="Calibri"/>
              </a:rPr>
              <a:t>30 seats per session</a:t>
            </a:r>
          </a:p>
          <a:p>
            <a:pPr lvl="1"/>
            <a:r>
              <a:rPr lang="en-US" dirty="0">
                <a:cs typeface="Calibri"/>
              </a:rPr>
              <a:t>2-hour sessions</a:t>
            </a:r>
          </a:p>
          <a:p>
            <a:pPr lvl="1"/>
            <a:r>
              <a:rPr lang="en-US" dirty="0">
                <a:cs typeface="Calibri"/>
              </a:rPr>
              <a:t>Up to </a:t>
            </a:r>
            <a:r>
              <a:rPr lang="en-US" b="1" dirty="0">
                <a:cs typeface="Calibri"/>
              </a:rPr>
              <a:t>20 </a:t>
            </a:r>
            <a:r>
              <a:rPr lang="en-US" dirty="0">
                <a:cs typeface="Calibri"/>
              </a:rPr>
              <a:t>sessions</a:t>
            </a:r>
          </a:p>
          <a:p>
            <a:pPr lvl="1"/>
            <a:r>
              <a:rPr lang="en-US" dirty="0">
                <a:cs typeface="Calibri"/>
              </a:rPr>
              <a:t>40 training hours + 10 prep hours=</a:t>
            </a:r>
            <a:r>
              <a:rPr lang="en-US" b="1" dirty="0">
                <a:cs typeface="Calibri"/>
              </a:rPr>
              <a:t>50 </a:t>
            </a:r>
            <a:r>
              <a:rPr lang="en-US" dirty="0">
                <a:cs typeface="Calibri"/>
              </a:rPr>
              <a:t>hours</a:t>
            </a:r>
          </a:p>
        </p:txBody>
      </p:sp>
      <p:sp>
        <p:nvSpPr>
          <p:cNvPr id="4" name="TextBox 3">
            <a:extLst>
              <a:ext uri="{FF2B5EF4-FFF2-40B4-BE49-F238E27FC236}">
                <a16:creationId xmlns:a16="http://schemas.microsoft.com/office/drawing/2014/main" id="{26C7CFF8-BD6B-4535-A0A0-E4F952AE3861}"/>
              </a:ext>
            </a:extLst>
          </p:cNvPr>
          <p:cNvSpPr txBox="1"/>
          <p:nvPr/>
        </p:nvSpPr>
        <p:spPr>
          <a:xfrm>
            <a:off x="6381317" y="1475555"/>
            <a:ext cx="2308895" cy="2608406"/>
          </a:xfrm>
          <a:prstGeom prst="rect">
            <a:avLst/>
          </a:prstGeom>
          <a:solidFill>
            <a:schemeClr val="tx2">
              <a:lumMod val="20000"/>
              <a:lumOff val="80000"/>
            </a:schemeClr>
          </a:solidFill>
          <a:ln>
            <a:solidFill>
              <a:schemeClr val="tx2"/>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500" b="1" dirty="0">
                <a:cs typeface="Calibri"/>
              </a:rPr>
              <a:t>By Session</a:t>
            </a:r>
            <a:endParaRPr lang="en-US" sz="1500" dirty="0">
              <a:cs typeface="Calibri"/>
            </a:endParaRPr>
          </a:p>
          <a:p>
            <a:pPr marL="214313" indent="-214313">
              <a:buFont typeface="Arial"/>
              <a:buChar char="•"/>
            </a:pPr>
            <a:r>
              <a:rPr lang="en-US" sz="1500" dirty="0">
                <a:cs typeface="Calibri"/>
              </a:rPr>
              <a:t>20 total sessions</a:t>
            </a:r>
          </a:p>
          <a:p>
            <a:pPr marL="214313" indent="-214313">
              <a:buFont typeface="Arial"/>
              <a:buChar char="•"/>
            </a:pPr>
            <a:r>
              <a:rPr lang="en-US" sz="1500" dirty="0"/>
              <a:t>2 staff trainers</a:t>
            </a:r>
            <a:endParaRPr lang="en-US" sz="1500" dirty="0">
              <a:cs typeface="Calibri"/>
            </a:endParaRPr>
          </a:p>
          <a:p>
            <a:pPr marL="214313" indent="-214313">
              <a:buFont typeface="Arial"/>
              <a:buChar char="•"/>
            </a:pPr>
            <a:r>
              <a:rPr lang="en-US" sz="1500" dirty="0">
                <a:cs typeface="Calibri"/>
              </a:rPr>
              <a:t>Each lead 8-12 total sessions from March – July</a:t>
            </a:r>
          </a:p>
          <a:p>
            <a:pPr marL="214313" indent="-214313">
              <a:buFont typeface="Arial"/>
              <a:buChar char="•"/>
            </a:pPr>
            <a:endParaRPr lang="en-US" sz="1500" dirty="0">
              <a:cs typeface="Calibri"/>
            </a:endParaRPr>
          </a:p>
          <a:p>
            <a:r>
              <a:rPr lang="en-US" sz="1500" b="1" dirty="0">
                <a:cs typeface="Calibri"/>
              </a:rPr>
              <a:t>By Hour</a:t>
            </a:r>
            <a:endParaRPr lang="en-US" sz="1500" dirty="0">
              <a:cs typeface="Calibri"/>
            </a:endParaRPr>
          </a:p>
          <a:p>
            <a:pPr marL="214313" indent="-214313">
              <a:buFont typeface="Arial"/>
              <a:buChar char="•"/>
            </a:pPr>
            <a:r>
              <a:rPr lang="en-US" sz="1500" dirty="0">
                <a:cs typeface="Calibri"/>
              </a:rPr>
              <a:t>50 total hours</a:t>
            </a:r>
          </a:p>
          <a:p>
            <a:pPr marL="214313" indent="-214313">
              <a:buFont typeface="Arial"/>
              <a:buChar char="•"/>
            </a:pPr>
            <a:r>
              <a:rPr lang="en-US" sz="1500" dirty="0">
                <a:cs typeface="Calibri"/>
              </a:rPr>
              <a:t>Each staff would have up to 30 hours</a:t>
            </a:r>
          </a:p>
        </p:txBody>
      </p:sp>
      <p:sp>
        <p:nvSpPr>
          <p:cNvPr id="5" name="Content Placeholder 2">
            <a:extLst>
              <a:ext uri="{FF2B5EF4-FFF2-40B4-BE49-F238E27FC236}">
                <a16:creationId xmlns:a16="http://schemas.microsoft.com/office/drawing/2014/main" id="{D20F1FA5-4FD8-4578-9FF3-C09D6C45D036}"/>
              </a:ext>
            </a:extLst>
          </p:cNvPr>
          <p:cNvSpPr txBox="1">
            <a:spLocks/>
          </p:cNvSpPr>
          <p:nvPr/>
        </p:nvSpPr>
        <p:spPr>
          <a:xfrm>
            <a:off x="609775" y="3442963"/>
            <a:ext cx="4890918" cy="1590967"/>
          </a:xfrm>
          <a:prstGeom prst="rect">
            <a:avLst/>
          </a:prstGeom>
        </p:spPr>
        <p:txBody>
          <a:bodyPr vert="horz" lIns="68580" tIns="34290" rIns="68580" bIns="34290" rtlCol="0" anchor="t">
            <a:normAutofit/>
          </a:bodyPr>
          <a:lstStyle>
            <a:lvl1pPr marL="322704" indent="-322704" algn="l" defTabSz="430272" rtl="0" eaLnBrk="1" latinLnBrk="0" hangingPunct="1">
              <a:spcBef>
                <a:spcPct val="20000"/>
              </a:spcBef>
              <a:buFont typeface="Arial"/>
              <a:buChar char="•"/>
              <a:defRPr sz="3177" kern="1200">
                <a:solidFill>
                  <a:schemeClr val="tx1"/>
                </a:solidFill>
                <a:latin typeface="+mn-lt"/>
                <a:ea typeface="+mn-ea"/>
                <a:cs typeface="Trade Gothic LT"/>
              </a:defRPr>
            </a:lvl1pPr>
            <a:lvl2pPr marL="699192" indent="-268920" algn="l" defTabSz="430272" rtl="0" eaLnBrk="1" latinLnBrk="0" hangingPunct="1">
              <a:spcBef>
                <a:spcPct val="20000"/>
              </a:spcBef>
              <a:buFont typeface="Arial"/>
              <a:buChar char="–"/>
              <a:defRPr sz="2823" kern="1200">
                <a:solidFill>
                  <a:schemeClr val="tx1"/>
                </a:solidFill>
                <a:latin typeface="+mn-lt"/>
                <a:ea typeface="+mn-ea"/>
                <a:cs typeface="Trade Gothic LT"/>
              </a:defRPr>
            </a:lvl2pPr>
            <a:lvl3pPr marL="1075680" indent="-215136" algn="l" defTabSz="430272" rtl="0" eaLnBrk="1" latinLnBrk="0" hangingPunct="1">
              <a:spcBef>
                <a:spcPct val="20000"/>
              </a:spcBef>
              <a:buFont typeface="Arial"/>
              <a:buChar char="•"/>
              <a:defRPr sz="2235" kern="1200">
                <a:solidFill>
                  <a:schemeClr val="tx1"/>
                </a:solidFill>
                <a:latin typeface="+mn-lt"/>
                <a:ea typeface="+mn-ea"/>
                <a:cs typeface="Trade Gothic LT"/>
              </a:defRPr>
            </a:lvl3pPr>
            <a:lvl4pPr marL="1505952" indent="-215136" algn="l" defTabSz="430272" rtl="0" eaLnBrk="1" latinLnBrk="0" hangingPunct="1">
              <a:spcBef>
                <a:spcPct val="20000"/>
              </a:spcBef>
              <a:buFont typeface="Arial"/>
              <a:buChar char="–"/>
              <a:defRPr sz="1882" kern="1200">
                <a:solidFill>
                  <a:schemeClr val="tx1"/>
                </a:solidFill>
                <a:latin typeface="+mn-lt"/>
                <a:ea typeface="+mn-ea"/>
                <a:cs typeface="Trade Gothic LT"/>
              </a:defRPr>
            </a:lvl4pPr>
            <a:lvl5pPr marL="1936223" indent="-215136" algn="l" defTabSz="430272" rtl="0" eaLnBrk="1" latinLnBrk="0" hangingPunct="1">
              <a:spcBef>
                <a:spcPct val="20000"/>
              </a:spcBef>
              <a:buFont typeface="Arial"/>
              <a:buChar char="»"/>
              <a:defRPr sz="1882" kern="1200">
                <a:solidFill>
                  <a:schemeClr val="tx1"/>
                </a:solidFill>
                <a:latin typeface="+mn-lt"/>
                <a:ea typeface="+mn-ea"/>
                <a:cs typeface="Trade Gothic LT"/>
              </a:defRPr>
            </a:lvl5pPr>
            <a:lvl6pPr marL="2366496" indent="-215136" algn="l" defTabSz="430272" rtl="0" eaLnBrk="1" latinLnBrk="0" hangingPunct="1">
              <a:spcBef>
                <a:spcPct val="20000"/>
              </a:spcBef>
              <a:buFont typeface="Arial"/>
              <a:buChar char="•"/>
              <a:defRPr sz="1882" kern="1200">
                <a:solidFill>
                  <a:schemeClr val="tx1"/>
                </a:solidFill>
                <a:latin typeface="+mn-lt"/>
                <a:ea typeface="+mn-ea"/>
                <a:cs typeface="+mn-cs"/>
              </a:defRPr>
            </a:lvl6pPr>
            <a:lvl7pPr marL="2796767" indent="-215136" algn="l" defTabSz="430272" rtl="0" eaLnBrk="1" latinLnBrk="0" hangingPunct="1">
              <a:spcBef>
                <a:spcPct val="20000"/>
              </a:spcBef>
              <a:buFont typeface="Arial"/>
              <a:buChar char="•"/>
              <a:defRPr sz="1882" kern="1200">
                <a:solidFill>
                  <a:schemeClr val="tx1"/>
                </a:solidFill>
                <a:latin typeface="+mn-lt"/>
                <a:ea typeface="+mn-ea"/>
                <a:cs typeface="+mn-cs"/>
              </a:defRPr>
            </a:lvl7pPr>
            <a:lvl8pPr marL="3227039" indent="-215136" algn="l" defTabSz="430272" rtl="0" eaLnBrk="1" latinLnBrk="0" hangingPunct="1">
              <a:spcBef>
                <a:spcPct val="20000"/>
              </a:spcBef>
              <a:buFont typeface="Arial"/>
              <a:buChar char="•"/>
              <a:defRPr sz="1882" kern="1200">
                <a:solidFill>
                  <a:schemeClr val="tx1"/>
                </a:solidFill>
                <a:latin typeface="+mn-lt"/>
                <a:ea typeface="+mn-ea"/>
                <a:cs typeface="+mn-cs"/>
              </a:defRPr>
            </a:lvl8pPr>
            <a:lvl9pPr marL="3657312" indent="-215136" algn="l" defTabSz="430272" rtl="0" eaLnBrk="1" latinLnBrk="0" hangingPunct="1">
              <a:spcBef>
                <a:spcPct val="20000"/>
              </a:spcBef>
              <a:buFont typeface="Arial"/>
              <a:buChar char="•"/>
              <a:defRPr sz="1882" kern="1200">
                <a:solidFill>
                  <a:schemeClr val="tx1"/>
                </a:solidFill>
                <a:latin typeface="+mn-lt"/>
                <a:ea typeface="+mn-ea"/>
                <a:cs typeface="+mn-cs"/>
              </a:defRPr>
            </a:lvl9pPr>
          </a:lstStyle>
          <a:p>
            <a:pPr marL="0" indent="0">
              <a:buNone/>
            </a:pPr>
            <a:endParaRPr lang="en-US" sz="2383" dirty="0">
              <a:cs typeface="Calibri"/>
            </a:endParaRPr>
          </a:p>
        </p:txBody>
      </p:sp>
    </p:spTree>
    <p:extLst>
      <p:ext uri="{BB962C8B-B14F-4D97-AF65-F5344CB8AC3E}">
        <p14:creationId xmlns:p14="http://schemas.microsoft.com/office/powerpoint/2010/main" val="1907806202"/>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4334" y="273844"/>
            <a:ext cx="6591016" cy="567232"/>
          </a:xfrm>
        </p:spPr>
        <p:txBody>
          <a:bodyPr/>
          <a:lstStyle/>
          <a:p>
            <a:r>
              <a:rPr lang="en-US" dirty="0"/>
              <a:t>Faculty Trainer Criteria</a:t>
            </a:r>
          </a:p>
        </p:txBody>
      </p:sp>
      <p:sp>
        <p:nvSpPr>
          <p:cNvPr id="3" name="Content Placeholder 2"/>
          <p:cNvSpPr>
            <a:spLocks noGrp="1"/>
          </p:cNvSpPr>
          <p:nvPr>
            <p:ph idx="1"/>
          </p:nvPr>
        </p:nvSpPr>
        <p:spPr>
          <a:xfrm>
            <a:off x="388620" y="929276"/>
            <a:ext cx="8580569" cy="4150625"/>
          </a:xfrm>
        </p:spPr>
        <p:txBody>
          <a:bodyPr>
            <a:noAutofit/>
          </a:bodyPr>
          <a:lstStyle/>
          <a:p>
            <a:pPr>
              <a:spcBef>
                <a:spcPts val="0"/>
              </a:spcBef>
              <a:spcAft>
                <a:spcPts val="225"/>
              </a:spcAft>
            </a:pPr>
            <a:r>
              <a:rPr lang="en-US" sz="1650" dirty="0"/>
              <a:t>Successful completion of online instructor certification, or alternate similar qualification (e.g., certified Adobe trainer, Quality Matters certification, or similar)</a:t>
            </a:r>
          </a:p>
          <a:p>
            <a:pPr>
              <a:spcBef>
                <a:spcPts val="0"/>
              </a:spcBef>
              <a:spcAft>
                <a:spcPts val="225"/>
              </a:spcAft>
            </a:pPr>
            <a:r>
              <a:rPr lang="en-US" sz="1650" dirty="0"/>
              <a:t>Experience with train-the-trainer model and with training faculty</a:t>
            </a:r>
          </a:p>
          <a:p>
            <a:pPr>
              <a:spcBef>
                <a:spcPts val="0"/>
              </a:spcBef>
              <a:spcAft>
                <a:spcPts val="225"/>
              </a:spcAft>
            </a:pPr>
            <a:r>
              <a:rPr lang="en-US" sz="1650" dirty="0"/>
              <a:t>Demonstrated success in online instruction</a:t>
            </a:r>
          </a:p>
          <a:p>
            <a:pPr>
              <a:spcBef>
                <a:spcPts val="0"/>
              </a:spcBef>
              <a:spcAft>
                <a:spcPts val="225"/>
              </a:spcAft>
            </a:pPr>
            <a:r>
              <a:rPr lang="en-US" sz="1650" dirty="0"/>
              <a:t>Knowledgeable about online teaching practices</a:t>
            </a:r>
          </a:p>
          <a:p>
            <a:pPr>
              <a:spcBef>
                <a:spcPts val="0"/>
              </a:spcBef>
              <a:spcAft>
                <a:spcPts val="225"/>
              </a:spcAft>
            </a:pPr>
            <a:r>
              <a:rPr lang="en-US" sz="1650" dirty="0"/>
              <a:t>Knowledge of and experience with training faculty using online, synchronous methods</a:t>
            </a:r>
          </a:p>
          <a:p>
            <a:pPr>
              <a:spcBef>
                <a:spcPts val="0"/>
              </a:spcBef>
              <a:spcAft>
                <a:spcPts val="225"/>
              </a:spcAft>
            </a:pPr>
            <a:r>
              <a:rPr lang="en-US" sz="1650" dirty="0"/>
              <a:t>Basic familiarity with Canvas UI and Training Portal</a:t>
            </a:r>
          </a:p>
          <a:p>
            <a:pPr>
              <a:spcBef>
                <a:spcPts val="0"/>
              </a:spcBef>
              <a:spcAft>
                <a:spcPts val="225"/>
              </a:spcAft>
            </a:pPr>
            <a:r>
              <a:rPr lang="en-US" sz="1650" dirty="0"/>
              <a:t>Ability to explain LMS functionality including LTIs, APIs, video embedding, test and quiz creation, media and content management, accessibility, course design, SaaS / Cloud-based systems, date management, course conversions, common course cartridges, and ADA compliance</a:t>
            </a:r>
          </a:p>
          <a:p>
            <a:pPr>
              <a:spcBef>
                <a:spcPts val="0"/>
              </a:spcBef>
              <a:spcAft>
                <a:spcPts val="225"/>
              </a:spcAft>
            </a:pPr>
            <a:r>
              <a:rPr lang="en-US" sz="1650" dirty="0"/>
              <a:t>Enthusiasm and excitement for the use of Canvas</a:t>
            </a:r>
          </a:p>
          <a:p>
            <a:pPr>
              <a:spcBef>
                <a:spcPts val="0"/>
              </a:spcBef>
              <a:spcAft>
                <a:spcPts val="225"/>
              </a:spcAft>
            </a:pPr>
            <a:r>
              <a:rPr lang="en-US" sz="1650" dirty="0"/>
              <a:t>Advocacy for optimizing Canvas features, and for redesigning converted courses</a:t>
            </a:r>
          </a:p>
          <a:p>
            <a:pPr>
              <a:spcBef>
                <a:spcPts val="0"/>
              </a:spcBef>
              <a:spcAft>
                <a:spcPts val="225"/>
              </a:spcAft>
            </a:pPr>
            <a:r>
              <a:rPr lang="en-US" sz="1650" dirty="0"/>
              <a:t>Experience with digital taxonomy</a:t>
            </a:r>
          </a:p>
          <a:p>
            <a:pPr>
              <a:spcBef>
                <a:spcPts val="0"/>
              </a:spcBef>
              <a:spcAft>
                <a:spcPts val="225"/>
              </a:spcAft>
            </a:pPr>
            <a:r>
              <a:rPr lang="en-US" sz="1650" dirty="0"/>
              <a:t>Experience teaching in multiple modalities (online, face-to-face, hybrid, dual credit, etc.)</a:t>
            </a:r>
          </a:p>
        </p:txBody>
      </p:sp>
    </p:spTree>
    <p:extLst>
      <p:ext uri="{BB962C8B-B14F-4D97-AF65-F5344CB8AC3E}">
        <p14:creationId xmlns:p14="http://schemas.microsoft.com/office/powerpoint/2010/main" val="1043927860"/>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4334" y="273844"/>
            <a:ext cx="6591016" cy="567232"/>
          </a:xfrm>
        </p:spPr>
        <p:txBody>
          <a:bodyPr/>
          <a:lstStyle/>
          <a:p>
            <a:r>
              <a:rPr lang="en-US" dirty="0"/>
              <a:t>Faculty Trainer Expectations</a:t>
            </a:r>
          </a:p>
        </p:txBody>
      </p:sp>
      <p:sp>
        <p:nvSpPr>
          <p:cNvPr id="3" name="Content Placeholder 2"/>
          <p:cNvSpPr>
            <a:spLocks noGrp="1"/>
          </p:cNvSpPr>
          <p:nvPr>
            <p:ph idx="1"/>
          </p:nvPr>
        </p:nvSpPr>
        <p:spPr>
          <a:xfrm>
            <a:off x="491320" y="921224"/>
            <a:ext cx="8383137" cy="4150625"/>
          </a:xfrm>
        </p:spPr>
        <p:txBody>
          <a:bodyPr>
            <a:noAutofit/>
          </a:bodyPr>
          <a:lstStyle/>
          <a:p>
            <a:pPr>
              <a:spcBef>
                <a:spcPts val="0"/>
              </a:spcBef>
              <a:spcAft>
                <a:spcPts val="900"/>
              </a:spcAft>
            </a:pPr>
            <a:r>
              <a:rPr lang="en-US" sz="2400" dirty="0"/>
              <a:t>Faculty trainers will be nominated by Canvas Training Focus Team and approved by campus leadership </a:t>
            </a:r>
          </a:p>
          <a:p>
            <a:pPr>
              <a:spcBef>
                <a:spcPts val="0"/>
              </a:spcBef>
              <a:spcAft>
                <a:spcPts val="900"/>
              </a:spcAft>
            </a:pPr>
            <a:r>
              <a:rPr lang="en-US" sz="2400" dirty="0"/>
              <a:t>Attend training by Canvas staff</a:t>
            </a:r>
          </a:p>
          <a:p>
            <a:pPr>
              <a:spcBef>
                <a:spcPts val="0"/>
              </a:spcBef>
              <a:spcAft>
                <a:spcPts val="900"/>
              </a:spcAft>
            </a:pPr>
            <a:r>
              <a:rPr lang="en-US" sz="2400" dirty="0"/>
              <a:t>Train TCC faculty and staff</a:t>
            </a:r>
          </a:p>
          <a:p>
            <a:pPr>
              <a:spcBef>
                <a:spcPts val="0"/>
              </a:spcBef>
              <a:spcAft>
                <a:spcPts val="900"/>
              </a:spcAft>
            </a:pPr>
            <a:r>
              <a:rPr lang="en-US" sz="2400" dirty="0"/>
              <a:t>Share stipend hour limit to inform session assignments</a:t>
            </a:r>
          </a:p>
          <a:p>
            <a:pPr>
              <a:spcBef>
                <a:spcPts val="0"/>
              </a:spcBef>
              <a:spcAft>
                <a:spcPts val="900"/>
              </a:spcAft>
            </a:pPr>
            <a:r>
              <a:rPr lang="en-US" sz="2400" dirty="0"/>
              <a:t>Maintain and submit accurate records to training administrative support regarding attendance in sessions</a:t>
            </a:r>
          </a:p>
          <a:p>
            <a:pPr>
              <a:spcBef>
                <a:spcPts val="0"/>
              </a:spcBef>
              <a:spcAft>
                <a:spcPts val="900"/>
              </a:spcAft>
            </a:pPr>
            <a:r>
              <a:rPr lang="en-US" sz="2400" dirty="0"/>
              <a:t>Submit accurate hours worked</a:t>
            </a:r>
          </a:p>
          <a:p>
            <a:pPr>
              <a:spcBef>
                <a:spcPts val="0"/>
              </a:spcBef>
              <a:spcAft>
                <a:spcPts val="900"/>
              </a:spcAft>
            </a:pPr>
            <a:r>
              <a:rPr lang="en-US" sz="2400" dirty="0"/>
              <a:t>Provide feedback to Training Liaison</a:t>
            </a:r>
          </a:p>
        </p:txBody>
      </p:sp>
    </p:spTree>
    <p:extLst>
      <p:ext uri="{BB962C8B-B14F-4D97-AF65-F5344CB8AC3E}">
        <p14:creationId xmlns:p14="http://schemas.microsoft.com/office/powerpoint/2010/main" val="512826454"/>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4334" y="273844"/>
            <a:ext cx="6591016" cy="567232"/>
          </a:xfrm>
        </p:spPr>
        <p:txBody>
          <a:bodyPr/>
          <a:lstStyle/>
          <a:p>
            <a:r>
              <a:rPr lang="en-US" dirty="0"/>
              <a:t>Staff Trainer Expectations</a:t>
            </a:r>
          </a:p>
        </p:txBody>
      </p:sp>
      <p:sp>
        <p:nvSpPr>
          <p:cNvPr id="3" name="Content Placeholder 2"/>
          <p:cNvSpPr>
            <a:spLocks noGrp="1"/>
          </p:cNvSpPr>
          <p:nvPr>
            <p:ph idx="1"/>
          </p:nvPr>
        </p:nvSpPr>
        <p:spPr>
          <a:xfrm>
            <a:off x="491320" y="921224"/>
            <a:ext cx="8383137" cy="4150625"/>
          </a:xfrm>
        </p:spPr>
        <p:txBody>
          <a:bodyPr>
            <a:noAutofit/>
          </a:bodyPr>
          <a:lstStyle/>
          <a:p>
            <a:pPr lvl="0"/>
            <a:r>
              <a:rPr lang="en-US" dirty="0"/>
              <a:t>Attend training by Canvas staff</a:t>
            </a:r>
          </a:p>
          <a:p>
            <a:pPr lvl="0"/>
            <a:r>
              <a:rPr lang="en-US" dirty="0"/>
              <a:t>Be available to lead up to 12 live training sessions</a:t>
            </a:r>
          </a:p>
          <a:p>
            <a:pPr lvl="0"/>
            <a:r>
              <a:rPr lang="en-US" dirty="0"/>
              <a:t>Prepare for each session</a:t>
            </a:r>
          </a:p>
          <a:p>
            <a:pPr lvl="0"/>
            <a:r>
              <a:rPr lang="en-US" dirty="0"/>
              <a:t>Work collaboratively with other trainers</a:t>
            </a:r>
          </a:p>
          <a:p>
            <a:pPr lvl="0"/>
            <a:r>
              <a:rPr lang="en-US" dirty="0"/>
              <a:t>Train TCC staff</a:t>
            </a:r>
          </a:p>
          <a:p>
            <a:pPr lvl="0"/>
            <a:r>
              <a:rPr lang="en-US" dirty="0"/>
              <a:t>Communicate with supervisor regarding Canvas training schedule</a:t>
            </a:r>
          </a:p>
          <a:p>
            <a:pPr lvl="0"/>
            <a:r>
              <a:rPr lang="en-US" dirty="0"/>
              <a:t>Maintain and submit accurate records to training administrative support regarding attendance in sessions</a:t>
            </a:r>
          </a:p>
          <a:p>
            <a:pPr lvl="0"/>
            <a:r>
              <a:rPr lang="en-US" dirty="0"/>
              <a:t>Provide feedback to Training Liaison</a:t>
            </a:r>
          </a:p>
        </p:txBody>
      </p:sp>
    </p:spTree>
    <p:extLst>
      <p:ext uri="{BB962C8B-B14F-4D97-AF65-F5344CB8AC3E}">
        <p14:creationId xmlns:p14="http://schemas.microsoft.com/office/powerpoint/2010/main" val="871874070"/>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22747-E3FB-4B54-B924-CEB2ACCC4EB6}"/>
              </a:ext>
            </a:extLst>
          </p:cNvPr>
          <p:cNvSpPr>
            <a:spLocks noGrp="1"/>
          </p:cNvSpPr>
          <p:nvPr>
            <p:ph type="title"/>
          </p:nvPr>
        </p:nvSpPr>
        <p:spPr>
          <a:xfrm>
            <a:off x="1944805" y="273844"/>
            <a:ext cx="7199195" cy="567232"/>
          </a:xfrm>
        </p:spPr>
        <p:txBody>
          <a:bodyPr/>
          <a:lstStyle/>
          <a:p>
            <a:r>
              <a:rPr lang="en-US" dirty="0">
                <a:cs typeface="Calibri Light"/>
              </a:rPr>
              <a:t>Foundational Training Scope</a:t>
            </a:r>
            <a:endParaRPr lang="en-US" dirty="0"/>
          </a:p>
        </p:txBody>
      </p:sp>
      <p:sp>
        <p:nvSpPr>
          <p:cNvPr id="3" name="Content Placeholder 2">
            <a:extLst>
              <a:ext uri="{FF2B5EF4-FFF2-40B4-BE49-F238E27FC236}">
                <a16:creationId xmlns:a16="http://schemas.microsoft.com/office/drawing/2014/main" id="{254D7EA1-82BD-4F6A-A579-5BF9036BDCF0}"/>
              </a:ext>
            </a:extLst>
          </p:cNvPr>
          <p:cNvSpPr>
            <a:spLocks noGrp="1"/>
          </p:cNvSpPr>
          <p:nvPr>
            <p:ph idx="1"/>
          </p:nvPr>
        </p:nvSpPr>
        <p:spPr>
          <a:xfrm>
            <a:off x="461746" y="931460"/>
            <a:ext cx="8525305" cy="3930556"/>
          </a:xfrm>
        </p:spPr>
        <p:txBody>
          <a:bodyPr vert="horz" lIns="68580" tIns="34290" rIns="68580" bIns="34290" rtlCol="0" anchor="t">
            <a:normAutofit fontScale="77500" lnSpcReduction="20000"/>
          </a:bodyPr>
          <a:lstStyle/>
          <a:p>
            <a:pPr marL="0" indent="0">
              <a:spcBef>
                <a:spcPts val="0"/>
              </a:spcBef>
              <a:buNone/>
            </a:pPr>
            <a:r>
              <a:rPr lang="en-US" b="1" dirty="0">
                <a:solidFill>
                  <a:schemeClr val="tx2">
                    <a:lumMod val="75000"/>
                  </a:schemeClr>
                </a:solidFill>
                <a:ea typeface="+mn-lt"/>
                <a:cs typeface="+mn-lt"/>
              </a:rPr>
              <a:t>Level 1 (Basics of new LMS, 3 hours)</a:t>
            </a:r>
            <a:r>
              <a:rPr lang="en-US" dirty="0">
                <a:solidFill>
                  <a:schemeClr val="tx2">
                    <a:lumMod val="75000"/>
                  </a:schemeClr>
                </a:solidFill>
                <a:ea typeface="+mn-lt"/>
                <a:cs typeface="+mn-lt"/>
              </a:rPr>
              <a:t> </a:t>
            </a:r>
            <a:endParaRPr lang="en-US" dirty="0">
              <a:solidFill>
                <a:schemeClr val="tx2">
                  <a:lumMod val="75000"/>
                </a:schemeClr>
              </a:solidFill>
            </a:endParaRPr>
          </a:p>
          <a:p>
            <a:pPr marL="128588" indent="-128588">
              <a:spcBef>
                <a:spcPts val="0"/>
              </a:spcBef>
              <a:buFont typeface="Arial,Sans-Serif" panose="020B0604020202020204" pitchFamily="34" charset="0"/>
            </a:pPr>
            <a:r>
              <a:rPr lang="en-US" dirty="0">
                <a:ea typeface="+mn-lt"/>
                <a:cs typeface="+mn-lt"/>
              </a:rPr>
              <a:t>This training would be for all TCC faculty and staff LMS users </a:t>
            </a:r>
          </a:p>
          <a:p>
            <a:pPr marL="342900" lvl="1" indent="0">
              <a:spcBef>
                <a:spcPts val="0"/>
              </a:spcBef>
              <a:buNone/>
            </a:pPr>
            <a:endParaRPr lang="en-US" dirty="0">
              <a:ea typeface="+mn-lt"/>
              <a:cs typeface="+mn-lt"/>
            </a:endParaRPr>
          </a:p>
          <a:p>
            <a:pPr marL="471488" lvl="1" indent="-128588">
              <a:spcBef>
                <a:spcPts val="0"/>
              </a:spcBef>
              <a:buFont typeface="Arial,Sans-Serif" panose="020B0604020202020204" pitchFamily="34" charset="0"/>
            </a:pPr>
            <a:r>
              <a:rPr lang="en-US" dirty="0">
                <a:ea typeface="+mn-lt"/>
                <a:cs typeface="+mn-lt"/>
              </a:rPr>
              <a:t>All trained faculty trainers conduct Introductory Training sessions </a:t>
            </a:r>
          </a:p>
          <a:p>
            <a:pPr marL="471488" lvl="1" indent="-128588">
              <a:spcBef>
                <a:spcPts val="0"/>
              </a:spcBef>
              <a:buFont typeface="Arial,Sans-Serif" panose="020B0604020202020204" pitchFamily="34" charset="0"/>
            </a:pPr>
            <a:r>
              <a:rPr lang="en-US" dirty="0">
                <a:ea typeface="+mn-lt"/>
                <a:cs typeface="+mn-lt"/>
              </a:rPr>
              <a:t>Including full-time and adjunct faculty, and staff users, these sessions would train up to 3,500 people </a:t>
            </a:r>
          </a:p>
          <a:p>
            <a:pPr marL="342900" lvl="1" indent="0">
              <a:spcBef>
                <a:spcPts val="0"/>
              </a:spcBef>
              <a:buNone/>
            </a:pPr>
            <a:endParaRPr lang="en-US" sz="1350" dirty="0">
              <a:ea typeface="+mn-lt"/>
              <a:cs typeface="+mn-lt"/>
            </a:endParaRPr>
          </a:p>
          <a:p>
            <a:pPr>
              <a:spcBef>
                <a:spcPts val="0"/>
              </a:spcBef>
            </a:pPr>
            <a:r>
              <a:rPr lang="en-US" dirty="0">
                <a:ea typeface="+mn-lt"/>
                <a:cs typeface="+mn-lt"/>
              </a:rPr>
              <a:t>Basic function and layout </a:t>
            </a:r>
          </a:p>
          <a:p>
            <a:pPr>
              <a:spcBef>
                <a:spcPts val="0"/>
              </a:spcBef>
            </a:pPr>
            <a:r>
              <a:rPr lang="en-US" dirty="0">
                <a:ea typeface="+mn-lt"/>
                <a:cs typeface="+mn-lt"/>
              </a:rPr>
              <a:t>Comparison of new and previous LMS (cloud-based vs. server-managed – including date management and other points of comparison) </a:t>
            </a:r>
          </a:p>
          <a:p>
            <a:pPr>
              <a:spcBef>
                <a:spcPts val="0"/>
              </a:spcBef>
            </a:pPr>
            <a:r>
              <a:rPr lang="en-US" dirty="0">
                <a:ea typeface="+mn-lt"/>
                <a:cs typeface="+mn-lt"/>
              </a:rPr>
              <a:t>Navigation of LMS and courses </a:t>
            </a:r>
          </a:p>
          <a:p>
            <a:pPr>
              <a:spcBef>
                <a:spcPts val="0"/>
              </a:spcBef>
            </a:pPr>
            <a:r>
              <a:rPr lang="en-US" dirty="0">
                <a:ea typeface="+mn-lt"/>
                <a:cs typeface="+mn-lt"/>
              </a:rPr>
              <a:t>Calendar and date functionality </a:t>
            </a:r>
          </a:p>
          <a:p>
            <a:pPr>
              <a:spcBef>
                <a:spcPts val="0"/>
              </a:spcBef>
            </a:pPr>
            <a:r>
              <a:rPr lang="en-US" dirty="0">
                <a:ea typeface="+mn-lt"/>
                <a:cs typeface="+mn-lt"/>
              </a:rPr>
              <a:t>Course conversion and importing content </a:t>
            </a:r>
          </a:p>
          <a:p>
            <a:pPr>
              <a:spcBef>
                <a:spcPts val="0"/>
              </a:spcBef>
            </a:pPr>
            <a:r>
              <a:rPr lang="en-US" dirty="0">
                <a:ea typeface="+mn-lt"/>
                <a:cs typeface="+mn-lt"/>
              </a:rPr>
              <a:t>How to find resources, and information literacy </a:t>
            </a:r>
          </a:p>
          <a:p>
            <a:pPr>
              <a:spcBef>
                <a:spcPts val="0"/>
              </a:spcBef>
            </a:pPr>
            <a:r>
              <a:rPr lang="en-US" dirty="0">
                <a:ea typeface="+mn-lt"/>
                <a:cs typeface="+mn-lt"/>
              </a:rPr>
              <a:t>Gradebook, assignment, and lesson basics </a:t>
            </a:r>
          </a:p>
          <a:p>
            <a:pPr>
              <a:spcBef>
                <a:spcPts val="0"/>
              </a:spcBef>
            </a:pPr>
            <a:r>
              <a:rPr lang="en-US" dirty="0">
                <a:ea typeface="+mn-lt"/>
                <a:cs typeface="+mn-lt"/>
              </a:rPr>
              <a:t>Copyright, ADA and 504 Compliance</a:t>
            </a:r>
          </a:p>
          <a:p>
            <a:pPr>
              <a:spcBef>
                <a:spcPts val="0"/>
              </a:spcBef>
            </a:pPr>
            <a:r>
              <a:rPr lang="en-US" dirty="0">
                <a:ea typeface="+mn-lt"/>
                <a:cs typeface="+mn-lt"/>
              </a:rPr>
              <a:t>Introduction to Studio </a:t>
            </a:r>
            <a:endParaRPr lang="en-US" dirty="0">
              <a:cs typeface="Calibri" panose="020F0502020204030204"/>
            </a:endParaRPr>
          </a:p>
        </p:txBody>
      </p:sp>
    </p:spTree>
    <p:extLst>
      <p:ext uri="{BB962C8B-B14F-4D97-AF65-F5344CB8AC3E}">
        <p14:creationId xmlns:p14="http://schemas.microsoft.com/office/powerpoint/2010/main" val="1605528802"/>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6A006-631A-4988-891C-3872DD1DA818}"/>
              </a:ext>
            </a:extLst>
          </p:cNvPr>
          <p:cNvSpPr>
            <a:spLocks noGrp="1"/>
          </p:cNvSpPr>
          <p:nvPr>
            <p:ph type="title"/>
          </p:nvPr>
        </p:nvSpPr>
        <p:spPr>
          <a:xfrm>
            <a:off x="1975513" y="273844"/>
            <a:ext cx="6539837" cy="567232"/>
          </a:xfrm>
        </p:spPr>
        <p:txBody>
          <a:bodyPr/>
          <a:lstStyle/>
          <a:p>
            <a:r>
              <a:rPr lang="en-US" dirty="0">
                <a:cs typeface="Calibri Light"/>
              </a:rPr>
              <a:t>Advanced Training Scope - Faculty</a:t>
            </a:r>
            <a:endParaRPr lang="en-US" dirty="0"/>
          </a:p>
        </p:txBody>
      </p:sp>
      <p:sp>
        <p:nvSpPr>
          <p:cNvPr id="3" name="Content Placeholder 2">
            <a:extLst>
              <a:ext uri="{FF2B5EF4-FFF2-40B4-BE49-F238E27FC236}">
                <a16:creationId xmlns:a16="http://schemas.microsoft.com/office/drawing/2014/main" id="{F40F9F4C-6A87-4023-A37B-FAD2515B19C0}"/>
              </a:ext>
            </a:extLst>
          </p:cNvPr>
          <p:cNvSpPr>
            <a:spLocks noGrp="1"/>
          </p:cNvSpPr>
          <p:nvPr>
            <p:ph idx="1"/>
          </p:nvPr>
        </p:nvSpPr>
        <p:spPr>
          <a:xfrm>
            <a:off x="628650" y="1058668"/>
            <a:ext cx="8112741" cy="3676340"/>
          </a:xfrm>
        </p:spPr>
        <p:txBody>
          <a:bodyPr vert="horz" lIns="68580" tIns="34290" rIns="68580" bIns="34290" rtlCol="0" anchor="t">
            <a:normAutofit fontScale="77500" lnSpcReduction="20000"/>
          </a:bodyPr>
          <a:lstStyle/>
          <a:p>
            <a:pPr marL="0" indent="0">
              <a:buNone/>
            </a:pPr>
            <a:r>
              <a:rPr lang="en-US" b="1" dirty="0">
                <a:solidFill>
                  <a:schemeClr val="tx2">
                    <a:lumMod val="75000"/>
                  </a:schemeClr>
                </a:solidFill>
                <a:ea typeface="+mn-lt"/>
                <a:cs typeface="+mn-lt"/>
              </a:rPr>
              <a:t>Faculty Level 2: Intermediate Training (Additional resources, 2 hours) </a:t>
            </a:r>
            <a:endParaRPr lang="en-US" dirty="0">
              <a:solidFill>
                <a:schemeClr val="tx2">
                  <a:lumMod val="75000"/>
                </a:schemeClr>
              </a:solidFill>
              <a:cs typeface="Calibri" panose="020F0502020204030204"/>
            </a:endParaRPr>
          </a:p>
          <a:p>
            <a:r>
              <a:rPr lang="en-US" dirty="0">
                <a:ea typeface="+mn-lt"/>
                <a:cs typeface="+mn-lt"/>
              </a:rPr>
              <a:t>Available for all faculty – </a:t>
            </a:r>
            <a:r>
              <a:rPr lang="en-US" b="1" dirty="0">
                <a:ea typeface="+mn-lt"/>
                <a:cs typeface="+mn-lt"/>
              </a:rPr>
              <a:t>focus on optimizing Canvas for instruction</a:t>
            </a:r>
            <a:endParaRPr lang="en-US" b="1" dirty="0"/>
          </a:p>
          <a:p>
            <a:r>
              <a:rPr lang="en-US" dirty="0">
                <a:ea typeface="+mn-lt"/>
                <a:cs typeface="+mn-lt"/>
              </a:rPr>
              <a:t>Assignments, assessments, quizzes, and integrating third-party tools, including online proctoring </a:t>
            </a:r>
            <a:endParaRPr lang="en-US" dirty="0"/>
          </a:p>
          <a:p>
            <a:r>
              <a:rPr lang="en-US" dirty="0">
                <a:ea typeface="+mn-lt"/>
                <a:cs typeface="+mn-lt"/>
              </a:rPr>
              <a:t>More detailed sessions on building and structuring lessons, gradebook tools, and collaboration resources </a:t>
            </a:r>
            <a:endParaRPr lang="en-US" dirty="0"/>
          </a:p>
          <a:p>
            <a:r>
              <a:rPr lang="en-US" dirty="0">
                <a:ea typeface="+mn-lt"/>
                <a:cs typeface="+mn-lt"/>
              </a:rPr>
              <a:t>Additional detail on ADA and 504 compliance with multi-media tools </a:t>
            </a:r>
            <a:endParaRPr lang="en-US" dirty="0"/>
          </a:p>
          <a:p>
            <a:r>
              <a:rPr lang="en-US" dirty="0">
                <a:ea typeface="+mn-lt"/>
                <a:cs typeface="+mn-lt"/>
              </a:rPr>
              <a:t>Sharing content within college (making modules available, faculty sharing, etc.) </a:t>
            </a:r>
            <a:endParaRPr lang="en-US" dirty="0"/>
          </a:p>
          <a:p>
            <a:r>
              <a:rPr lang="en-US" dirty="0">
                <a:ea typeface="+mn-lt"/>
                <a:cs typeface="+mn-lt"/>
              </a:rPr>
              <a:t>Overview and more detail about assignments, assessments, quizzes, lesson building, gradebooks</a:t>
            </a:r>
          </a:p>
          <a:p>
            <a:r>
              <a:rPr lang="en-US" dirty="0">
                <a:ea typeface="+mn-lt"/>
                <a:cs typeface="+mn-lt"/>
              </a:rPr>
              <a:t>Functionality of Studio</a:t>
            </a:r>
            <a:endParaRPr lang="en-US" dirty="0"/>
          </a:p>
          <a:p>
            <a:r>
              <a:rPr lang="en-US" dirty="0">
                <a:ea typeface="+mn-lt"/>
                <a:cs typeface="+mn-lt"/>
              </a:rPr>
              <a:t>Aligning lessons with learning objective, digital tools, and digital taxonomy</a:t>
            </a:r>
            <a:endParaRPr lang="en-US" dirty="0"/>
          </a:p>
        </p:txBody>
      </p:sp>
    </p:spTree>
    <p:extLst>
      <p:ext uri="{BB962C8B-B14F-4D97-AF65-F5344CB8AC3E}">
        <p14:creationId xmlns:p14="http://schemas.microsoft.com/office/powerpoint/2010/main" val="1397196269"/>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6A006-631A-4988-891C-3872DD1DA818}"/>
              </a:ext>
            </a:extLst>
          </p:cNvPr>
          <p:cNvSpPr>
            <a:spLocks noGrp="1"/>
          </p:cNvSpPr>
          <p:nvPr>
            <p:ph type="title"/>
          </p:nvPr>
        </p:nvSpPr>
        <p:spPr>
          <a:xfrm>
            <a:off x="1975513" y="273844"/>
            <a:ext cx="7168487" cy="567232"/>
          </a:xfrm>
        </p:spPr>
        <p:txBody>
          <a:bodyPr/>
          <a:lstStyle/>
          <a:p>
            <a:r>
              <a:rPr lang="en-US" sz="2700" dirty="0">
                <a:cs typeface="Calibri Light"/>
              </a:rPr>
              <a:t>Advanced Training Scope - Learning Support Staff</a:t>
            </a:r>
            <a:endParaRPr lang="en-US" sz="2700" dirty="0"/>
          </a:p>
        </p:txBody>
      </p:sp>
      <p:sp>
        <p:nvSpPr>
          <p:cNvPr id="3" name="Content Placeholder 2">
            <a:extLst>
              <a:ext uri="{FF2B5EF4-FFF2-40B4-BE49-F238E27FC236}">
                <a16:creationId xmlns:a16="http://schemas.microsoft.com/office/drawing/2014/main" id="{F40F9F4C-6A87-4023-A37B-FAD2515B19C0}"/>
              </a:ext>
            </a:extLst>
          </p:cNvPr>
          <p:cNvSpPr>
            <a:spLocks noGrp="1"/>
          </p:cNvSpPr>
          <p:nvPr>
            <p:ph idx="1"/>
          </p:nvPr>
        </p:nvSpPr>
        <p:spPr>
          <a:xfrm>
            <a:off x="542499" y="1058668"/>
            <a:ext cx="7972852" cy="3676340"/>
          </a:xfrm>
        </p:spPr>
        <p:txBody>
          <a:bodyPr vert="horz" lIns="68580" tIns="34290" rIns="68580" bIns="34290" rtlCol="0" anchor="t">
            <a:normAutofit fontScale="85000" lnSpcReduction="10000"/>
          </a:bodyPr>
          <a:lstStyle/>
          <a:p>
            <a:pPr marL="0" indent="0">
              <a:buNone/>
            </a:pPr>
            <a:r>
              <a:rPr lang="en-US" b="1" dirty="0">
                <a:solidFill>
                  <a:schemeClr val="tx2">
                    <a:lumMod val="75000"/>
                  </a:schemeClr>
                </a:solidFill>
                <a:ea typeface="+mn-lt"/>
                <a:cs typeface="+mn-lt"/>
              </a:rPr>
              <a:t>Staff Level 2: Intermediate Training (Additional resources, 2 hours) </a:t>
            </a:r>
            <a:endParaRPr lang="en-US" dirty="0">
              <a:solidFill>
                <a:schemeClr val="tx2">
                  <a:lumMod val="75000"/>
                </a:schemeClr>
              </a:solidFill>
              <a:cs typeface="Calibri" panose="020F0502020204030204"/>
            </a:endParaRPr>
          </a:p>
          <a:p>
            <a:r>
              <a:rPr lang="en-US" dirty="0">
                <a:ea typeface="+mn-lt"/>
                <a:cs typeface="+mn-lt"/>
              </a:rPr>
              <a:t>Available for all learning-connected LMS-using staff</a:t>
            </a:r>
          </a:p>
          <a:p>
            <a:r>
              <a:rPr lang="en-US" dirty="0">
                <a:ea typeface="+mn-lt"/>
                <a:cs typeface="+mn-lt"/>
              </a:rPr>
              <a:t>How to use Studio, </a:t>
            </a:r>
            <a:r>
              <a:rPr lang="en-US" dirty="0" err="1">
                <a:ea typeface="+mn-lt"/>
                <a:cs typeface="+mn-lt"/>
              </a:rPr>
              <a:t>Portfolium</a:t>
            </a:r>
            <a:endParaRPr lang="en-US" dirty="0">
              <a:ea typeface="+mn-lt"/>
              <a:cs typeface="+mn-lt"/>
            </a:endParaRPr>
          </a:p>
          <a:p>
            <a:r>
              <a:rPr lang="en-US" dirty="0">
                <a:ea typeface="+mn-lt"/>
                <a:cs typeface="+mn-lt"/>
              </a:rPr>
              <a:t>Building and sharing modules, courses, and content</a:t>
            </a:r>
            <a:endParaRPr lang="en-US" dirty="0"/>
          </a:p>
          <a:p>
            <a:r>
              <a:rPr lang="en-US" dirty="0">
                <a:ea typeface="+mn-lt"/>
                <a:cs typeface="+mn-lt"/>
              </a:rPr>
              <a:t>Assignments, assessments, quizzes, and integrating third-party tools, including tutoring, scheduling, and additional tools</a:t>
            </a:r>
            <a:endParaRPr lang="en-US" dirty="0"/>
          </a:p>
          <a:p>
            <a:r>
              <a:rPr lang="en-US" dirty="0">
                <a:ea typeface="+mn-lt"/>
                <a:cs typeface="+mn-lt"/>
              </a:rPr>
              <a:t>More detailed sessions on building and structuring lessons, gradebook tools, and collaboration resources </a:t>
            </a:r>
            <a:endParaRPr lang="en-US" dirty="0"/>
          </a:p>
          <a:p>
            <a:r>
              <a:rPr lang="en-US" dirty="0">
                <a:ea typeface="+mn-lt"/>
                <a:cs typeface="+mn-lt"/>
              </a:rPr>
              <a:t>Additional detail on ADA and 504 compliance with multi-media tools </a:t>
            </a:r>
            <a:endParaRPr lang="en-US" dirty="0"/>
          </a:p>
          <a:p>
            <a:r>
              <a:rPr lang="en-US" dirty="0">
                <a:ea typeface="+mn-lt"/>
                <a:cs typeface="+mn-lt"/>
              </a:rPr>
              <a:t>Sharing content within college (making modules available, faculty sharing, etc.) </a:t>
            </a:r>
            <a:endParaRPr lang="en-US" dirty="0"/>
          </a:p>
        </p:txBody>
      </p:sp>
    </p:spTree>
    <p:extLst>
      <p:ext uri="{BB962C8B-B14F-4D97-AF65-F5344CB8AC3E}">
        <p14:creationId xmlns:p14="http://schemas.microsoft.com/office/powerpoint/2010/main" val="1541183212"/>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5" name="Google Shape;355;p2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41</a:t>
            </a:fld>
            <a:endParaRPr/>
          </a:p>
        </p:txBody>
      </p:sp>
      <p:sp>
        <p:nvSpPr>
          <p:cNvPr id="3" name="TextBox 2"/>
          <p:cNvSpPr txBox="1"/>
          <p:nvPr/>
        </p:nvSpPr>
        <p:spPr>
          <a:xfrm>
            <a:off x="1042416" y="1683978"/>
            <a:ext cx="4003334" cy="2123658"/>
          </a:xfrm>
          <a:prstGeom prst="rect">
            <a:avLst/>
          </a:prstGeom>
          <a:noFill/>
        </p:spPr>
        <p:txBody>
          <a:bodyPr wrap="square" rtlCol="0">
            <a:spAutoFit/>
          </a:bodyPr>
          <a:lstStyle/>
          <a:p>
            <a:r>
              <a:rPr lang="en-US" sz="4400" b="1" dirty="0">
                <a:solidFill>
                  <a:srgbClr val="FF9E44"/>
                </a:solidFill>
                <a:latin typeface="Open Sans" panose="020B0606030504020204" pitchFamily="34" charset="0"/>
                <a:ea typeface="Open Sans" panose="020B0606030504020204" pitchFamily="34" charset="0"/>
                <a:cs typeface="Open Sans" panose="020B0606030504020204" pitchFamily="34" charset="0"/>
                <a:sym typeface="Barlow"/>
              </a:rPr>
              <a:t>Step 5: TRAINING ARRAY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40" name="Grupo 3">
            <a:extLst>
              <a:ext uri="{FF2B5EF4-FFF2-40B4-BE49-F238E27FC236}">
                <a16:creationId xmlns:a16="http://schemas.microsoft.com/office/drawing/2014/main" id="{10C6634C-3997-9E40-91BF-FD3B890E667D}"/>
              </a:ext>
            </a:extLst>
          </p:cNvPr>
          <p:cNvGrpSpPr/>
          <p:nvPr/>
        </p:nvGrpSpPr>
        <p:grpSpPr>
          <a:xfrm>
            <a:off x="4893340" y="503239"/>
            <a:ext cx="3707145" cy="3952523"/>
            <a:chOff x="3901448" y="1603620"/>
            <a:chExt cx="642025" cy="684521"/>
          </a:xfrm>
        </p:grpSpPr>
        <p:sp>
          <p:nvSpPr>
            <p:cNvPr id="41" name="Google Shape;878;p46"/>
            <p:cNvSpPr/>
            <p:nvPr/>
          </p:nvSpPr>
          <p:spPr>
            <a:xfrm>
              <a:off x="4417115" y="1603620"/>
              <a:ext cx="125464" cy="188513"/>
            </a:xfrm>
            <a:custGeom>
              <a:avLst/>
              <a:gdLst/>
              <a:ahLst/>
              <a:cxnLst/>
              <a:rect l="l" t="t" r="r" b="b"/>
              <a:pathLst>
                <a:path w="1254638" h="1885134" extrusionOk="0">
                  <a:moveTo>
                    <a:pt x="1254638" y="1305215"/>
                  </a:moveTo>
                  <a:cubicBezTo>
                    <a:pt x="1254638" y="1785455"/>
                    <a:pt x="973936" y="2012559"/>
                    <a:pt x="626871" y="1812384"/>
                  </a:cubicBezTo>
                  <a:cubicBezTo>
                    <a:pt x="280702" y="1612210"/>
                    <a:pt x="0" y="1061056"/>
                    <a:pt x="0" y="579919"/>
                  </a:cubicBezTo>
                  <a:cubicBezTo>
                    <a:pt x="0" y="99680"/>
                    <a:pt x="280702" y="-127424"/>
                    <a:pt x="627767" y="72750"/>
                  </a:cubicBezTo>
                  <a:cubicBezTo>
                    <a:pt x="973936" y="272925"/>
                    <a:pt x="1254638" y="824976"/>
                    <a:pt x="1254638" y="1305215"/>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 name="Google Shape;879;p46"/>
            <p:cNvSpPr/>
            <p:nvPr/>
          </p:nvSpPr>
          <p:spPr>
            <a:xfrm>
              <a:off x="4187314" y="1682392"/>
              <a:ext cx="125464" cy="188513"/>
            </a:xfrm>
            <a:custGeom>
              <a:avLst/>
              <a:gdLst/>
              <a:ahLst/>
              <a:cxnLst/>
              <a:rect l="l" t="t" r="r" b="b"/>
              <a:pathLst>
                <a:path w="1254637" h="1885134" extrusionOk="0">
                  <a:moveTo>
                    <a:pt x="1254638" y="1305215"/>
                  </a:moveTo>
                  <a:cubicBezTo>
                    <a:pt x="1254638" y="1785455"/>
                    <a:pt x="973936" y="2012559"/>
                    <a:pt x="626870" y="1812384"/>
                  </a:cubicBezTo>
                  <a:cubicBezTo>
                    <a:pt x="280702" y="1612210"/>
                    <a:pt x="0" y="1060159"/>
                    <a:pt x="0" y="579919"/>
                  </a:cubicBezTo>
                  <a:cubicBezTo>
                    <a:pt x="0" y="99680"/>
                    <a:pt x="280702" y="-127424"/>
                    <a:pt x="627767" y="72750"/>
                  </a:cubicBezTo>
                  <a:cubicBezTo>
                    <a:pt x="973936" y="272925"/>
                    <a:pt x="1254638" y="824976"/>
                    <a:pt x="1254638" y="1305215"/>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 name="Google Shape;880;p46"/>
            <p:cNvSpPr/>
            <p:nvPr/>
          </p:nvSpPr>
          <p:spPr>
            <a:xfrm>
              <a:off x="4418009" y="2002853"/>
              <a:ext cx="125464" cy="188513"/>
            </a:xfrm>
            <a:custGeom>
              <a:avLst/>
              <a:gdLst/>
              <a:ahLst/>
              <a:cxnLst/>
              <a:rect l="l" t="t" r="r" b="b"/>
              <a:pathLst>
                <a:path w="1254638" h="1885134" extrusionOk="0">
                  <a:moveTo>
                    <a:pt x="1254638" y="1305216"/>
                  </a:moveTo>
                  <a:cubicBezTo>
                    <a:pt x="1254638" y="1785455"/>
                    <a:pt x="973936" y="2012559"/>
                    <a:pt x="626871" y="1812385"/>
                  </a:cubicBezTo>
                  <a:cubicBezTo>
                    <a:pt x="280702" y="1612210"/>
                    <a:pt x="0" y="1060158"/>
                    <a:pt x="0" y="579919"/>
                  </a:cubicBezTo>
                  <a:cubicBezTo>
                    <a:pt x="0" y="99680"/>
                    <a:pt x="280702" y="-127424"/>
                    <a:pt x="627767" y="72750"/>
                  </a:cubicBezTo>
                  <a:cubicBezTo>
                    <a:pt x="973936" y="272925"/>
                    <a:pt x="1254638" y="824976"/>
                    <a:pt x="1254638" y="1305216"/>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 name="Google Shape;881;p46"/>
            <p:cNvSpPr/>
            <p:nvPr/>
          </p:nvSpPr>
          <p:spPr>
            <a:xfrm>
              <a:off x="4151994" y="1630832"/>
              <a:ext cx="355854" cy="588504"/>
            </a:xfrm>
            <a:custGeom>
              <a:avLst/>
              <a:gdLst/>
              <a:ahLst/>
              <a:cxnLst/>
              <a:rect l="l" t="t" r="r" b="b"/>
              <a:pathLst>
                <a:path w="3558543" h="5885036" extrusionOk="0">
                  <a:moveTo>
                    <a:pt x="2930777" y="1812384"/>
                  </a:moveTo>
                  <a:cubicBezTo>
                    <a:pt x="3276946" y="2012559"/>
                    <a:pt x="3557647" y="1785455"/>
                    <a:pt x="3558544" y="1305215"/>
                  </a:cubicBezTo>
                  <a:cubicBezTo>
                    <a:pt x="3558544" y="824976"/>
                    <a:pt x="3277842" y="272925"/>
                    <a:pt x="2931674" y="72750"/>
                  </a:cubicBezTo>
                  <a:cubicBezTo>
                    <a:pt x="2585505" y="-127424"/>
                    <a:pt x="2304803" y="99680"/>
                    <a:pt x="2303906" y="579919"/>
                  </a:cubicBezTo>
                  <a:cubicBezTo>
                    <a:pt x="2303906" y="685841"/>
                    <a:pt x="2317359" y="794456"/>
                    <a:pt x="2342469" y="902173"/>
                  </a:cubicBezTo>
                  <a:lnTo>
                    <a:pt x="1066308" y="1378822"/>
                  </a:lnTo>
                  <a:cubicBezTo>
                    <a:pt x="953309" y="1160695"/>
                    <a:pt x="798161" y="976678"/>
                    <a:pt x="627767" y="877937"/>
                  </a:cubicBezTo>
                  <a:cubicBezTo>
                    <a:pt x="281598" y="677762"/>
                    <a:pt x="897" y="904866"/>
                    <a:pt x="0" y="1385106"/>
                  </a:cubicBezTo>
                  <a:cubicBezTo>
                    <a:pt x="0" y="1865345"/>
                    <a:pt x="280702" y="2417397"/>
                    <a:pt x="626870" y="2617571"/>
                  </a:cubicBezTo>
                  <a:cubicBezTo>
                    <a:pt x="790987" y="2712721"/>
                    <a:pt x="940754" y="2710926"/>
                    <a:pt x="1052855" y="2632831"/>
                  </a:cubicBezTo>
                  <a:lnTo>
                    <a:pt x="2303906" y="4545710"/>
                  </a:lnTo>
                  <a:cubicBezTo>
                    <a:pt x="2303906" y="4557380"/>
                    <a:pt x="2303009" y="4568151"/>
                    <a:pt x="2303009" y="4579821"/>
                  </a:cubicBezTo>
                  <a:cubicBezTo>
                    <a:pt x="2303009" y="5060060"/>
                    <a:pt x="2583711" y="5612111"/>
                    <a:pt x="2929880" y="5812286"/>
                  </a:cubicBezTo>
                  <a:cubicBezTo>
                    <a:pt x="3276049" y="6012461"/>
                    <a:pt x="3556750" y="5785357"/>
                    <a:pt x="3557647" y="5305117"/>
                  </a:cubicBezTo>
                  <a:cubicBezTo>
                    <a:pt x="3557647" y="4824878"/>
                    <a:pt x="3276946" y="4272827"/>
                    <a:pt x="2930777" y="4072652"/>
                  </a:cubicBezTo>
                  <a:cubicBezTo>
                    <a:pt x="2702987" y="3941596"/>
                    <a:pt x="2503895" y="3994557"/>
                    <a:pt x="2393587" y="4182164"/>
                  </a:cubicBezTo>
                  <a:lnTo>
                    <a:pt x="1217869" y="2384184"/>
                  </a:lnTo>
                  <a:cubicBezTo>
                    <a:pt x="1242083" y="2306088"/>
                    <a:pt x="1254638" y="2214529"/>
                    <a:pt x="1254638" y="2110402"/>
                  </a:cubicBezTo>
                  <a:cubicBezTo>
                    <a:pt x="1254638" y="2015252"/>
                    <a:pt x="1243876" y="1918306"/>
                    <a:pt x="1223249" y="1821361"/>
                  </a:cubicBezTo>
                  <a:lnTo>
                    <a:pt x="2508379" y="1341121"/>
                  </a:lnTo>
                  <a:cubicBezTo>
                    <a:pt x="2619583" y="1546682"/>
                    <a:pt x="2768454" y="1718132"/>
                    <a:pt x="2930777" y="1812384"/>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882;p46"/>
            <p:cNvSpPr/>
            <p:nvPr/>
          </p:nvSpPr>
          <p:spPr>
            <a:xfrm>
              <a:off x="4013845" y="1984954"/>
              <a:ext cx="178196" cy="261663"/>
            </a:xfrm>
            <a:custGeom>
              <a:avLst/>
              <a:gdLst/>
              <a:ahLst/>
              <a:cxnLst/>
              <a:rect l="l" t="t" r="r" b="b"/>
              <a:pathLst>
                <a:path w="1781962" h="2616632" extrusionOk="0">
                  <a:moveTo>
                    <a:pt x="0" y="0"/>
                  </a:moveTo>
                  <a:lnTo>
                    <a:pt x="1781066" y="1029598"/>
                  </a:lnTo>
                  <a:lnTo>
                    <a:pt x="1781963" y="2616632"/>
                  </a:lnTo>
                  <a:lnTo>
                    <a:pt x="897" y="1587035"/>
                  </a:lnTo>
                  <a:lnTo>
                    <a:pt x="0"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883;p46"/>
            <p:cNvSpPr/>
            <p:nvPr/>
          </p:nvSpPr>
          <p:spPr>
            <a:xfrm>
              <a:off x="4013845" y="1984954"/>
              <a:ext cx="178196" cy="146675"/>
            </a:xfrm>
            <a:custGeom>
              <a:avLst/>
              <a:gdLst/>
              <a:ahLst/>
              <a:cxnLst/>
              <a:rect l="l" t="t" r="r" b="b"/>
              <a:pathLst>
                <a:path w="1781962" h="1466750" extrusionOk="0">
                  <a:moveTo>
                    <a:pt x="0" y="0"/>
                  </a:moveTo>
                  <a:lnTo>
                    <a:pt x="891430" y="1466751"/>
                  </a:lnTo>
                  <a:lnTo>
                    <a:pt x="1781963" y="102870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884;p46"/>
            <p:cNvSpPr/>
            <p:nvPr/>
          </p:nvSpPr>
          <p:spPr>
            <a:xfrm>
              <a:off x="4087793" y="2103886"/>
              <a:ext cx="30312" cy="44141"/>
            </a:xfrm>
            <a:custGeom>
              <a:avLst/>
              <a:gdLst/>
              <a:ahLst/>
              <a:cxnLst/>
              <a:rect l="l" t="t" r="r" b="b"/>
              <a:pathLst>
                <a:path w="303121" h="441407" extrusionOk="0">
                  <a:moveTo>
                    <a:pt x="303122" y="308224"/>
                  </a:moveTo>
                  <a:cubicBezTo>
                    <a:pt x="303122" y="420429"/>
                    <a:pt x="235861" y="471595"/>
                    <a:pt x="151561" y="423122"/>
                  </a:cubicBezTo>
                  <a:cubicBezTo>
                    <a:pt x="68158" y="374649"/>
                    <a:pt x="0" y="244491"/>
                    <a:pt x="0" y="133183"/>
                  </a:cubicBezTo>
                  <a:cubicBezTo>
                    <a:pt x="0" y="20978"/>
                    <a:pt x="67261" y="-30188"/>
                    <a:pt x="151561" y="18285"/>
                  </a:cubicBezTo>
                  <a:cubicBezTo>
                    <a:pt x="235861" y="66758"/>
                    <a:pt x="303122" y="196916"/>
                    <a:pt x="303122" y="3082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885;p46"/>
            <p:cNvSpPr/>
            <p:nvPr/>
          </p:nvSpPr>
          <p:spPr>
            <a:xfrm>
              <a:off x="3929793" y="1754097"/>
              <a:ext cx="266980" cy="310674"/>
            </a:xfrm>
            <a:custGeom>
              <a:avLst/>
              <a:gdLst/>
              <a:ahLst/>
              <a:cxnLst/>
              <a:rect l="l" t="t" r="r" b="b"/>
              <a:pathLst>
                <a:path w="2669804" h="3106745" extrusionOk="0">
                  <a:moveTo>
                    <a:pt x="2668011" y="1540357"/>
                  </a:moveTo>
                  <a:lnTo>
                    <a:pt x="0" y="0"/>
                  </a:lnTo>
                  <a:lnTo>
                    <a:pt x="897" y="1358135"/>
                  </a:lnTo>
                  <a:lnTo>
                    <a:pt x="2433944" y="2762948"/>
                  </a:lnTo>
                  <a:lnTo>
                    <a:pt x="2669805" y="3106746"/>
                  </a:lnTo>
                  <a:lnTo>
                    <a:pt x="2668011" y="1540357"/>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886;p46"/>
            <p:cNvSpPr/>
            <p:nvPr/>
          </p:nvSpPr>
          <p:spPr>
            <a:xfrm>
              <a:off x="3901448" y="1769762"/>
              <a:ext cx="100712" cy="95060"/>
            </a:xfrm>
            <a:custGeom>
              <a:avLst/>
              <a:gdLst/>
              <a:ahLst/>
              <a:cxnLst/>
              <a:rect l="l" t="t" r="r" b="b"/>
              <a:pathLst>
                <a:path w="1007118" h="950604" extrusionOk="0">
                  <a:moveTo>
                    <a:pt x="0" y="368932"/>
                  </a:moveTo>
                  <a:lnTo>
                    <a:pt x="0" y="0"/>
                  </a:lnTo>
                  <a:lnTo>
                    <a:pt x="1007118" y="581673"/>
                  </a:lnTo>
                  <a:lnTo>
                    <a:pt x="1007118" y="950605"/>
                  </a:lnTo>
                  <a:lnTo>
                    <a:pt x="0" y="368932"/>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887;p46"/>
            <p:cNvSpPr/>
            <p:nvPr/>
          </p:nvSpPr>
          <p:spPr>
            <a:xfrm>
              <a:off x="4069105" y="1867512"/>
              <a:ext cx="58472" cy="45690"/>
            </a:xfrm>
            <a:custGeom>
              <a:avLst/>
              <a:gdLst/>
              <a:ahLst/>
              <a:cxnLst/>
              <a:rect l="l" t="t" r="r" b="b"/>
              <a:pathLst>
                <a:path w="584720" h="456901" extrusionOk="0">
                  <a:moveTo>
                    <a:pt x="584720" y="337514"/>
                  </a:moveTo>
                  <a:lnTo>
                    <a:pt x="0" y="0"/>
                  </a:lnTo>
                  <a:lnTo>
                    <a:pt x="0" y="119387"/>
                  </a:lnTo>
                  <a:lnTo>
                    <a:pt x="584720" y="456901"/>
                  </a:lnTo>
                  <a:lnTo>
                    <a:pt x="584720" y="337514"/>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888;p46"/>
            <p:cNvSpPr/>
            <p:nvPr/>
          </p:nvSpPr>
          <p:spPr>
            <a:xfrm>
              <a:off x="4015097" y="1860082"/>
              <a:ext cx="112729" cy="77018"/>
            </a:xfrm>
            <a:custGeom>
              <a:avLst/>
              <a:gdLst/>
              <a:ahLst/>
              <a:cxnLst/>
              <a:rect l="l" t="t" r="r" b="b"/>
              <a:pathLst>
                <a:path w="1127290" h="770178" extrusionOk="0">
                  <a:moveTo>
                    <a:pt x="1127291" y="650792"/>
                  </a:moveTo>
                  <a:lnTo>
                    <a:pt x="0" y="0"/>
                  </a:lnTo>
                  <a:lnTo>
                    <a:pt x="0" y="119387"/>
                  </a:lnTo>
                  <a:lnTo>
                    <a:pt x="1127291" y="770178"/>
                  </a:lnTo>
                  <a:lnTo>
                    <a:pt x="1127291" y="650792"/>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889;p46"/>
            <p:cNvSpPr/>
            <p:nvPr/>
          </p:nvSpPr>
          <p:spPr>
            <a:xfrm>
              <a:off x="3991312" y="1870197"/>
              <a:ext cx="136584" cy="90752"/>
            </a:xfrm>
            <a:custGeom>
              <a:avLst/>
              <a:gdLst/>
              <a:ahLst/>
              <a:cxnLst/>
              <a:rect l="l" t="t" r="r" b="b"/>
              <a:pathLst>
                <a:path w="1365842" h="907518" extrusionOk="0">
                  <a:moveTo>
                    <a:pt x="1365842" y="788132"/>
                  </a:moveTo>
                  <a:lnTo>
                    <a:pt x="0" y="0"/>
                  </a:lnTo>
                  <a:lnTo>
                    <a:pt x="0" y="119387"/>
                  </a:lnTo>
                  <a:lnTo>
                    <a:pt x="1365842" y="907518"/>
                  </a:lnTo>
                  <a:lnTo>
                    <a:pt x="1365842" y="788132"/>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890;p46"/>
            <p:cNvSpPr/>
            <p:nvPr/>
          </p:nvSpPr>
          <p:spPr>
            <a:xfrm>
              <a:off x="4141801" y="1908579"/>
              <a:ext cx="30312" cy="44115"/>
            </a:xfrm>
            <a:custGeom>
              <a:avLst/>
              <a:gdLst/>
              <a:ahLst/>
              <a:cxnLst/>
              <a:rect l="l" t="t" r="r" b="b"/>
              <a:pathLst>
                <a:path w="303121" h="441146" extrusionOk="0">
                  <a:moveTo>
                    <a:pt x="0" y="133053"/>
                  </a:moveTo>
                  <a:cubicBezTo>
                    <a:pt x="0" y="245258"/>
                    <a:pt x="68158" y="374519"/>
                    <a:pt x="151561" y="422992"/>
                  </a:cubicBezTo>
                  <a:cubicBezTo>
                    <a:pt x="234964" y="471465"/>
                    <a:pt x="303122" y="419401"/>
                    <a:pt x="303122" y="308093"/>
                  </a:cubicBezTo>
                  <a:cubicBezTo>
                    <a:pt x="303122" y="195888"/>
                    <a:pt x="234964" y="66627"/>
                    <a:pt x="151561" y="18154"/>
                  </a:cubicBezTo>
                  <a:cubicBezTo>
                    <a:pt x="67261" y="-30319"/>
                    <a:pt x="0" y="21745"/>
                    <a:pt x="0" y="13305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891;p46"/>
            <p:cNvSpPr/>
            <p:nvPr/>
          </p:nvSpPr>
          <p:spPr>
            <a:xfrm>
              <a:off x="4219951" y="1998292"/>
              <a:ext cx="266891" cy="289849"/>
            </a:xfrm>
            <a:custGeom>
              <a:avLst/>
              <a:gdLst/>
              <a:ahLst/>
              <a:cxnLst/>
              <a:rect l="l" t="t" r="r" b="b"/>
              <a:pathLst>
                <a:path w="2668907" h="2898492" extrusionOk="0">
                  <a:moveTo>
                    <a:pt x="0" y="0"/>
                  </a:moveTo>
                  <a:lnTo>
                    <a:pt x="2668011" y="1540357"/>
                  </a:lnTo>
                  <a:lnTo>
                    <a:pt x="2668908" y="2898492"/>
                  </a:lnTo>
                  <a:lnTo>
                    <a:pt x="235861" y="1493680"/>
                  </a:lnTo>
                  <a:lnTo>
                    <a:pt x="897" y="1565491"/>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892;p46"/>
            <p:cNvSpPr/>
            <p:nvPr/>
          </p:nvSpPr>
          <p:spPr>
            <a:xfrm>
              <a:off x="4408621" y="2137934"/>
              <a:ext cx="100712" cy="95060"/>
            </a:xfrm>
            <a:custGeom>
              <a:avLst/>
              <a:gdLst/>
              <a:ahLst/>
              <a:cxnLst/>
              <a:rect l="l" t="t" r="r" b="b"/>
              <a:pathLst>
                <a:path w="1007118" h="950604" extrusionOk="0">
                  <a:moveTo>
                    <a:pt x="0" y="368931"/>
                  </a:moveTo>
                  <a:lnTo>
                    <a:pt x="0" y="0"/>
                  </a:lnTo>
                  <a:lnTo>
                    <a:pt x="1007118" y="581673"/>
                  </a:lnTo>
                  <a:lnTo>
                    <a:pt x="1007118" y="950605"/>
                  </a:lnTo>
                  <a:lnTo>
                    <a:pt x="0" y="36893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893;p46"/>
            <p:cNvSpPr/>
            <p:nvPr/>
          </p:nvSpPr>
          <p:spPr>
            <a:xfrm>
              <a:off x="4288355" y="2070709"/>
              <a:ext cx="58472" cy="45690"/>
            </a:xfrm>
            <a:custGeom>
              <a:avLst/>
              <a:gdLst/>
              <a:ahLst/>
              <a:cxnLst/>
              <a:rect l="l" t="t" r="r" b="b"/>
              <a:pathLst>
                <a:path w="584720" h="456901" extrusionOk="0">
                  <a:moveTo>
                    <a:pt x="0" y="0"/>
                  </a:moveTo>
                  <a:lnTo>
                    <a:pt x="584721" y="337514"/>
                  </a:lnTo>
                  <a:lnTo>
                    <a:pt x="584721" y="456901"/>
                  </a:lnTo>
                  <a:lnTo>
                    <a:pt x="0" y="11938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894;p46"/>
            <p:cNvSpPr/>
            <p:nvPr/>
          </p:nvSpPr>
          <p:spPr>
            <a:xfrm>
              <a:off x="4288355" y="2094520"/>
              <a:ext cx="105555" cy="72889"/>
            </a:xfrm>
            <a:custGeom>
              <a:avLst/>
              <a:gdLst/>
              <a:ahLst/>
              <a:cxnLst/>
              <a:rect l="l" t="t" r="r" b="b"/>
              <a:pathLst>
                <a:path w="1055546" h="728886" extrusionOk="0">
                  <a:moveTo>
                    <a:pt x="0" y="0"/>
                  </a:moveTo>
                  <a:lnTo>
                    <a:pt x="1055546" y="609500"/>
                  </a:lnTo>
                  <a:lnTo>
                    <a:pt x="1055546" y="728887"/>
                  </a:lnTo>
                  <a:lnTo>
                    <a:pt x="0" y="12028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 name="Google Shape;895;p46"/>
            <p:cNvSpPr/>
            <p:nvPr/>
          </p:nvSpPr>
          <p:spPr>
            <a:xfrm>
              <a:off x="4288355" y="2118420"/>
              <a:ext cx="136584" cy="90752"/>
            </a:xfrm>
            <a:custGeom>
              <a:avLst/>
              <a:gdLst/>
              <a:ahLst/>
              <a:cxnLst/>
              <a:rect l="l" t="t" r="r" b="b"/>
              <a:pathLst>
                <a:path w="1365842" h="907518" extrusionOk="0">
                  <a:moveTo>
                    <a:pt x="0" y="0"/>
                  </a:moveTo>
                  <a:lnTo>
                    <a:pt x="1365842" y="788132"/>
                  </a:lnTo>
                  <a:lnTo>
                    <a:pt x="1365842" y="907518"/>
                  </a:lnTo>
                  <a:lnTo>
                    <a:pt x="0" y="11938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896;p46"/>
            <p:cNvSpPr/>
            <p:nvPr/>
          </p:nvSpPr>
          <p:spPr>
            <a:xfrm>
              <a:off x="4243825" y="2044090"/>
              <a:ext cx="30312" cy="44141"/>
            </a:xfrm>
            <a:custGeom>
              <a:avLst/>
              <a:gdLst/>
              <a:ahLst/>
              <a:cxnLst/>
              <a:rect l="l" t="t" r="r" b="b"/>
              <a:pathLst>
                <a:path w="303121" h="441407" extrusionOk="0">
                  <a:moveTo>
                    <a:pt x="303122" y="308224"/>
                  </a:moveTo>
                  <a:cubicBezTo>
                    <a:pt x="303122" y="420430"/>
                    <a:pt x="235861" y="471595"/>
                    <a:pt x="151561" y="423122"/>
                  </a:cubicBezTo>
                  <a:cubicBezTo>
                    <a:pt x="68157" y="374649"/>
                    <a:pt x="0" y="244491"/>
                    <a:pt x="0" y="133183"/>
                  </a:cubicBezTo>
                  <a:cubicBezTo>
                    <a:pt x="0" y="20978"/>
                    <a:pt x="67261" y="-30188"/>
                    <a:pt x="151561" y="18285"/>
                  </a:cubicBezTo>
                  <a:cubicBezTo>
                    <a:pt x="234964" y="66758"/>
                    <a:pt x="302225" y="196916"/>
                    <a:pt x="303122" y="30822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897;p46"/>
            <p:cNvSpPr/>
            <p:nvPr/>
          </p:nvSpPr>
          <p:spPr>
            <a:xfrm>
              <a:off x="4037451" y="1690900"/>
              <a:ext cx="70758" cy="120553"/>
            </a:xfrm>
            <a:custGeom>
              <a:avLst/>
              <a:gdLst/>
              <a:ahLst/>
              <a:cxnLst/>
              <a:rect l="l" t="t" r="r" b="b"/>
              <a:pathLst>
                <a:path w="707583" h="1205535" extrusionOk="0">
                  <a:moveTo>
                    <a:pt x="383835" y="350979"/>
                  </a:moveTo>
                  <a:lnTo>
                    <a:pt x="0" y="129261"/>
                  </a:lnTo>
                  <a:lnTo>
                    <a:pt x="0" y="0"/>
                  </a:lnTo>
                  <a:lnTo>
                    <a:pt x="383835" y="221718"/>
                  </a:lnTo>
                  <a:cubicBezTo>
                    <a:pt x="415223" y="239671"/>
                    <a:pt x="460961" y="276474"/>
                    <a:pt x="499524" y="333026"/>
                  </a:cubicBezTo>
                  <a:cubicBezTo>
                    <a:pt x="541674" y="393168"/>
                    <a:pt x="571268" y="469468"/>
                    <a:pt x="571268" y="552051"/>
                  </a:cubicBezTo>
                  <a:cubicBezTo>
                    <a:pt x="571268" y="643611"/>
                    <a:pt x="547951" y="695674"/>
                    <a:pt x="504008" y="710036"/>
                  </a:cubicBezTo>
                  <a:cubicBezTo>
                    <a:pt x="462754" y="723501"/>
                    <a:pt x="413430" y="700162"/>
                    <a:pt x="383835" y="683107"/>
                  </a:cubicBezTo>
                  <a:lnTo>
                    <a:pt x="225996" y="591547"/>
                  </a:lnTo>
                  <a:lnTo>
                    <a:pt x="225099" y="590650"/>
                  </a:lnTo>
                  <a:cubicBezTo>
                    <a:pt x="211647" y="582571"/>
                    <a:pt x="190124" y="574492"/>
                    <a:pt x="173084" y="579878"/>
                  </a:cubicBezTo>
                  <a:cubicBezTo>
                    <a:pt x="158736" y="584366"/>
                    <a:pt x="143490" y="597831"/>
                    <a:pt x="143490" y="648997"/>
                  </a:cubicBezTo>
                  <a:cubicBezTo>
                    <a:pt x="143490" y="700162"/>
                    <a:pt x="159632" y="730682"/>
                    <a:pt x="172188" y="749533"/>
                  </a:cubicBezTo>
                  <a:cubicBezTo>
                    <a:pt x="188330" y="772872"/>
                    <a:pt x="209854" y="789029"/>
                    <a:pt x="223306" y="796210"/>
                  </a:cubicBezTo>
                  <a:lnTo>
                    <a:pt x="225099" y="797108"/>
                  </a:lnTo>
                  <a:lnTo>
                    <a:pt x="707584" y="1076275"/>
                  </a:lnTo>
                  <a:lnTo>
                    <a:pt x="707584" y="1205536"/>
                  </a:lnTo>
                  <a:lnTo>
                    <a:pt x="227790" y="928164"/>
                  </a:lnTo>
                  <a:cubicBezTo>
                    <a:pt x="194608" y="911109"/>
                    <a:pt x="147077" y="874305"/>
                    <a:pt x="105824" y="816856"/>
                  </a:cubicBezTo>
                  <a:cubicBezTo>
                    <a:pt x="60983" y="753123"/>
                    <a:pt x="30492" y="673233"/>
                    <a:pt x="30492" y="584366"/>
                  </a:cubicBezTo>
                  <a:cubicBezTo>
                    <a:pt x="30492" y="495499"/>
                    <a:pt x="60983" y="450617"/>
                    <a:pt x="104927" y="438050"/>
                  </a:cubicBezTo>
                  <a:cubicBezTo>
                    <a:pt x="146180" y="426381"/>
                    <a:pt x="193711" y="443436"/>
                    <a:pt x="226893" y="463184"/>
                  </a:cubicBezTo>
                  <a:lnTo>
                    <a:pt x="382938" y="553846"/>
                  </a:lnTo>
                  <a:cubicBezTo>
                    <a:pt x="405358" y="567311"/>
                    <a:pt x="422398" y="572697"/>
                    <a:pt x="434056" y="569106"/>
                  </a:cubicBezTo>
                  <a:cubicBezTo>
                    <a:pt x="443024" y="566413"/>
                    <a:pt x="459167" y="553846"/>
                    <a:pt x="459167" y="488318"/>
                  </a:cubicBezTo>
                  <a:cubicBezTo>
                    <a:pt x="459167" y="445231"/>
                    <a:pt x="445715" y="417404"/>
                    <a:pt x="432263" y="399452"/>
                  </a:cubicBezTo>
                  <a:cubicBezTo>
                    <a:pt x="417017" y="375215"/>
                    <a:pt x="397287" y="358160"/>
                    <a:pt x="383835" y="350979"/>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98;p46"/>
            <p:cNvSpPr/>
            <p:nvPr/>
          </p:nvSpPr>
          <p:spPr>
            <a:xfrm>
              <a:off x="4014292" y="1669586"/>
              <a:ext cx="30312" cy="45529"/>
            </a:xfrm>
            <a:custGeom>
              <a:avLst/>
              <a:gdLst/>
              <a:ahLst/>
              <a:cxnLst/>
              <a:rect l="l" t="t" r="r" b="b"/>
              <a:pathLst>
                <a:path w="303121" h="455290" extrusionOk="0">
                  <a:moveTo>
                    <a:pt x="303122" y="315166"/>
                  </a:moveTo>
                  <a:cubicBezTo>
                    <a:pt x="303122" y="430962"/>
                    <a:pt x="234964" y="485718"/>
                    <a:pt x="151561" y="438143"/>
                  </a:cubicBezTo>
                  <a:cubicBezTo>
                    <a:pt x="68158" y="389670"/>
                    <a:pt x="0" y="256819"/>
                    <a:pt x="0" y="140125"/>
                  </a:cubicBezTo>
                  <a:cubicBezTo>
                    <a:pt x="0" y="24329"/>
                    <a:pt x="68158" y="-30427"/>
                    <a:pt x="151561" y="17148"/>
                  </a:cubicBezTo>
                  <a:cubicBezTo>
                    <a:pt x="234964" y="65620"/>
                    <a:pt x="303122" y="199369"/>
                    <a:pt x="303122" y="31516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99;p46"/>
            <p:cNvSpPr/>
            <p:nvPr/>
          </p:nvSpPr>
          <p:spPr>
            <a:xfrm>
              <a:off x="4097450" y="1784165"/>
              <a:ext cx="30312" cy="45529"/>
            </a:xfrm>
            <a:custGeom>
              <a:avLst/>
              <a:gdLst/>
              <a:ahLst/>
              <a:cxnLst/>
              <a:rect l="l" t="t" r="r" b="b"/>
              <a:pathLst>
                <a:path w="303121" h="455290" extrusionOk="0">
                  <a:moveTo>
                    <a:pt x="303122" y="315166"/>
                  </a:moveTo>
                  <a:cubicBezTo>
                    <a:pt x="303122" y="430962"/>
                    <a:pt x="234964" y="485718"/>
                    <a:pt x="151561" y="438143"/>
                  </a:cubicBezTo>
                  <a:cubicBezTo>
                    <a:pt x="68158" y="389670"/>
                    <a:pt x="0" y="256819"/>
                    <a:pt x="0" y="140125"/>
                  </a:cubicBezTo>
                  <a:cubicBezTo>
                    <a:pt x="0" y="24329"/>
                    <a:pt x="68158" y="-30427"/>
                    <a:pt x="151561" y="17148"/>
                  </a:cubicBezTo>
                  <a:cubicBezTo>
                    <a:pt x="234964" y="65620"/>
                    <a:pt x="303122" y="199369"/>
                    <a:pt x="303122" y="31516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808315405"/>
      </p:ext>
    </p:extLst>
  </p:cSld>
  <p:clrMapOvr>
    <a:masterClrMapping/>
  </p:clrMapOvr>
  <p:transition>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62629" y="1080787"/>
            <a:ext cx="8958146" cy="3351066"/>
          </a:xfrm>
          <a:prstGeom prst="rect">
            <a:avLst/>
          </a:prstGeom>
        </p:spPr>
      </p:pic>
      <p:sp>
        <p:nvSpPr>
          <p:cNvPr id="2" name="Title 1">
            <a:extLst>
              <a:ext uri="{FF2B5EF4-FFF2-40B4-BE49-F238E27FC236}">
                <a16:creationId xmlns:a16="http://schemas.microsoft.com/office/drawing/2014/main" id="{97B638B5-672B-42E1-82A9-06472F8175CD}"/>
              </a:ext>
            </a:extLst>
          </p:cNvPr>
          <p:cNvSpPr>
            <a:spLocks noGrp="1"/>
          </p:cNvSpPr>
          <p:nvPr>
            <p:ph type="title"/>
          </p:nvPr>
        </p:nvSpPr>
        <p:spPr>
          <a:xfrm>
            <a:off x="1913467" y="273844"/>
            <a:ext cx="6601883" cy="567232"/>
          </a:xfrm>
        </p:spPr>
        <p:txBody>
          <a:bodyPr lIns="68580" tIns="34290" rIns="68580" bIns="34290" anchor="t"/>
          <a:lstStyle/>
          <a:p>
            <a:r>
              <a:rPr lang="en-US"/>
              <a:t>Canvas Training Array Overview</a:t>
            </a:r>
          </a:p>
        </p:txBody>
      </p:sp>
    </p:spTree>
    <p:extLst>
      <p:ext uri="{BB962C8B-B14F-4D97-AF65-F5344CB8AC3E}">
        <p14:creationId xmlns:p14="http://schemas.microsoft.com/office/powerpoint/2010/main" val="1200594060"/>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67" y="273844"/>
            <a:ext cx="6601883" cy="567232"/>
          </a:xfrm>
        </p:spPr>
        <p:txBody>
          <a:bodyPr/>
          <a:lstStyle/>
          <a:p>
            <a:r>
              <a:rPr lang="en-US" dirty="0"/>
              <a:t>TCC Training Array in Canvas</a:t>
            </a:r>
          </a:p>
        </p:txBody>
      </p:sp>
      <p:pic>
        <p:nvPicPr>
          <p:cNvPr id="5" name="Picture 4"/>
          <p:cNvPicPr>
            <a:picLocks noChangeAspect="1"/>
          </p:cNvPicPr>
          <p:nvPr/>
        </p:nvPicPr>
        <p:blipFill>
          <a:blip r:embed="rId3"/>
          <a:stretch>
            <a:fillRect/>
          </a:stretch>
        </p:blipFill>
        <p:spPr>
          <a:xfrm>
            <a:off x="371736" y="1017393"/>
            <a:ext cx="2085714" cy="2100000"/>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D1BBD4A4-C8FE-4AAD-A171-09302B63B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312072"/>
            <a:ext cx="6410064" cy="3557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107850"/>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36"/>
          <p:cNvSpPr txBox="1">
            <a:spLocks noGrp="1"/>
          </p:cNvSpPr>
          <p:nvPr>
            <p:ph type="ctrTitle"/>
          </p:nvPr>
        </p:nvSpPr>
        <p:spPr>
          <a:xfrm>
            <a:off x="953453" y="2038250"/>
            <a:ext cx="4206568"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4400" dirty="0">
                <a:latin typeface="Open Sans" panose="020B0606030504020204" pitchFamily="34" charset="0"/>
                <a:ea typeface="Open Sans" panose="020B0606030504020204" pitchFamily="34" charset="0"/>
                <a:cs typeface="Open Sans" panose="020B0606030504020204" pitchFamily="34" charset="0"/>
              </a:rPr>
              <a:t>WHY IT’S WORKING</a:t>
            </a:r>
            <a:endParaRPr sz="44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54" name="Grupo 53">
            <a:extLst>
              <a:ext uri="{FF2B5EF4-FFF2-40B4-BE49-F238E27FC236}">
                <a16:creationId xmlns:a16="http://schemas.microsoft.com/office/drawing/2014/main" id="{C1C0CF39-E114-3949-A27F-1C46512C1BF9}"/>
              </a:ext>
            </a:extLst>
          </p:cNvPr>
          <p:cNvGrpSpPr/>
          <p:nvPr/>
        </p:nvGrpSpPr>
        <p:grpSpPr>
          <a:xfrm>
            <a:off x="5051577" y="597671"/>
            <a:ext cx="3378214" cy="3959923"/>
            <a:chOff x="7017258" y="4131327"/>
            <a:chExt cx="583504" cy="683980"/>
          </a:xfrm>
        </p:grpSpPr>
        <p:sp>
          <p:nvSpPr>
            <p:cNvPr id="55" name="Google Shape;1160;p46">
              <a:extLst>
                <a:ext uri="{FF2B5EF4-FFF2-40B4-BE49-F238E27FC236}">
                  <a16:creationId xmlns:a16="http://schemas.microsoft.com/office/drawing/2014/main" id="{0B46D6C6-9873-6D47-AAD1-DB7F3E676FA1}"/>
                </a:ext>
              </a:extLst>
            </p:cNvPr>
            <p:cNvSpPr/>
            <p:nvPr/>
          </p:nvSpPr>
          <p:spPr>
            <a:xfrm>
              <a:off x="7315814" y="4178415"/>
              <a:ext cx="150241" cy="410597"/>
            </a:xfrm>
            <a:custGeom>
              <a:avLst/>
              <a:gdLst/>
              <a:ahLst/>
              <a:cxnLst/>
              <a:rect l="l" t="t" r="r" b="b"/>
              <a:pathLst>
                <a:path w="1502409" h="4105966" extrusionOk="0">
                  <a:moveTo>
                    <a:pt x="0" y="0"/>
                  </a:moveTo>
                  <a:lnTo>
                    <a:pt x="1502410" y="868091"/>
                  </a:lnTo>
                  <a:lnTo>
                    <a:pt x="1502410" y="4105966"/>
                  </a:lnTo>
                  <a:lnTo>
                    <a:pt x="0" y="3238679"/>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1161;p46">
              <a:extLst>
                <a:ext uri="{FF2B5EF4-FFF2-40B4-BE49-F238E27FC236}">
                  <a16:creationId xmlns:a16="http://schemas.microsoft.com/office/drawing/2014/main" id="{DA490056-2149-524D-843B-0B23B4A63343}"/>
                </a:ext>
              </a:extLst>
            </p:cNvPr>
            <p:cNvSpPr/>
            <p:nvPr/>
          </p:nvSpPr>
          <p:spPr>
            <a:xfrm>
              <a:off x="7320563" y="4281056"/>
              <a:ext cx="70592" cy="94782"/>
            </a:xfrm>
            <a:custGeom>
              <a:avLst/>
              <a:gdLst/>
              <a:ahLst/>
              <a:cxnLst/>
              <a:rect l="l" t="t" r="r" b="b"/>
              <a:pathLst>
                <a:path w="705920" h="947817" extrusionOk="0">
                  <a:moveTo>
                    <a:pt x="352852" y="947818"/>
                  </a:moveTo>
                  <a:cubicBezTo>
                    <a:pt x="-335753" y="51620"/>
                    <a:pt x="162642" y="-272810"/>
                    <a:pt x="352852" y="252381"/>
                  </a:cubicBezTo>
                  <a:cubicBezTo>
                    <a:pt x="543863" y="-49564"/>
                    <a:pt x="1041456" y="855467"/>
                    <a:pt x="352852" y="947818"/>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1162;p46">
              <a:extLst>
                <a:ext uri="{FF2B5EF4-FFF2-40B4-BE49-F238E27FC236}">
                  <a16:creationId xmlns:a16="http://schemas.microsoft.com/office/drawing/2014/main" id="{3C5EE54E-1191-F64D-B370-D9B5C3978D8F}"/>
                </a:ext>
              </a:extLst>
            </p:cNvPr>
            <p:cNvSpPr/>
            <p:nvPr/>
          </p:nvSpPr>
          <p:spPr>
            <a:xfrm>
              <a:off x="7077193" y="4326164"/>
              <a:ext cx="134029" cy="147278"/>
            </a:xfrm>
            <a:custGeom>
              <a:avLst/>
              <a:gdLst/>
              <a:ahLst/>
              <a:cxnLst/>
              <a:rect l="l" t="t" r="r" b="b"/>
              <a:pathLst>
                <a:path w="1340290" h="1472783" extrusionOk="0">
                  <a:moveTo>
                    <a:pt x="1340291" y="774135"/>
                  </a:moveTo>
                  <a:lnTo>
                    <a:pt x="0" y="0"/>
                  </a:lnTo>
                  <a:lnTo>
                    <a:pt x="0" y="698649"/>
                  </a:lnTo>
                  <a:lnTo>
                    <a:pt x="1340291" y="1472784"/>
                  </a:lnTo>
                  <a:lnTo>
                    <a:pt x="1340291" y="774135"/>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1163;p46">
              <a:extLst>
                <a:ext uri="{FF2B5EF4-FFF2-40B4-BE49-F238E27FC236}">
                  <a16:creationId xmlns:a16="http://schemas.microsoft.com/office/drawing/2014/main" id="{BA083FF7-428D-C24A-B881-36F5DB395AF1}"/>
                </a:ext>
              </a:extLst>
            </p:cNvPr>
            <p:cNvSpPr/>
            <p:nvPr/>
          </p:nvSpPr>
          <p:spPr>
            <a:xfrm>
              <a:off x="7089116" y="4349542"/>
              <a:ext cx="15249" cy="22656"/>
            </a:xfrm>
            <a:custGeom>
              <a:avLst/>
              <a:gdLst/>
              <a:ahLst/>
              <a:cxnLst/>
              <a:rect l="l" t="t" r="r" b="b"/>
              <a:pathLst>
                <a:path w="152488" h="226558" extrusionOk="0">
                  <a:moveTo>
                    <a:pt x="152488" y="157447"/>
                  </a:moveTo>
                  <a:cubicBezTo>
                    <a:pt x="152488" y="215266"/>
                    <a:pt x="118780" y="241767"/>
                    <a:pt x="76244" y="217675"/>
                  </a:cubicBezTo>
                  <a:cubicBezTo>
                    <a:pt x="34510" y="193584"/>
                    <a:pt x="0" y="126931"/>
                    <a:pt x="0" y="69112"/>
                  </a:cubicBezTo>
                  <a:cubicBezTo>
                    <a:pt x="0" y="11293"/>
                    <a:pt x="33708" y="-15208"/>
                    <a:pt x="76244" y="8884"/>
                  </a:cubicBezTo>
                  <a:cubicBezTo>
                    <a:pt x="118780" y="32975"/>
                    <a:pt x="152488" y="99628"/>
                    <a:pt x="152488" y="1574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1164;p46">
              <a:extLst>
                <a:ext uri="{FF2B5EF4-FFF2-40B4-BE49-F238E27FC236}">
                  <a16:creationId xmlns:a16="http://schemas.microsoft.com/office/drawing/2014/main" id="{839367E8-6B3B-B741-86D0-942ABD040E64}"/>
                </a:ext>
              </a:extLst>
            </p:cNvPr>
            <p:cNvSpPr/>
            <p:nvPr/>
          </p:nvSpPr>
          <p:spPr>
            <a:xfrm>
              <a:off x="7111362" y="4360598"/>
              <a:ext cx="48876" cy="39108"/>
            </a:xfrm>
            <a:custGeom>
              <a:avLst/>
              <a:gdLst/>
              <a:ahLst/>
              <a:cxnLst/>
              <a:rect l="l" t="t" r="r" b="b"/>
              <a:pathLst>
                <a:path w="488764" h="391082" extrusionOk="0">
                  <a:moveTo>
                    <a:pt x="0" y="0"/>
                  </a:moveTo>
                  <a:lnTo>
                    <a:pt x="488765" y="281869"/>
                  </a:lnTo>
                  <a:lnTo>
                    <a:pt x="488765" y="391083"/>
                  </a:lnTo>
                  <a:lnTo>
                    <a:pt x="0" y="11001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1165;p46">
              <a:extLst>
                <a:ext uri="{FF2B5EF4-FFF2-40B4-BE49-F238E27FC236}">
                  <a16:creationId xmlns:a16="http://schemas.microsoft.com/office/drawing/2014/main" id="{A7B9A1FD-47D5-2949-A8F7-750BB12601C5}"/>
                </a:ext>
              </a:extLst>
            </p:cNvPr>
            <p:cNvSpPr/>
            <p:nvPr/>
          </p:nvSpPr>
          <p:spPr>
            <a:xfrm>
              <a:off x="7111442" y="4383982"/>
              <a:ext cx="85875" cy="60469"/>
            </a:xfrm>
            <a:custGeom>
              <a:avLst/>
              <a:gdLst/>
              <a:ahLst/>
              <a:cxnLst/>
              <a:rect l="l" t="t" r="r" b="b"/>
              <a:pathLst>
                <a:path w="858749" h="604692" extrusionOk="0">
                  <a:moveTo>
                    <a:pt x="0" y="0"/>
                  </a:moveTo>
                  <a:lnTo>
                    <a:pt x="858749" y="495479"/>
                  </a:lnTo>
                  <a:lnTo>
                    <a:pt x="858749" y="604692"/>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1166;p46">
              <a:extLst>
                <a:ext uri="{FF2B5EF4-FFF2-40B4-BE49-F238E27FC236}">
                  <a16:creationId xmlns:a16="http://schemas.microsoft.com/office/drawing/2014/main" id="{5FEC3C0A-4C02-A64E-9743-92B4501C194D}"/>
                </a:ext>
              </a:extLst>
            </p:cNvPr>
            <p:cNvSpPr/>
            <p:nvPr/>
          </p:nvSpPr>
          <p:spPr>
            <a:xfrm>
              <a:off x="7281165" y="4207564"/>
              <a:ext cx="150241" cy="410597"/>
            </a:xfrm>
            <a:custGeom>
              <a:avLst/>
              <a:gdLst/>
              <a:ahLst/>
              <a:cxnLst/>
              <a:rect l="l" t="t" r="r" b="b"/>
              <a:pathLst>
                <a:path w="1502410" h="4105966" extrusionOk="0">
                  <a:moveTo>
                    <a:pt x="0" y="0"/>
                  </a:moveTo>
                  <a:lnTo>
                    <a:pt x="1502410" y="868091"/>
                  </a:lnTo>
                  <a:lnTo>
                    <a:pt x="1502410" y="4105967"/>
                  </a:lnTo>
                  <a:lnTo>
                    <a:pt x="0" y="3238679"/>
                  </a:lnTo>
                  <a:lnTo>
                    <a:pt x="0"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1167;p46">
              <a:extLst>
                <a:ext uri="{FF2B5EF4-FFF2-40B4-BE49-F238E27FC236}">
                  <a16:creationId xmlns:a16="http://schemas.microsoft.com/office/drawing/2014/main" id="{245CFDBC-B787-F140-A27C-8FE8AEB99F24}"/>
                </a:ext>
              </a:extLst>
            </p:cNvPr>
            <p:cNvSpPr/>
            <p:nvPr/>
          </p:nvSpPr>
          <p:spPr>
            <a:xfrm>
              <a:off x="7295649" y="4387505"/>
              <a:ext cx="120706" cy="80626"/>
            </a:xfrm>
            <a:custGeom>
              <a:avLst/>
              <a:gdLst/>
              <a:ahLst/>
              <a:cxnLst/>
              <a:rect l="l" t="t" r="r" b="b"/>
              <a:pathLst>
                <a:path w="1207064" h="806256" extrusionOk="0">
                  <a:moveTo>
                    <a:pt x="0" y="0"/>
                  </a:moveTo>
                  <a:lnTo>
                    <a:pt x="1207064" y="697043"/>
                  </a:lnTo>
                  <a:lnTo>
                    <a:pt x="1207064" y="806257"/>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1168;p46">
              <a:extLst>
                <a:ext uri="{FF2B5EF4-FFF2-40B4-BE49-F238E27FC236}">
                  <a16:creationId xmlns:a16="http://schemas.microsoft.com/office/drawing/2014/main" id="{68B13998-FD80-8345-BC29-F5B03C07C4E8}"/>
                </a:ext>
              </a:extLst>
            </p:cNvPr>
            <p:cNvSpPr/>
            <p:nvPr/>
          </p:nvSpPr>
          <p:spPr>
            <a:xfrm>
              <a:off x="7304051" y="4414012"/>
              <a:ext cx="103772" cy="70909"/>
            </a:xfrm>
            <a:custGeom>
              <a:avLst/>
              <a:gdLst/>
              <a:ahLst/>
              <a:cxnLst/>
              <a:rect l="l" t="t" r="r" b="b"/>
              <a:pathLst>
                <a:path w="1037722" h="709088" extrusionOk="0">
                  <a:moveTo>
                    <a:pt x="0" y="0"/>
                  </a:moveTo>
                  <a:lnTo>
                    <a:pt x="1037722" y="599874"/>
                  </a:lnTo>
                  <a:lnTo>
                    <a:pt x="1037722" y="709088"/>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1169;p46">
              <a:extLst>
                <a:ext uri="{FF2B5EF4-FFF2-40B4-BE49-F238E27FC236}">
                  <a16:creationId xmlns:a16="http://schemas.microsoft.com/office/drawing/2014/main" id="{551BFB32-2776-2F40-8765-7EFBDACFAF4D}"/>
                </a:ext>
              </a:extLst>
            </p:cNvPr>
            <p:cNvSpPr/>
            <p:nvPr/>
          </p:nvSpPr>
          <p:spPr>
            <a:xfrm>
              <a:off x="7242035" y="4420419"/>
              <a:ext cx="88684" cy="87371"/>
            </a:xfrm>
            <a:custGeom>
              <a:avLst/>
              <a:gdLst/>
              <a:ahLst/>
              <a:cxnLst/>
              <a:rect l="l" t="t" r="r" b="b"/>
              <a:pathLst>
                <a:path w="886839" h="873712" extrusionOk="0">
                  <a:moveTo>
                    <a:pt x="0" y="361370"/>
                  </a:moveTo>
                  <a:lnTo>
                    <a:pt x="0" y="0"/>
                  </a:lnTo>
                  <a:lnTo>
                    <a:pt x="886839" y="512342"/>
                  </a:lnTo>
                  <a:lnTo>
                    <a:pt x="886839" y="873712"/>
                  </a:lnTo>
                  <a:lnTo>
                    <a:pt x="0" y="361370"/>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1170;p46">
              <a:extLst>
                <a:ext uri="{FF2B5EF4-FFF2-40B4-BE49-F238E27FC236}">
                  <a16:creationId xmlns:a16="http://schemas.microsoft.com/office/drawing/2014/main" id="{94624E01-92BA-314D-8E1B-36A9576598AD}"/>
                </a:ext>
              </a:extLst>
            </p:cNvPr>
            <p:cNvSpPr/>
            <p:nvPr/>
          </p:nvSpPr>
          <p:spPr>
            <a:xfrm>
              <a:off x="7521147" y="4436256"/>
              <a:ext cx="79615" cy="187933"/>
            </a:xfrm>
            <a:custGeom>
              <a:avLst/>
              <a:gdLst/>
              <a:ahLst/>
              <a:cxnLst/>
              <a:rect l="l" t="t" r="r" b="b"/>
              <a:pathLst>
                <a:path w="796148" h="1879329" extrusionOk="0">
                  <a:moveTo>
                    <a:pt x="294543" y="125463"/>
                  </a:moveTo>
                  <a:cubicBezTo>
                    <a:pt x="225522" y="15446"/>
                    <a:pt x="130016" y="991"/>
                    <a:pt x="126003" y="188"/>
                  </a:cubicBezTo>
                  <a:cubicBezTo>
                    <a:pt x="116373" y="-1418"/>
                    <a:pt x="110754" y="7416"/>
                    <a:pt x="110754" y="20264"/>
                  </a:cubicBezTo>
                  <a:lnTo>
                    <a:pt x="110754" y="310967"/>
                  </a:lnTo>
                  <a:cubicBezTo>
                    <a:pt x="110754" y="409741"/>
                    <a:pt x="77046" y="473182"/>
                    <a:pt x="10433" y="500485"/>
                  </a:cubicBezTo>
                  <a:cubicBezTo>
                    <a:pt x="4013" y="502894"/>
                    <a:pt x="0" y="510122"/>
                    <a:pt x="0" y="519758"/>
                  </a:cubicBezTo>
                  <a:cubicBezTo>
                    <a:pt x="0" y="659488"/>
                    <a:pt x="2408" y="1259362"/>
                    <a:pt x="3210" y="1446472"/>
                  </a:cubicBezTo>
                  <a:cubicBezTo>
                    <a:pt x="3210" y="1477790"/>
                    <a:pt x="24879" y="1514731"/>
                    <a:pt x="51364" y="1529988"/>
                  </a:cubicBezTo>
                  <a:cubicBezTo>
                    <a:pt x="194222" y="1612702"/>
                    <a:pt x="604335" y="1849600"/>
                    <a:pt x="604335" y="1849600"/>
                  </a:cubicBezTo>
                  <a:cubicBezTo>
                    <a:pt x="713484" y="1913040"/>
                    <a:pt x="783308" y="1873691"/>
                    <a:pt x="795346" y="1743598"/>
                  </a:cubicBezTo>
                  <a:lnTo>
                    <a:pt x="796149" y="1167815"/>
                  </a:lnTo>
                  <a:cubicBezTo>
                    <a:pt x="796149" y="1080283"/>
                    <a:pt x="780900" y="990342"/>
                    <a:pt x="732746" y="915659"/>
                  </a:cubicBezTo>
                  <a:cubicBezTo>
                    <a:pt x="705458" y="873098"/>
                    <a:pt x="673355" y="840173"/>
                    <a:pt x="639648" y="820900"/>
                  </a:cubicBezTo>
                  <a:lnTo>
                    <a:pt x="359551" y="659488"/>
                  </a:lnTo>
                  <a:lnTo>
                    <a:pt x="359551" y="389665"/>
                  </a:lnTo>
                  <a:cubicBezTo>
                    <a:pt x="360353" y="283663"/>
                    <a:pt x="337882" y="195328"/>
                    <a:pt x="294543" y="125463"/>
                  </a:cubicBezTo>
                  <a:close/>
                </a:path>
              </a:pathLst>
            </a:custGeom>
            <a:gradFill>
              <a:gsLst>
                <a:gs pos="0">
                  <a:srgbClr val="FFFFFF">
                    <a:alpha val="40000"/>
                  </a:srgbClr>
                </a:gs>
                <a:gs pos="100000">
                  <a:srgbClr val="FFFFFF">
                    <a:alpha val="1000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1171;p46">
              <a:extLst>
                <a:ext uri="{FF2B5EF4-FFF2-40B4-BE49-F238E27FC236}">
                  <a16:creationId xmlns:a16="http://schemas.microsoft.com/office/drawing/2014/main" id="{10DE90FF-48AC-4A4F-88ED-74F8C32263B8}"/>
                </a:ext>
              </a:extLst>
            </p:cNvPr>
            <p:cNvSpPr/>
            <p:nvPr/>
          </p:nvSpPr>
          <p:spPr>
            <a:xfrm>
              <a:off x="7483777" y="4463342"/>
              <a:ext cx="31300" cy="120537"/>
            </a:xfrm>
            <a:custGeom>
              <a:avLst/>
              <a:gdLst/>
              <a:ahLst/>
              <a:cxnLst/>
              <a:rect l="l" t="t" r="r" b="b"/>
              <a:pathLst>
                <a:path w="313002" h="1205369" extrusionOk="0">
                  <a:moveTo>
                    <a:pt x="0" y="0"/>
                  </a:moveTo>
                  <a:lnTo>
                    <a:pt x="313002" y="180685"/>
                  </a:lnTo>
                  <a:lnTo>
                    <a:pt x="313002" y="1205370"/>
                  </a:lnTo>
                  <a:lnTo>
                    <a:pt x="0" y="1024685"/>
                  </a:lnTo>
                  <a:lnTo>
                    <a:pt x="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1172;p46">
              <a:extLst>
                <a:ext uri="{FF2B5EF4-FFF2-40B4-BE49-F238E27FC236}">
                  <a16:creationId xmlns:a16="http://schemas.microsoft.com/office/drawing/2014/main" id="{E4318164-AB54-A341-AF90-6E36AA2C4788}"/>
                </a:ext>
              </a:extLst>
            </p:cNvPr>
            <p:cNvSpPr/>
            <p:nvPr/>
          </p:nvSpPr>
          <p:spPr>
            <a:xfrm>
              <a:off x="7017258" y="4131327"/>
              <a:ext cx="238925" cy="281547"/>
            </a:xfrm>
            <a:custGeom>
              <a:avLst/>
              <a:gdLst/>
              <a:ahLst/>
              <a:cxnLst/>
              <a:rect l="l" t="t" r="r" b="b"/>
              <a:pathLst>
                <a:path w="2389249" h="2815474" extrusionOk="0">
                  <a:moveTo>
                    <a:pt x="2388447" y="1379631"/>
                  </a:moveTo>
                  <a:lnTo>
                    <a:pt x="0" y="0"/>
                  </a:lnTo>
                  <a:lnTo>
                    <a:pt x="803" y="1245522"/>
                  </a:lnTo>
                  <a:lnTo>
                    <a:pt x="2178173" y="2503090"/>
                  </a:lnTo>
                  <a:lnTo>
                    <a:pt x="2389249" y="2815474"/>
                  </a:lnTo>
                  <a:lnTo>
                    <a:pt x="2388447" y="1379631"/>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1173;p46">
              <a:extLst>
                <a:ext uri="{FF2B5EF4-FFF2-40B4-BE49-F238E27FC236}">
                  <a16:creationId xmlns:a16="http://schemas.microsoft.com/office/drawing/2014/main" id="{933A2D64-80DC-6746-9B59-2085AEAAEC6E}"/>
                </a:ext>
              </a:extLst>
            </p:cNvPr>
            <p:cNvSpPr/>
            <p:nvPr/>
          </p:nvSpPr>
          <p:spPr>
            <a:xfrm>
              <a:off x="7142010" y="4233590"/>
              <a:ext cx="52327" cy="41116"/>
            </a:xfrm>
            <a:custGeom>
              <a:avLst/>
              <a:gdLst/>
              <a:ahLst/>
              <a:cxnLst/>
              <a:rect l="l" t="t" r="r" b="b"/>
              <a:pathLst>
                <a:path w="523275" h="411158" extrusionOk="0">
                  <a:moveTo>
                    <a:pt x="523275" y="301945"/>
                  </a:moveTo>
                  <a:lnTo>
                    <a:pt x="0" y="0"/>
                  </a:lnTo>
                  <a:lnTo>
                    <a:pt x="0" y="109214"/>
                  </a:lnTo>
                  <a:lnTo>
                    <a:pt x="523275" y="411159"/>
                  </a:lnTo>
                  <a:lnTo>
                    <a:pt x="523275" y="301945"/>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1174;p46">
              <a:extLst>
                <a:ext uri="{FF2B5EF4-FFF2-40B4-BE49-F238E27FC236}">
                  <a16:creationId xmlns:a16="http://schemas.microsoft.com/office/drawing/2014/main" id="{3F4E65C5-7F7E-0F4F-B2C6-80E93D82C7E8}"/>
                </a:ext>
              </a:extLst>
            </p:cNvPr>
            <p:cNvSpPr/>
            <p:nvPr/>
          </p:nvSpPr>
          <p:spPr>
            <a:xfrm>
              <a:off x="7064950" y="4210927"/>
              <a:ext cx="129615" cy="85765"/>
            </a:xfrm>
            <a:custGeom>
              <a:avLst/>
              <a:gdLst/>
              <a:ahLst/>
              <a:cxnLst/>
              <a:rect l="l" t="t" r="r" b="b"/>
              <a:pathLst>
                <a:path w="1296149" h="857651" extrusionOk="0">
                  <a:moveTo>
                    <a:pt x="1296150" y="748438"/>
                  </a:moveTo>
                  <a:lnTo>
                    <a:pt x="0" y="0"/>
                  </a:lnTo>
                  <a:lnTo>
                    <a:pt x="0" y="109214"/>
                  </a:lnTo>
                  <a:lnTo>
                    <a:pt x="1296150" y="857652"/>
                  </a:lnTo>
                  <a:lnTo>
                    <a:pt x="1296150" y="748438"/>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1175;p46">
              <a:extLst>
                <a:ext uri="{FF2B5EF4-FFF2-40B4-BE49-F238E27FC236}">
                  <a16:creationId xmlns:a16="http://schemas.microsoft.com/office/drawing/2014/main" id="{3EF8805A-AE6F-D343-BD55-33C408985582}"/>
                </a:ext>
              </a:extLst>
            </p:cNvPr>
            <p:cNvSpPr/>
            <p:nvPr/>
          </p:nvSpPr>
          <p:spPr>
            <a:xfrm>
              <a:off x="7038303" y="4217334"/>
              <a:ext cx="156340" cy="101264"/>
            </a:xfrm>
            <a:custGeom>
              <a:avLst/>
              <a:gdLst/>
              <a:ahLst/>
              <a:cxnLst/>
              <a:rect l="l" t="t" r="r" b="b"/>
              <a:pathLst>
                <a:path w="1563405" h="1012639" extrusionOk="0">
                  <a:moveTo>
                    <a:pt x="1563405" y="903425"/>
                  </a:moveTo>
                  <a:lnTo>
                    <a:pt x="0" y="0"/>
                  </a:lnTo>
                  <a:lnTo>
                    <a:pt x="0" y="109214"/>
                  </a:lnTo>
                  <a:lnTo>
                    <a:pt x="1563405" y="1012639"/>
                  </a:lnTo>
                  <a:lnTo>
                    <a:pt x="1563405" y="903425"/>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1176;p46">
              <a:extLst>
                <a:ext uri="{FF2B5EF4-FFF2-40B4-BE49-F238E27FC236}">
                  <a16:creationId xmlns:a16="http://schemas.microsoft.com/office/drawing/2014/main" id="{DB85EE08-57AA-304F-9281-620E4F00D77F}"/>
                </a:ext>
              </a:extLst>
            </p:cNvPr>
            <p:cNvSpPr/>
            <p:nvPr/>
          </p:nvSpPr>
          <p:spPr>
            <a:xfrm>
              <a:off x="7206986" y="4270200"/>
              <a:ext cx="27127" cy="40368"/>
            </a:xfrm>
            <a:custGeom>
              <a:avLst/>
              <a:gdLst/>
              <a:ahLst/>
              <a:cxnLst/>
              <a:rect l="l" t="t" r="r" b="b"/>
              <a:pathLst>
                <a:path w="271268" h="403680" extrusionOk="0">
                  <a:moveTo>
                    <a:pt x="0" y="123544"/>
                  </a:moveTo>
                  <a:cubicBezTo>
                    <a:pt x="0" y="226333"/>
                    <a:pt x="60995" y="344381"/>
                    <a:pt x="135634" y="387745"/>
                  </a:cubicBezTo>
                  <a:cubicBezTo>
                    <a:pt x="210273" y="431110"/>
                    <a:pt x="271268" y="382927"/>
                    <a:pt x="271268" y="280137"/>
                  </a:cubicBezTo>
                  <a:cubicBezTo>
                    <a:pt x="271268" y="177347"/>
                    <a:pt x="210273" y="59300"/>
                    <a:pt x="135634" y="15935"/>
                  </a:cubicBezTo>
                  <a:cubicBezTo>
                    <a:pt x="60995" y="-27429"/>
                    <a:pt x="0" y="20754"/>
                    <a:pt x="0" y="12354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1177;p46">
              <a:extLst>
                <a:ext uri="{FF2B5EF4-FFF2-40B4-BE49-F238E27FC236}">
                  <a16:creationId xmlns:a16="http://schemas.microsoft.com/office/drawing/2014/main" id="{C5EFC99A-B8D7-484E-85C4-BC9519430A52}"/>
                </a:ext>
              </a:extLst>
            </p:cNvPr>
            <p:cNvSpPr/>
            <p:nvPr/>
          </p:nvSpPr>
          <p:spPr>
            <a:xfrm>
              <a:off x="7358065" y="4552792"/>
              <a:ext cx="238925" cy="262515"/>
            </a:xfrm>
            <a:custGeom>
              <a:avLst/>
              <a:gdLst/>
              <a:ahLst/>
              <a:cxnLst/>
              <a:rect l="l" t="t" r="r" b="b"/>
              <a:pathLst>
                <a:path w="2389248" h="2625152" extrusionOk="0">
                  <a:moveTo>
                    <a:pt x="0" y="0"/>
                  </a:moveTo>
                  <a:lnTo>
                    <a:pt x="2388447" y="1379630"/>
                  </a:lnTo>
                  <a:lnTo>
                    <a:pt x="2389249" y="2625153"/>
                  </a:lnTo>
                  <a:lnTo>
                    <a:pt x="211076" y="1367585"/>
                  </a:lnTo>
                  <a:lnTo>
                    <a:pt x="803" y="1436647"/>
                  </a:lnTo>
                  <a:lnTo>
                    <a:pt x="0" y="0"/>
                  </a:lnTo>
                  <a:close/>
                </a:path>
              </a:pathLst>
            </a:custGeom>
            <a:gradFill>
              <a:gsLst>
                <a:gs pos="0">
                  <a:srgbClr val="FFFFFF">
                    <a:alpha val="29803"/>
                    <a:alpha val="29800"/>
                  </a:srgbClr>
                </a:gs>
                <a:gs pos="99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1178;p46">
              <a:extLst>
                <a:ext uri="{FF2B5EF4-FFF2-40B4-BE49-F238E27FC236}">
                  <a16:creationId xmlns:a16="http://schemas.microsoft.com/office/drawing/2014/main" id="{17F6C43F-8D1C-C94E-B682-D8A2B4723403}"/>
                </a:ext>
              </a:extLst>
            </p:cNvPr>
            <p:cNvSpPr/>
            <p:nvPr/>
          </p:nvSpPr>
          <p:spPr>
            <a:xfrm>
              <a:off x="7419281" y="4618458"/>
              <a:ext cx="52327" cy="41116"/>
            </a:xfrm>
            <a:custGeom>
              <a:avLst/>
              <a:gdLst/>
              <a:ahLst/>
              <a:cxnLst/>
              <a:rect l="l" t="t" r="r" b="b"/>
              <a:pathLst>
                <a:path w="523275" h="411158" extrusionOk="0">
                  <a:moveTo>
                    <a:pt x="0" y="0"/>
                  </a:moveTo>
                  <a:lnTo>
                    <a:pt x="523275" y="301945"/>
                  </a:lnTo>
                  <a:lnTo>
                    <a:pt x="523275" y="411159"/>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1179;p46">
              <a:extLst>
                <a:ext uri="{FF2B5EF4-FFF2-40B4-BE49-F238E27FC236}">
                  <a16:creationId xmlns:a16="http://schemas.microsoft.com/office/drawing/2014/main" id="{8239D188-FF10-B144-BBCA-B1C91E8B82D2}"/>
                </a:ext>
              </a:extLst>
            </p:cNvPr>
            <p:cNvSpPr/>
            <p:nvPr/>
          </p:nvSpPr>
          <p:spPr>
            <a:xfrm>
              <a:off x="7419281" y="4640240"/>
              <a:ext cx="94462" cy="65448"/>
            </a:xfrm>
            <a:custGeom>
              <a:avLst/>
              <a:gdLst/>
              <a:ahLst/>
              <a:cxnLst/>
              <a:rect l="l" t="t" r="r" b="b"/>
              <a:pathLst>
                <a:path w="944624" h="654481" extrusionOk="0">
                  <a:moveTo>
                    <a:pt x="0" y="0"/>
                  </a:moveTo>
                  <a:lnTo>
                    <a:pt x="944624" y="545267"/>
                  </a:lnTo>
                  <a:lnTo>
                    <a:pt x="944624" y="654481"/>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1180;p46">
              <a:extLst>
                <a:ext uri="{FF2B5EF4-FFF2-40B4-BE49-F238E27FC236}">
                  <a16:creationId xmlns:a16="http://schemas.microsoft.com/office/drawing/2014/main" id="{F103420C-D8B8-3B4C-BE84-631DD6D8C9B9}"/>
                </a:ext>
              </a:extLst>
            </p:cNvPr>
            <p:cNvSpPr/>
            <p:nvPr/>
          </p:nvSpPr>
          <p:spPr>
            <a:xfrm>
              <a:off x="7419281" y="4662102"/>
              <a:ext cx="122231" cy="81509"/>
            </a:xfrm>
            <a:custGeom>
              <a:avLst/>
              <a:gdLst/>
              <a:ahLst/>
              <a:cxnLst/>
              <a:rect l="l" t="t" r="r" b="b"/>
              <a:pathLst>
                <a:path w="1222313" h="815090" extrusionOk="0">
                  <a:moveTo>
                    <a:pt x="0" y="0"/>
                  </a:moveTo>
                  <a:lnTo>
                    <a:pt x="1222313" y="705876"/>
                  </a:lnTo>
                  <a:lnTo>
                    <a:pt x="1222313" y="815090"/>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1181;p46">
              <a:extLst>
                <a:ext uri="{FF2B5EF4-FFF2-40B4-BE49-F238E27FC236}">
                  <a16:creationId xmlns:a16="http://schemas.microsoft.com/office/drawing/2014/main" id="{13CE0265-F5AC-B742-9206-C9DA29FF50A9}"/>
                </a:ext>
              </a:extLst>
            </p:cNvPr>
            <p:cNvSpPr/>
            <p:nvPr/>
          </p:nvSpPr>
          <p:spPr>
            <a:xfrm>
              <a:off x="7379431" y="4594446"/>
              <a:ext cx="27127" cy="40368"/>
            </a:xfrm>
            <a:custGeom>
              <a:avLst/>
              <a:gdLst/>
              <a:ahLst/>
              <a:cxnLst/>
              <a:rect l="l" t="t" r="r" b="b"/>
              <a:pathLst>
                <a:path w="271268" h="403680" extrusionOk="0">
                  <a:moveTo>
                    <a:pt x="271268" y="280137"/>
                  </a:moveTo>
                  <a:cubicBezTo>
                    <a:pt x="271268" y="382927"/>
                    <a:pt x="210273" y="431109"/>
                    <a:pt x="135634" y="387745"/>
                  </a:cubicBezTo>
                  <a:cubicBezTo>
                    <a:pt x="60995" y="344381"/>
                    <a:pt x="0" y="226333"/>
                    <a:pt x="0" y="123544"/>
                  </a:cubicBezTo>
                  <a:cubicBezTo>
                    <a:pt x="0" y="20754"/>
                    <a:pt x="60995" y="-27429"/>
                    <a:pt x="135634" y="15935"/>
                  </a:cubicBezTo>
                  <a:cubicBezTo>
                    <a:pt x="210273" y="59300"/>
                    <a:pt x="270466" y="177348"/>
                    <a:pt x="271268" y="28013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1182;p46">
              <a:extLst>
                <a:ext uri="{FF2B5EF4-FFF2-40B4-BE49-F238E27FC236}">
                  <a16:creationId xmlns:a16="http://schemas.microsoft.com/office/drawing/2014/main" id="{D7467D72-ACF1-564E-9A83-E042225F0309}"/>
                </a:ext>
              </a:extLst>
            </p:cNvPr>
            <p:cNvSpPr/>
            <p:nvPr/>
          </p:nvSpPr>
          <p:spPr>
            <a:xfrm>
              <a:off x="7242195" y="4530298"/>
              <a:ext cx="67095" cy="91494"/>
            </a:xfrm>
            <a:custGeom>
              <a:avLst/>
              <a:gdLst/>
              <a:ahLst/>
              <a:cxnLst/>
              <a:rect l="l" t="t" r="r" b="b"/>
              <a:pathLst>
                <a:path w="670948" h="914939" extrusionOk="0">
                  <a:moveTo>
                    <a:pt x="335474" y="11956"/>
                  </a:moveTo>
                  <a:cubicBezTo>
                    <a:pt x="383628" y="39259"/>
                    <a:pt x="422152" y="106715"/>
                    <a:pt x="422152" y="162125"/>
                  </a:cubicBezTo>
                  <a:lnTo>
                    <a:pt x="422152" y="407054"/>
                  </a:lnTo>
                  <a:lnTo>
                    <a:pt x="584270" y="500207"/>
                  </a:lnTo>
                  <a:cubicBezTo>
                    <a:pt x="632425" y="527511"/>
                    <a:pt x="670948" y="594966"/>
                    <a:pt x="670948" y="650376"/>
                  </a:cubicBezTo>
                  <a:cubicBezTo>
                    <a:pt x="670948" y="705786"/>
                    <a:pt x="632425" y="728272"/>
                    <a:pt x="584270" y="700968"/>
                  </a:cubicBezTo>
                  <a:lnTo>
                    <a:pt x="422152" y="607815"/>
                  </a:lnTo>
                  <a:lnTo>
                    <a:pt x="422152" y="852744"/>
                  </a:lnTo>
                  <a:cubicBezTo>
                    <a:pt x="422152" y="908153"/>
                    <a:pt x="383628" y="930639"/>
                    <a:pt x="335474" y="903335"/>
                  </a:cubicBezTo>
                  <a:cubicBezTo>
                    <a:pt x="287320" y="876032"/>
                    <a:pt x="248797" y="808576"/>
                    <a:pt x="248797" y="753166"/>
                  </a:cubicBezTo>
                  <a:lnTo>
                    <a:pt x="248797" y="508237"/>
                  </a:lnTo>
                  <a:lnTo>
                    <a:pt x="86677" y="415084"/>
                  </a:lnTo>
                  <a:cubicBezTo>
                    <a:pt x="38523" y="387781"/>
                    <a:pt x="0" y="320325"/>
                    <a:pt x="0" y="264915"/>
                  </a:cubicBezTo>
                  <a:cubicBezTo>
                    <a:pt x="0" y="209505"/>
                    <a:pt x="38523" y="187020"/>
                    <a:pt x="86677" y="214323"/>
                  </a:cubicBezTo>
                  <a:lnTo>
                    <a:pt x="248797" y="307476"/>
                  </a:lnTo>
                  <a:lnTo>
                    <a:pt x="248797" y="62548"/>
                  </a:lnTo>
                  <a:cubicBezTo>
                    <a:pt x="247994" y="7138"/>
                    <a:pt x="287320" y="-16151"/>
                    <a:pt x="335474" y="11956"/>
                  </a:cubicBez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1183;p46">
              <a:extLst>
                <a:ext uri="{FF2B5EF4-FFF2-40B4-BE49-F238E27FC236}">
                  <a16:creationId xmlns:a16="http://schemas.microsoft.com/office/drawing/2014/main" id="{0823111E-A1B1-8046-B70A-000E2CE8F7DD}"/>
                </a:ext>
              </a:extLst>
            </p:cNvPr>
            <p:cNvSpPr/>
            <p:nvPr/>
          </p:nvSpPr>
          <p:spPr>
            <a:xfrm>
              <a:off x="7304559" y="4297072"/>
              <a:ext cx="70592" cy="94782"/>
            </a:xfrm>
            <a:custGeom>
              <a:avLst/>
              <a:gdLst/>
              <a:ahLst/>
              <a:cxnLst/>
              <a:rect l="l" t="t" r="r" b="b"/>
              <a:pathLst>
                <a:path w="705920" h="947817" extrusionOk="0">
                  <a:moveTo>
                    <a:pt x="352852" y="947818"/>
                  </a:moveTo>
                  <a:cubicBezTo>
                    <a:pt x="-335753" y="51620"/>
                    <a:pt x="162642" y="-272810"/>
                    <a:pt x="352852" y="252381"/>
                  </a:cubicBezTo>
                  <a:cubicBezTo>
                    <a:pt x="543863" y="-49564"/>
                    <a:pt x="1041456" y="855467"/>
                    <a:pt x="352852" y="947818"/>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868" y="1137752"/>
            <a:ext cx="4923708" cy="396300"/>
          </a:xfrm>
        </p:spPr>
        <p:txBody>
          <a:bodyPr/>
          <a:lstStyle/>
          <a:p>
            <a:r>
              <a:rPr lang="en-US" sz="3200" dirty="0">
                <a:latin typeface="Open Sans" panose="020B0606030504020204" pitchFamily="34" charset="0"/>
                <a:ea typeface="Open Sans" panose="020B0606030504020204" pitchFamily="34" charset="0"/>
                <a:cs typeface="Open Sans" panose="020B0606030504020204" pitchFamily="34" charset="0"/>
              </a:rPr>
              <a:t>WE WERE INTENTIONAL </a:t>
            </a:r>
            <a:r>
              <a:rPr lang="en-US" dirty="0">
                <a:latin typeface="Open Sans" panose="020B0606030504020204" pitchFamily="34" charset="0"/>
                <a:ea typeface="Open Sans" panose="020B0606030504020204" pitchFamily="34" charset="0"/>
                <a:cs typeface="Open Sans" panose="020B0606030504020204" pitchFamily="34" charset="0"/>
              </a:rPr>
              <a:t>(and lucky)</a:t>
            </a:r>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smtClean="0"/>
              <a:t>45</a:t>
            </a:fld>
            <a:endParaRPr lang="uk-UA"/>
          </a:p>
        </p:txBody>
      </p:sp>
      <p:sp>
        <p:nvSpPr>
          <p:cNvPr id="4" name="Google Shape;385;p27"/>
          <p:cNvSpPr/>
          <p:nvPr/>
        </p:nvSpPr>
        <p:spPr>
          <a:xfrm>
            <a:off x="0" y="1723389"/>
            <a:ext cx="3546900"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Add-Ons</a:t>
            </a:r>
            <a:endParaRPr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5" name="Google Shape;386;p27"/>
          <p:cNvSpPr txBox="1"/>
          <p:nvPr/>
        </p:nvSpPr>
        <p:spPr>
          <a:xfrm>
            <a:off x="265814" y="2392175"/>
            <a:ext cx="3021428"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Change management and training support included on the contract</a:t>
            </a:r>
          </a:p>
          <a:p>
            <a:pPr marL="0" lvl="0" indent="0" algn="l" rtl="0">
              <a:lnSpc>
                <a:spcPct val="115000"/>
              </a:lnSpc>
              <a:spcBef>
                <a:spcPts val="0"/>
              </a:spcBef>
              <a:spcAft>
                <a:spcPts val="0"/>
              </a:spcAft>
              <a:buNone/>
            </a:pPr>
            <a:endParaRPr lang="en-US" sz="7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VPS and </a:t>
            </a:r>
            <a:r>
              <a:rPr lang="en-US" sz="1600" dirty="0" err="1">
                <a:solidFill>
                  <a:schemeClr val="dk1"/>
                </a:solidFill>
                <a:latin typeface="Avenir Next" charset="0"/>
                <a:ea typeface="Avenir Next" charset="0"/>
                <a:cs typeface="Avenir Next" charset="0"/>
                <a:sym typeface="Barlow Light"/>
              </a:rPr>
              <a:t>ePortfolio</a:t>
            </a:r>
            <a:r>
              <a:rPr lang="en-US" sz="1600" dirty="0">
                <a:solidFill>
                  <a:schemeClr val="dk1"/>
                </a:solidFill>
                <a:latin typeface="Avenir Next" charset="0"/>
                <a:ea typeface="Avenir Next" charset="0"/>
                <a:cs typeface="Avenir Next" charset="0"/>
                <a:sym typeface="Barlow Light"/>
              </a:rPr>
              <a:t> tool involved Academic Affairs</a:t>
            </a:r>
          </a:p>
          <a:p>
            <a:pPr marL="0" lvl="0" indent="0" algn="l" rtl="0">
              <a:lnSpc>
                <a:spcPct val="115000"/>
              </a:lnSpc>
              <a:spcBef>
                <a:spcPts val="0"/>
              </a:spcBef>
              <a:spcAft>
                <a:spcPts val="0"/>
              </a:spcAft>
              <a:buNone/>
            </a:pPr>
            <a:endParaRPr lang="en-US" sz="8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- 6K courses converted (which is fewer than the number of sections offered in a semester)</a:t>
            </a: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a:t>
            </a:r>
            <a:endParaRPr sz="1600" dirty="0">
              <a:solidFill>
                <a:schemeClr val="dk1"/>
              </a:solidFill>
              <a:latin typeface="Avenir Next" charset="0"/>
              <a:ea typeface="Avenir Next" charset="0"/>
              <a:cs typeface="Avenir Next" charset="0"/>
              <a:sym typeface="Barlow Light"/>
            </a:endParaRPr>
          </a:p>
        </p:txBody>
      </p:sp>
      <p:sp>
        <p:nvSpPr>
          <p:cNvPr id="6" name="Google Shape;385;p27"/>
          <p:cNvSpPr/>
          <p:nvPr/>
        </p:nvSpPr>
        <p:spPr>
          <a:xfrm>
            <a:off x="2891550" y="1726850"/>
            <a:ext cx="3546900"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Size</a:t>
            </a:r>
            <a:endParaRPr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7" name="Google Shape;386;p27"/>
          <p:cNvSpPr txBox="1"/>
          <p:nvPr/>
        </p:nvSpPr>
        <p:spPr>
          <a:xfrm>
            <a:off x="3534282" y="2396064"/>
            <a:ext cx="2471128" cy="2353786"/>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- 2 LMS team members working on Canvas</a:t>
            </a:r>
          </a:p>
          <a:p>
            <a:pPr marL="0" lvl="0" indent="0" algn="l" rtl="0">
              <a:lnSpc>
                <a:spcPct val="115000"/>
              </a:lnSpc>
              <a:spcBef>
                <a:spcPts val="0"/>
              </a:spcBef>
              <a:spcAft>
                <a:spcPts val="0"/>
              </a:spcAft>
              <a:buNone/>
            </a:pPr>
            <a:endParaRPr lang="en-US" sz="5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Contractors to handle Blackboard and Help Desk</a:t>
            </a:r>
          </a:p>
          <a:p>
            <a:pPr marL="0" lvl="0" indent="0" algn="l" rtl="0">
              <a:lnSpc>
                <a:spcPct val="115000"/>
              </a:lnSpc>
              <a:spcBef>
                <a:spcPts val="0"/>
              </a:spcBef>
              <a:spcAft>
                <a:spcPts val="0"/>
              </a:spcAft>
              <a:buNone/>
            </a:pPr>
            <a:endParaRPr lang="en-US" sz="6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Contract additional ID support</a:t>
            </a:r>
          </a:p>
          <a:p>
            <a:pPr marL="0" lvl="0" indent="0" algn="l" rtl="0">
              <a:lnSpc>
                <a:spcPct val="115000"/>
              </a:lnSpc>
              <a:spcBef>
                <a:spcPts val="0"/>
              </a:spcBef>
              <a:spcAft>
                <a:spcPts val="0"/>
              </a:spcAft>
              <a:buNone/>
            </a:pPr>
            <a:endParaRPr lang="en-US" sz="105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ID Team</a:t>
            </a:r>
            <a:endParaRPr sz="1600" dirty="0">
              <a:solidFill>
                <a:schemeClr val="dk1"/>
              </a:solidFill>
              <a:latin typeface="Avenir Next" charset="0"/>
              <a:ea typeface="Avenir Next" charset="0"/>
              <a:cs typeface="Avenir Next" charset="0"/>
              <a:sym typeface="Barlow Light"/>
            </a:endParaRPr>
          </a:p>
        </p:txBody>
      </p:sp>
      <p:sp>
        <p:nvSpPr>
          <p:cNvPr id="8" name="Google Shape;385;p27"/>
          <p:cNvSpPr/>
          <p:nvPr/>
        </p:nvSpPr>
        <p:spPr>
          <a:xfrm>
            <a:off x="6018028" y="1722961"/>
            <a:ext cx="3125972"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Experience</a:t>
            </a:r>
            <a:endParaRPr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9" name="Google Shape;386;p27"/>
          <p:cNvSpPr txBox="1"/>
          <p:nvPr/>
        </p:nvSpPr>
        <p:spPr>
          <a:xfrm>
            <a:off x="6252450" y="2391747"/>
            <a:ext cx="2644510"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eLearning campus </a:t>
            </a:r>
          </a:p>
          <a:p>
            <a:pPr marL="0" lvl="0" indent="0" algn="l" rtl="0">
              <a:lnSpc>
                <a:spcPct val="115000"/>
              </a:lnSpc>
              <a:spcBef>
                <a:spcPts val="0"/>
              </a:spcBef>
              <a:spcAft>
                <a:spcPts val="0"/>
              </a:spcAft>
              <a:buNone/>
            </a:pPr>
            <a:endParaRPr lang="en-US" sz="5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College poised to initiate strategic projects</a:t>
            </a:r>
          </a:p>
          <a:p>
            <a:pPr marL="0" lvl="0" indent="0" algn="l" rtl="0">
              <a:lnSpc>
                <a:spcPct val="115000"/>
              </a:lnSpc>
              <a:spcBef>
                <a:spcPts val="0"/>
              </a:spcBef>
              <a:spcAft>
                <a:spcPts val="0"/>
              </a:spcAft>
              <a:buNone/>
            </a:pPr>
            <a:endParaRPr lang="en-US" sz="6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Listen to (and sometimes ignore) people who were here </a:t>
            </a:r>
            <a:r>
              <a:rPr lang="en-US" sz="1600" i="1" dirty="0">
                <a:solidFill>
                  <a:schemeClr val="dk1"/>
                </a:solidFill>
                <a:latin typeface="Avenir Next" charset="0"/>
                <a:ea typeface="Avenir Next" charset="0"/>
                <a:cs typeface="Avenir Next" charset="0"/>
                <a:sym typeface="Barlow Light"/>
              </a:rPr>
              <a:t>last time we changed our LMS</a:t>
            </a:r>
            <a:endParaRPr lang="en-US" sz="1600" dirty="0">
              <a:solidFill>
                <a:schemeClr val="dk1"/>
              </a:solidFill>
              <a:latin typeface="Avenir Next" charset="0"/>
              <a:ea typeface="Avenir Next" charset="0"/>
              <a:cs typeface="Avenir Next" charset="0"/>
              <a:sym typeface="Barlow Light"/>
            </a:endParaRPr>
          </a:p>
        </p:txBody>
      </p:sp>
    </p:spTree>
    <p:extLst>
      <p:ext uri="{BB962C8B-B14F-4D97-AF65-F5344CB8AC3E}">
        <p14:creationId xmlns:p14="http://schemas.microsoft.com/office/powerpoint/2010/main" val="18458767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7"/>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dirty="0">
                <a:latin typeface="Open Sans" panose="020B0606030504020204" pitchFamily="34" charset="0"/>
                <a:ea typeface="Open Sans" panose="020B0606030504020204" pitchFamily="34" charset="0"/>
                <a:cs typeface="Open Sans" panose="020B0606030504020204" pitchFamily="34" charset="0"/>
              </a:rPr>
              <a:t>WE KEPT THREE THINGS IN MIND</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382" name="Google Shape;382;p27"/>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46</a:t>
            </a:fld>
            <a:endParaRPr/>
          </a:p>
        </p:txBody>
      </p:sp>
      <p:sp>
        <p:nvSpPr>
          <p:cNvPr id="383" name="Google Shape;383;p27"/>
          <p:cNvSpPr/>
          <p:nvPr/>
        </p:nvSpPr>
        <p:spPr>
          <a:xfrm>
            <a:off x="5715147" y="1723175"/>
            <a:ext cx="3305700" cy="669000"/>
          </a:xfrm>
          <a:prstGeom prst="chevron">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PARTNERSHIPS</a:t>
            </a:r>
            <a:endParaRPr sz="20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384" name="Google Shape;384;p27"/>
          <p:cNvSpPr txBox="1"/>
          <p:nvPr/>
        </p:nvSpPr>
        <p:spPr>
          <a:xfrm>
            <a:off x="6340876" y="2392175"/>
            <a:ext cx="2352524"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IT</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CTL</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Connect Campus</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Campus Presidents</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Learning Commons</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Faculty Association</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Assessment</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Procurement</a:t>
            </a:r>
            <a:endParaRPr sz="1700" dirty="0">
              <a:solidFill>
                <a:schemeClr val="dk1"/>
              </a:solidFill>
              <a:latin typeface="Avenir Next" charset="0"/>
              <a:ea typeface="Avenir Next" charset="0"/>
              <a:cs typeface="Avenir Next" charset="0"/>
              <a:sym typeface="Barlow Light"/>
            </a:endParaRPr>
          </a:p>
        </p:txBody>
      </p:sp>
      <p:sp>
        <p:nvSpPr>
          <p:cNvPr id="385" name="Google Shape;385;p27"/>
          <p:cNvSpPr/>
          <p:nvPr/>
        </p:nvSpPr>
        <p:spPr>
          <a:xfrm>
            <a:off x="0" y="1723389"/>
            <a:ext cx="3546900"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TEACHING</a:t>
            </a:r>
            <a:endParaRPr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386" name="Google Shape;386;p27"/>
          <p:cNvSpPr txBox="1"/>
          <p:nvPr/>
        </p:nvSpPr>
        <p:spPr>
          <a:xfrm>
            <a:off x="655350" y="2392175"/>
            <a:ext cx="2236200"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dirty="0">
                <a:solidFill>
                  <a:schemeClr val="dk1"/>
                </a:solidFill>
                <a:latin typeface="Avenir Next" charset="0"/>
                <a:ea typeface="Avenir Next" charset="0"/>
                <a:cs typeface="Avenir Next" charset="0"/>
                <a:sym typeface="Barlow Light"/>
              </a:rPr>
              <a:t> - Faculty in leadership role on every team </a:t>
            </a:r>
          </a:p>
          <a:p>
            <a:pPr marL="0" lvl="0" indent="0" algn="l" rtl="0">
              <a:lnSpc>
                <a:spcPct val="115000"/>
              </a:lnSpc>
              <a:spcBef>
                <a:spcPts val="0"/>
              </a:spcBef>
              <a:spcAft>
                <a:spcPts val="0"/>
              </a:spcAft>
              <a:buNone/>
            </a:pPr>
            <a:endParaRPr lang="en-US" sz="12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dirty="0">
                <a:solidFill>
                  <a:schemeClr val="dk1"/>
                </a:solidFill>
                <a:latin typeface="Avenir Next" charset="0"/>
                <a:ea typeface="Avenir Next" charset="0"/>
                <a:cs typeface="Avenir Next" charset="0"/>
                <a:sym typeface="Barlow Light"/>
              </a:rPr>
              <a:t> – Functional criteria document at the center of all decision making</a:t>
            </a:r>
          </a:p>
          <a:p>
            <a:pPr marL="0" lvl="0" indent="0" algn="l" rtl="0">
              <a:lnSpc>
                <a:spcPct val="115000"/>
              </a:lnSpc>
              <a:spcBef>
                <a:spcPts val="0"/>
              </a:spcBef>
              <a:spcAft>
                <a:spcPts val="0"/>
              </a:spcAft>
              <a:buNone/>
            </a:pPr>
            <a:endParaRPr lang="en-US" sz="12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dirty="0">
                <a:solidFill>
                  <a:schemeClr val="dk1"/>
                </a:solidFill>
                <a:latin typeface="Avenir Next" charset="0"/>
                <a:ea typeface="Avenir Next" charset="0"/>
                <a:cs typeface="Avenir Next" charset="0"/>
                <a:sym typeface="Barlow Light"/>
              </a:rPr>
              <a:t> - Faculty and student needs in training assessed</a:t>
            </a:r>
            <a:endParaRPr dirty="0">
              <a:solidFill>
                <a:schemeClr val="dk1"/>
              </a:solidFill>
              <a:latin typeface="Avenir Next" charset="0"/>
              <a:ea typeface="Avenir Next" charset="0"/>
              <a:cs typeface="Avenir Next" charset="0"/>
              <a:sym typeface="Barlow Light"/>
            </a:endParaRPr>
          </a:p>
        </p:txBody>
      </p:sp>
      <p:sp>
        <p:nvSpPr>
          <p:cNvPr id="387" name="Google Shape;387;p27"/>
          <p:cNvSpPr/>
          <p:nvPr/>
        </p:nvSpPr>
        <p:spPr>
          <a:xfrm>
            <a:off x="2944204" y="1723175"/>
            <a:ext cx="3305700" cy="669000"/>
          </a:xfrm>
          <a:prstGeom prst="chevron">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INFORMATION </a:t>
            </a:r>
          </a:p>
          <a:p>
            <a:pPr marL="0" lvl="0" indent="0" algn="ctr" rtl="0">
              <a:spcBef>
                <a:spcPts val="0"/>
              </a:spcBef>
              <a:spcAft>
                <a:spcPts val="0"/>
              </a:spcAft>
              <a:buNone/>
            </a:pPr>
            <a:r>
              <a:rPr lang="en-US" sz="18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SHARING</a:t>
            </a:r>
            <a:endParaRPr sz="18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388" name="Google Shape;388;p27"/>
          <p:cNvSpPr txBox="1"/>
          <p:nvPr/>
        </p:nvSpPr>
        <p:spPr>
          <a:xfrm>
            <a:off x="3262393" y="2392175"/>
            <a:ext cx="2751036"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a:t>
            </a:r>
            <a:r>
              <a:rPr lang="en-US" sz="1500" dirty="0">
                <a:solidFill>
                  <a:schemeClr val="dk1"/>
                </a:solidFill>
                <a:latin typeface="Avenir Next" charset="0"/>
                <a:ea typeface="Avenir Next" charset="0"/>
                <a:cs typeface="Avenir Next" charset="0"/>
                <a:sym typeface="Barlow Light"/>
              </a:rPr>
              <a:t>- Presentations to Chancellor, campus leaders, faculty associations, Academic Council</a:t>
            </a:r>
          </a:p>
          <a:p>
            <a:pPr marL="0" lvl="0" indent="0" algn="l" rtl="0">
              <a:lnSpc>
                <a:spcPct val="115000"/>
              </a:lnSpc>
              <a:spcBef>
                <a:spcPts val="0"/>
              </a:spcBef>
              <a:spcAft>
                <a:spcPts val="0"/>
              </a:spcAft>
              <a:buNone/>
            </a:pPr>
            <a:endParaRPr lang="en-US" sz="4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a:t>
            </a:r>
            <a:r>
              <a:rPr lang="en-US" sz="1500" dirty="0">
                <a:solidFill>
                  <a:schemeClr val="dk1"/>
                </a:solidFill>
                <a:latin typeface="Avenir Next" charset="0"/>
                <a:ea typeface="Avenir Next" charset="0"/>
                <a:cs typeface="Avenir Next" charset="0"/>
                <a:sym typeface="Barlow Light"/>
              </a:rPr>
              <a:t>Canvas Countdown site for months before the launch</a:t>
            </a:r>
          </a:p>
          <a:p>
            <a:pPr marL="0" lvl="0" indent="0" algn="l" rtl="0">
              <a:lnSpc>
                <a:spcPct val="115000"/>
              </a:lnSpc>
              <a:spcBef>
                <a:spcPts val="0"/>
              </a:spcBef>
              <a:spcAft>
                <a:spcPts val="0"/>
              </a:spcAft>
              <a:buNone/>
            </a:pPr>
            <a:endParaRPr lang="en-US" sz="1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a:t>
            </a:r>
            <a:r>
              <a:rPr lang="en-US" sz="1500" dirty="0">
                <a:solidFill>
                  <a:schemeClr val="dk1"/>
                </a:solidFill>
                <a:latin typeface="Avenir Next" charset="0"/>
                <a:ea typeface="Avenir Next" charset="0"/>
                <a:cs typeface="Avenir Next" charset="0"/>
                <a:sym typeface="Barlow Light"/>
              </a:rPr>
              <a:t>Open channels with all campuses through each team</a:t>
            </a:r>
            <a:endParaRPr sz="1500" dirty="0">
              <a:solidFill>
                <a:schemeClr val="dk1"/>
              </a:solidFill>
              <a:latin typeface="Avenir Next" charset="0"/>
              <a:ea typeface="Avenir Next" charset="0"/>
              <a:cs typeface="Avenir Next" charset="0"/>
              <a:sym typeface="Barlow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40"/>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dirty="0"/>
              <a:t>PROJECT MANAGEMENT</a:t>
            </a:r>
            <a:endParaRPr dirty="0"/>
          </a:p>
        </p:txBody>
      </p:sp>
      <p:sp>
        <p:nvSpPr>
          <p:cNvPr id="605" name="Google Shape;605;p40"/>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47</a:t>
            </a:fld>
            <a:endParaRPr/>
          </a:p>
        </p:txBody>
      </p:sp>
      <p:sp>
        <p:nvSpPr>
          <p:cNvPr id="606" name="Google Shape;606;p40"/>
          <p:cNvSpPr/>
          <p:nvPr/>
        </p:nvSpPr>
        <p:spPr>
          <a:xfrm>
            <a:off x="855300" y="1363400"/>
            <a:ext cx="3649200" cy="1584600"/>
          </a:xfrm>
          <a:prstGeom prst="rect">
            <a:avLst/>
          </a:prstGeom>
          <a:gradFill>
            <a:gsLst>
              <a:gs pos="0">
                <a:srgbClr val="FFFFFF">
                  <a:alpha val="29803"/>
                </a:srgbClr>
              </a:gs>
              <a:gs pos="100000">
                <a:srgbClr val="FFFFFF">
                  <a:alpha val="0"/>
                </a:srgbClr>
              </a:gs>
            </a:gsLst>
            <a:lin ang="0" scaled="0"/>
          </a:gradFill>
          <a:ln>
            <a:noFill/>
          </a:ln>
        </p:spPr>
        <p:txBody>
          <a:bodyPr spcFirstLastPara="1" wrap="square" lIns="91425" tIns="91425" rIns="1371600" bIns="91425" anchor="t" anchorCtr="0">
            <a:noAutofit/>
          </a:bodyPr>
          <a:lstStyle/>
          <a:p>
            <a:pPr marL="0" lvl="0" indent="0" algn="l" rtl="0">
              <a:spcBef>
                <a:spcPts val="0"/>
              </a:spcBef>
              <a:spcAft>
                <a:spcPts val="0"/>
              </a:spcAft>
              <a:buNone/>
            </a:pPr>
            <a:r>
              <a:rPr lang="en-US" dirty="0">
                <a:solidFill>
                  <a:schemeClr val="dk1"/>
                </a:solidFill>
                <a:latin typeface="Avenir Next" charset="0"/>
                <a:ea typeface="Avenir Next" charset="0"/>
                <a:cs typeface="Avenir Next" charset="0"/>
                <a:sym typeface="Barlow Light"/>
              </a:rPr>
              <a:t>RESPONSIBLE</a:t>
            </a:r>
            <a:endParaRPr dirty="0">
              <a:solidFill>
                <a:schemeClr val="dk1"/>
              </a:solidFill>
              <a:latin typeface="Avenir Next" charset="0"/>
              <a:ea typeface="Avenir Next" charset="0"/>
              <a:cs typeface="Avenir Next" charset="0"/>
              <a:sym typeface="Barlow Light"/>
            </a:endParaRPr>
          </a:p>
          <a:p>
            <a:pPr marL="0" lvl="0" indent="0" algn="l" rtl="0">
              <a:spcBef>
                <a:spcPts val="600"/>
              </a:spcBef>
              <a:spcAft>
                <a:spcPts val="600"/>
              </a:spcAft>
              <a:buNone/>
            </a:pPr>
            <a:r>
              <a:rPr lang="en-US" dirty="0">
                <a:solidFill>
                  <a:schemeClr val="dk1"/>
                </a:solidFill>
                <a:latin typeface="Avenir Next" charset="0"/>
                <a:ea typeface="Avenir Next" charset="0"/>
                <a:cs typeface="Avenir Next" charset="0"/>
                <a:sym typeface="Barlow Light"/>
              </a:rPr>
              <a:t>Identifying who does the work (individuals or teams)</a:t>
            </a:r>
            <a:endParaRPr dirty="0">
              <a:solidFill>
                <a:schemeClr val="dk1"/>
              </a:solidFill>
              <a:latin typeface="Avenir Next" charset="0"/>
              <a:ea typeface="Avenir Next" charset="0"/>
              <a:cs typeface="Avenir Next" charset="0"/>
              <a:sym typeface="Barlow Light"/>
            </a:endParaRPr>
          </a:p>
        </p:txBody>
      </p:sp>
      <p:sp>
        <p:nvSpPr>
          <p:cNvPr id="607" name="Google Shape;607;p40"/>
          <p:cNvSpPr/>
          <p:nvPr/>
        </p:nvSpPr>
        <p:spPr>
          <a:xfrm>
            <a:off x="4655554" y="1363400"/>
            <a:ext cx="3649200" cy="15846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1371600" tIns="91425" rIns="91425" bIns="91425" anchor="t" anchorCtr="0">
            <a:noAutofit/>
          </a:bodyPr>
          <a:lstStyle/>
          <a:p>
            <a:pPr marL="0" lvl="0" indent="0" algn="r" rtl="0">
              <a:spcBef>
                <a:spcPts val="0"/>
              </a:spcBef>
              <a:spcAft>
                <a:spcPts val="0"/>
              </a:spcAft>
              <a:buClr>
                <a:schemeClr val="dk1"/>
              </a:buClr>
              <a:buSzPts val="1100"/>
              <a:buFont typeface="Arial"/>
              <a:buNone/>
            </a:pPr>
            <a:r>
              <a:rPr lang="en-US" dirty="0">
                <a:solidFill>
                  <a:schemeClr val="dk1"/>
                </a:solidFill>
                <a:latin typeface="Avenir Next" charset="0"/>
                <a:ea typeface="Avenir Next" charset="0"/>
                <a:cs typeface="Avenir Next" charset="0"/>
                <a:sym typeface="Barlow Light"/>
              </a:rPr>
              <a:t>ACCOUNTABLE</a:t>
            </a:r>
            <a:endParaRPr dirty="0">
              <a:solidFill>
                <a:schemeClr val="dk1"/>
              </a:solidFill>
              <a:latin typeface="Avenir Next" charset="0"/>
              <a:ea typeface="Avenir Next" charset="0"/>
              <a:cs typeface="Avenir Next" charset="0"/>
              <a:sym typeface="Barlow Light"/>
            </a:endParaRPr>
          </a:p>
          <a:p>
            <a:pPr marL="0" lvl="0" indent="0" algn="r" rtl="0">
              <a:spcBef>
                <a:spcPts val="600"/>
              </a:spcBef>
              <a:spcAft>
                <a:spcPts val="600"/>
              </a:spcAft>
              <a:buNone/>
            </a:pPr>
            <a:r>
              <a:rPr lang="en-US" dirty="0">
                <a:solidFill>
                  <a:schemeClr val="dk1"/>
                </a:solidFill>
                <a:latin typeface="Avenir Next" charset="0"/>
                <a:ea typeface="Avenir Next" charset="0"/>
                <a:cs typeface="Avenir Next" charset="0"/>
                <a:sym typeface="Barlow Light"/>
              </a:rPr>
              <a:t>Identifying who delegates and reviews – one per task</a:t>
            </a:r>
            <a:endParaRPr dirty="0">
              <a:solidFill>
                <a:schemeClr val="dk1"/>
              </a:solidFill>
              <a:latin typeface="Avenir Next" charset="0"/>
              <a:ea typeface="Avenir Next" charset="0"/>
              <a:cs typeface="Avenir Next" charset="0"/>
              <a:sym typeface="Barlow Light"/>
            </a:endParaRPr>
          </a:p>
        </p:txBody>
      </p:sp>
      <p:sp>
        <p:nvSpPr>
          <p:cNvPr id="608" name="Google Shape;608;p40"/>
          <p:cNvSpPr/>
          <p:nvPr/>
        </p:nvSpPr>
        <p:spPr>
          <a:xfrm>
            <a:off x="855300" y="3121900"/>
            <a:ext cx="3649200" cy="1584600"/>
          </a:xfrm>
          <a:prstGeom prst="rect">
            <a:avLst/>
          </a:prstGeom>
          <a:gradFill>
            <a:gsLst>
              <a:gs pos="0">
                <a:srgbClr val="FFFFFF">
                  <a:alpha val="29803"/>
                </a:srgbClr>
              </a:gs>
              <a:gs pos="100000">
                <a:srgbClr val="FFFFFF">
                  <a:alpha val="0"/>
                </a:srgbClr>
              </a:gs>
            </a:gsLst>
            <a:lin ang="0" scaled="0"/>
          </a:gradFill>
          <a:ln>
            <a:noFill/>
          </a:ln>
        </p:spPr>
        <p:txBody>
          <a:bodyPr spcFirstLastPara="1" wrap="square" lIns="91425" tIns="91425" rIns="1371600" bIns="91425" anchor="b"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latin typeface="Avenir Next" charset="0"/>
              <a:ea typeface="Avenir Next" charset="0"/>
              <a:cs typeface="Avenir Next" charset="0"/>
              <a:sym typeface="Barlow Light"/>
            </a:endParaRPr>
          </a:p>
          <a:p>
            <a:pPr marL="0" lvl="0" indent="0" algn="l" rtl="0">
              <a:spcBef>
                <a:spcPts val="600"/>
              </a:spcBef>
              <a:spcAft>
                <a:spcPts val="0"/>
              </a:spcAft>
              <a:buClr>
                <a:schemeClr val="dk1"/>
              </a:buClr>
              <a:buSzPts val="1100"/>
              <a:buFont typeface="Arial"/>
              <a:buNone/>
            </a:pPr>
            <a:r>
              <a:rPr lang="en-US" dirty="0">
                <a:solidFill>
                  <a:schemeClr val="dk1"/>
                </a:solidFill>
                <a:latin typeface="Avenir Next" charset="0"/>
                <a:ea typeface="Avenir Next" charset="0"/>
                <a:cs typeface="Avenir Next" charset="0"/>
                <a:sym typeface="Barlow Light"/>
              </a:rPr>
              <a:t>Asked for input, invited to discussions and ad hoc meetings</a:t>
            </a:r>
            <a:endParaRPr dirty="0">
              <a:solidFill>
                <a:schemeClr val="dk1"/>
              </a:solidFill>
              <a:latin typeface="Avenir Next" charset="0"/>
              <a:ea typeface="Avenir Next" charset="0"/>
              <a:cs typeface="Avenir Next" charset="0"/>
              <a:sym typeface="Barlow Light"/>
            </a:endParaRPr>
          </a:p>
          <a:p>
            <a:pPr marL="0" lvl="0" indent="0" algn="l" rtl="0">
              <a:spcBef>
                <a:spcPts val="600"/>
              </a:spcBef>
              <a:spcAft>
                <a:spcPts val="600"/>
              </a:spcAft>
              <a:buClr>
                <a:schemeClr val="dk1"/>
              </a:buClr>
              <a:buSzPts val="1100"/>
              <a:buFont typeface="Arial"/>
              <a:buNone/>
            </a:pPr>
            <a:r>
              <a:rPr lang="en-US" dirty="0">
                <a:solidFill>
                  <a:schemeClr val="dk1"/>
                </a:solidFill>
                <a:latin typeface="Avenir Next" charset="0"/>
                <a:ea typeface="Avenir Next" charset="0"/>
                <a:cs typeface="Avenir Next" charset="0"/>
                <a:sym typeface="Barlow Light"/>
              </a:rPr>
              <a:t>CONSULTED</a:t>
            </a:r>
            <a:endParaRPr dirty="0">
              <a:solidFill>
                <a:schemeClr val="dk1"/>
              </a:solidFill>
              <a:latin typeface="Avenir Next" charset="0"/>
              <a:ea typeface="Avenir Next" charset="0"/>
              <a:cs typeface="Avenir Next" charset="0"/>
              <a:sym typeface="Barlow Light"/>
            </a:endParaRPr>
          </a:p>
        </p:txBody>
      </p:sp>
      <p:sp>
        <p:nvSpPr>
          <p:cNvPr id="609" name="Google Shape;609;p40"/>
          <p:cNvSpPr/>
          <p:nvPr/>
        </p:nvSpPr>
        <p:spPr>
          <a:xfrm>
            <a:off x="4655554" y="3121900"/>
            <a:ext cx="3649200" cy="15846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1371600" tIns="91425" rIns="91425" bIns="91425" anchor="b" anchorCtr="0">
            <a:noAutofit/>
          </a:bodyPr>
          <a:lstStyle/>
          <a:p>
            <a:pPr marL="0" lvl="0" indent="0" algn="r" rtl="0">
              <a:spcBef>
                <a:spcPts val="0"/>
              </a:spcBef>
              <a:spcAft>
                <a:spcPts val="0"/>
              </a:spcAft>
              <a:buClr>
                <a:schemeClr val="dk1"/>
              </a:buClr>
              <a:buSzPts val="1100"/>
              <a:buFont typeface="Arial"/>
              <a:buNone/>
            </a:pPr>
            <a:r>
              <a:rPr lang="en-US" dirty="0">
                <a:solidFill>
                  <a:schemeClr val="dk1"/>
                </a:solidFill>
                <a:latin typeface="Avenir Next" charset="0"/>
                <a:ea typeface="Avenir Next" charset="0"/>
                <a:cs typeface="Avenir Next" charset="0"/>
                <a:sym typeface="Barlow Light"/>
              </a:rPr>
              <a:t>Kept updated on big changes</a:t>
            </a:r>
            <a:endParaRPr dirty="0">
              <a:solidFill>
                <a:schemeClr val="dk1"/>
              </a:solidFill>
              <a:latin typeface="Avenir Next" charset="0"/>
              <a:ea typeface="Avenir Next" charset="0"/>
              <a:cs typeface="Avenir Next" charset="0"/>
              <a:sym typeface="Barlow Light"/>
            </a:endParaRPr>
          </a:p>
          <a:p>
            <a:pPr marL="0" lvl="0" indent="0" algn="r" rtl="0">
              <a:spcBef>
                <a:spcPts val="600"/>
              </a:spcBef>
              <a:spcAft>
                <a:spcPts val="600"/>
              </a:spcAft>
              <a:buNone/>
            </a:pPr>
            <a:r>
              <a:rPr lang="en-US" dirty="0">
                <a:solidFill>
                  <a:schemeClr val="dk1"/>
                </a:solidFill>
                <a:latin typeface="Avenir Next" charset="0"/>
                <a:ea typeface="Avenir Next" charset="0"/>
                <a:cs typeface="Avenir Next" charset="0"/>
                <a:sym typeface="Barlow Light"/>
              </a:rPr>
              <a:t>INFORMED</a:t>
            </a:r>
            <a:endParaRPr dirty="0">
              <a:solidFill>
                <a:schemeClr val="dk1"/>
              </a:solidFill>
              <a:latin typeface="Avenir Next" charset="0"/>
              <a:ea typeface="Avenir Next" charset="0"/>
              <a:cs typeface="Avenir Next" charset="0"/>
              <a:sym typeface="Barlow Light"/>
            </a:endParaRPr>
          </a:p>
        </p:txBody>
      </p:sp>
      <p:sp>
        <p:nvSpPr>
          <p:cNvPr id="610" name="Google Shape;610;p40"/>
          <p:cNvSpPr/>
          <p:nvPr/>
        </p:nvSpPr>
        <p:spPr>
          <a:xfrm>
            <a:off x="3298034" y="1738389"/>
            <a:ext cx="2417100" cy="2417100"/>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venir Next" charset="0"/>
              <a:ea typeface="Avenir Next" charset="0"/>
              <a:cs typeface="Avenir Next" charset="0"/>
            </a:endParaRPr>
          </a:p>
        </p:txBody>
      </p:sp>
      <p:sp>
        <p:nvSpPr>
          <p:cNvPr id="611" name="Google Shape;611;p40"/>
          <p:cNvSpPr/>
          <p:nvPr/>
        </p:nvSpPr>
        <p:spPr>
          <a:xfrm rot="5400000">
            <a:off x="3447470" y="1738389"/>
            <a:ext cx="2417100" cy="2417100"/>
          </a:xfrm>
          <a:prstGeom prst="pie">
            <a:avLst>
              <a:gd name="adj1" fmla="val 10788866"/>
              <a:gd name="adj2" fmla="val 162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venir Next" charset="0"/>
              <a:ea typeface="Avenir Next" charset="0"/>
              <a:cs typeface="Avenir Next" charset="0"/>
            </a:endParaRPr>
          </a:p>
        </p:txBody>
      </p:sp>
      <p:sp>
        <p:nvSpPr>
          <p:cNvPr id="612" name="Google Shape;612;p40"/>
          <p:cNvSpPr/>
          <p:nvPr/>
        </p:nvSpPr>
        <p:spPr>
          <a:xfrm rot="10800000">
            <a:off x="3447470" y="1914006"/>
            <a:ext cx="2417100" cy="2417100"/>
          </a:xfrm>
          <a:prstGeom prst="pie">
            <a:avLst>
              <a:gd name="adj1" fmla="val 10788866"/>
              <a:gd name="adj2" fmla="val 162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venir Next" charset="0"/>
              <a:ea typeface="Avenir Next" charset="0"/>
              <a:cs typeface="Avenir Next" charset="0"/>
            </a:endParaRPr>
          </a:p>
        </p:txBody>
      </p:sp>
      <p:sp>
        <p:nvSpPr>
          <p:cNvPr id="613" name="Google Shape;613;p40"/>
          <p:cNvSpPr/>
          <p:nvPr/>
        </p:nvSpPr>
        <p:spPr>
          <a:xfrm rot="-5400000">
            <a:off x="3298034" y="1914006"/>
            <a:ext cx="2417100" cy="2417100"/>
          </a:xfrm>
          <a:prstGeom prst="pie">
            <a:avLst>
              <a:gd name="adj1" fmla="val 10788866"/>
              <a:gd name="adj2" fmla="val 1620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venir Next" charset="0"/>
              <a:ea typeface="Avenir Next" charset="0"/>
              <a:cs typeface="Avenir Next" charset="0"/>
            </a:endParaRPr>
          </a:p>
        </p:txBody>
      </p:sp>
      <p:sp>
        <p:nvSpPr>
          <p:cNvPr id="614" name="Google Shape;614;p40"/>
          <p:cNvSpPr/>
          <p:nvPr/>
        </p:nvSpPr>
        <p:spPr>
          <a:xfrm>
            <a:off x="3842099" y="2242577"/>
            <a:ext cx="412185" cy="442202"/>
          </a:xfrm>
          <a:prstGeom prst="rect">
            <a:avLst/>
          </a:prstGeom>
        </p:spPr>
        <p:txBody>
          <a:bodyPr>
            <a:prstTxWarp prst="textPlain">
              <a:avLst/>
            </a:prstTxWarp>
          </a:bodyPr>
          <a:lstStyle/>
          <a:p>
            <a:pPr lvl="0" algn="ctr"/>
            <a:r>
              <a:rPr lang="en-US" b="1" i="0">
                <a:ln>
                  <a:noFill/>
                </a:ln>
                <a:solidFill>
                  <a:schemeClr val="dk1"/>
                </a:solidFill>
                <a:latin typeface="Avenir Next" charset="0"/>
                <a:ea typeface="Avenir Next" charset="0"/>
                <a:cs typeface="Avenir Next" charset="0"/>
              </a:rPr>
              <a:t>R</a:t>
            </a:r>
            <a:endParaRPr b="1" i="0" dirty="0">
              <a:ln>
                <a:noFill/>
              </a:ln>
              <a:solidFill>
                <a:schemeClr val="dk1"/>
              </a:solidFill>
              <a:latin typeface="Avenir Next" charset="0"/>
              <a:ea typeface="Avenir Next" charset="0"/>
              <a:cs typeface="Avenir Next" charset="0"/>
            </a:endParaRPr>
          </a:p>
        </p:txBody>
      </p:sp>
      <p:sp>
        <p:nvSpPr>
          <p:cNvPr id="615" name="Google Shape;615;p40"/>
          <p:cNvSpPr/>
          <p:nvPr/>
        </p:nvSpPr>
        <p:spPr>
          <a:xfrm>
            <a:off x="4857720" y="2250297"/>
            <a:ext cx="513236" cy="432320"/>
          </a:xfrm>
          <a:prstGeom prst="rect">
            <a:avLst/>
          </a:prstGeom>
        </p:spPr>
        <p:txBody>
          <a:bodyPr>
            <a:prstTxWarp prst="textPlain">
              <a:avLst/>
            </a:prstTxWarp>
          </a:bodyPr>
          <a:lstStyle/>
          <a:p>
            <a:pPr lvl="0" algn="ctr"/>
            <a:r>
              <a:rPr lang="en-US" b="1" i="0" dirty="0">
                <a:ln>
                  <a:noFill/>
                </a:ln>
                <a:solidFill>
                  <a:schemeClr val="dk1"/>
                </a:solidFill>
                <a:latin typeface="Avenir Next" charset="0"/>
                <a:ea typeface="Avenir Next" charset="0"/>
                <a:cs typeface="Avenir Next" charset="0"/>
              </a:rPr>
              <a:t>A</a:t>
            </a:r>
            <a:endParaRPr b="1" i="0" dirty="0">
              <a:ln>
                <a:noFill/>
              </a:ln>
              <a:solidFill>
                <a:schemeClr val="dk1"/>
              </a:solidFill>
              <a:latin typeface="Avenir Next" charset="0"/>
              <a:ea typeface="Avenir Next" charset="0"/>
              <a:cs typeface="Avenir Next" charset="0"/>
            </a:endParaRPr>
          </a:p>
        </p:txBody>
      </p:sp>
      <p:sp>
        <p:nvSpPr>
          <p:cNvPr id="616" name="Google Shape;616;p40"/>
          <p:cNvSpPr/>
          <p:nvPr/>
        </p:nvSpPr>
        <p:spPr>
          <a:xfrm>
            <a:off x="3807512" y="3348952"/>
            <a:ext cx="430985" cy="440040"/>
          </a:xfrm>
          <a:prstGeom prst="rect">
            <a:avLst/>
          </a:prstGeom>
        </p:spPr>
        <p:txBody>
          <a:bodyPr>
            <a:prstTxWarp prst="textPlain">
              <a:avLst/>
            </a:prstTxWarp>
          </a:bodyPr>
          <a:lstStyle/>
          <a:p>
            <a:pPr lvl="0" algn="ctr"/>
            <a:r>
              <a:rPr lang="en-US" b="1" i="0">
                <a:ln>
                  <a:noFill/>
                </a:ln>
                <a:solidFill>
                  <a:schemeClr val="dk1"/>
                </a:solidFill>
                <a:latin typeface="Avenir Next" charset="0"/>
                <a:ea typeface="Avenir Next" charset="0"/>
                <a:cs typeface="Avenir Next" charset="0"/>
              </a:rPr>
              <a:t>C</a:t>
            </a:r>
            <a:endParaRPr b="1" i="0" dirty="0">
              <a:ln>
                <a:noFill/>
              </a:ln>
              <a:solidFill>
                <a:schemeClr val="dk1"/>
              </a:solidFill>
              <a:latin typeface="Avenir Next" charset="0"/>
              <a:ea typeface="Avenir Next" charset="0"/>
              <a:cs typeface="Avenir Next" charset="0"/>
            </a:endParaRPr>
          </a:p>
        </p:txBody>
      </p:sp>
      <p:sp>
        <p:nvSpPr>
          <p:cNvPr id="2" name="TextBox 1"/>
          <p:cNvSpPr txBox="1"/>
          <p:nvPr/>
        </p:nvSpPr>
        <p:spPr>
          <a:xfrm>
            <a:off x="4727331" y="3189024"/>
            <a:ext cx="443095" cy="769441"/>
          </a:xfrm>
          <a:prstGeom prst="rect">
            <a:avLst/>
          </a:prstGeom>
          <a:noFill/>
        </p:spPr>
        <p:txBody>
          <a:bodyPr wrap="square" rtlCol="0">
            <a:spAutoFit/>
          </a:bodyPr>
          <a:lstStyle/>
          <a:p>
            <a:r>
              <a:rPr lang="en-US" sz="4400" b="1">
                <a:solidFill>
                  <a:schemeClr val="tx1"/>
                </a:solidFill>
                <a:latin typeface="Avenir Next" charset="0"/>
                <a:ea typeface="Avenir Next" charset="0"/>
                <a:cs typeface="Avenir Next" charset="0"/>
              </a:rPr>
              <a:t>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5"/>
          <p:cNvSpPr txBox="1">
            <a:spLocks noGrp="1"/>
          </p:cNvSpPr>
          <p:nvPr>
            <p:ph type="body" idx="1"/>
          </p:nvPr>
        </p:nvSpPr>
        <p:spPr>
          <a:xfrm>
            <a:off x="832053" y="1232115"/>
            <a:ext cx="5307000" cy="3285639"/>
          </a:xfrm>
          <a:prstGeom prst="rect">
            <a:avLst/>
          </a:prstGeom>
        </p:spPr>
        <p:txBody>
          <a:bodyPr spcFirstLastPara="1" wrap="square" lIns="0" tIns="0" rIns="0" bIns="0" anchor="ctr" anchorCtr="0">
            <a:noAutofit/>
          </a:bodyPr>
          <a:lstStyle/>
          <a:p>
            <a:pPr marL="0" lvl="0" indent="0" algn="l" rtl="0">
              <a:spcBef>
                <a:spcPts val="0"/>
              </a:spcBef>
              <a:spcAft>
                <a:spcPts val="800"/>
              </a:spcAft>
              <a:buNone/>
            </a:pPr>
            <a:r>
              <a:rPr lang="en-US" dirty="0"/>
              <a:t>Gantt Charts</a:t>
            </a:r>
          </a:p>
          <a:p>
            <a:pPr marL="0" lvl="0" indent="0" algn="l" rtl="0">
              <a:spcBef>
                <a:spcPts val="0"/>
              </a:spcBef>
              <a:spcAft>
                <a:spcPts val="800"/>
              </a:spcAft>
              <a:buNone/>
            </a:pPr>
            <a:r>
              <a:rPr lang="en-US" dirty="0"/>
              <a:t>RACI Matrix</a:t>
            </a:r>
          </a:p>
          <a:p>
            <a:pPr marL="0" lvl="0" indent="0" algn="l" rtl="0">
              <a:spcBef>
                <a:spcPts val="0"/>
              </a:spcBef>
              <a:spcAft>
                <a:spcPts val="800"/>
              </a:spcAft>
              <a:buNone/>
            </a:pPr>
            <a:r>
              <a:rPr lang="en-US" dirty="0"/>
              <a:t>Scrum Meeting</a:t>
            </a:r>
          </a:p>
          <a:p>
            <a:pPr marL="0" lvl="0" indent="0" algn="l" rtl="0">
              <a:spcBef>
                <a:spcPts val="0"/>
              </a:spcBef>
              <a:spcAft>
                <a:spcPts val="800"/>
              </a:spcAft>
              <a:buNone/>
            </a:pPr>
            <a:r>
              <a:rPr lang="en-US" dirty="0"/>
              <a:t>Operationalization</a:t>
            </a:r>
          </a:p>
          <a:p>
            <a:pPr marL="0" lvl="0" indent="0" algn="l" rtl="0">
              <a:spcBef>
                <a:spcPts val="0"/>
              </a:spcBef>
              <a:spcAft>
                <a:spcPts val="800"/>
              </a:spcAft>
              <a:buNone/>
            </a:pPr>
            <a:r>
              <a:rPr lang="en-US" dirty="0"/>
              <a:t>SOW</a:t>
            </a:r>
            <a:br>
              <a:rPr lang="en-US" dirty="0"/>
            </a:br>
            <a:r>
              <a:rPr lang="en-US" dirty="0"/>
              <a:t>Hypercritical</a:t>
            </a:r>
          </a:p>
          <a:p>
            <a:pPr marL="0" lvl="0" indent="0" algn="l" rtl="0">
              <a:spcBef>
                <a:spcPts val="0"/>
              </a:spcBef>
              <a:spcAft>
                <a:spcPts val="800"/>
              </a:spcAft>
              <a:buNone/>
            </a:pPr>
            <a:endParaRPr dirty="0"/>
          </a:p>
        </p:txBody>
      </p:sp>
      <p:sp>
        <p:nvSpPr>
          <p:cNvPr id="157" name="Google Shape;157;p15"/>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p18"/>
          <p:cNvSpPr txBox="1">
            <a:spLocks noGrp="1"/>
          </p:cNvSpPr>
          <p:nvPr>
            <p:ph type="title"/>
          </p:nvPr>
        </p:nvSpPr>
        <p:spPr>
          <a:xfrm>
            <a:off x="869839" y="2336463"/>
            <a:ext cx="53070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6000" dirty="0">
                <a:latin typeface="Open Sans" panose="020B0606030504020204" pitchFamily="34" charset="0"/>
                <a:ea typeface="Open Sans" panose="020B0606030504020204" pitchFamily="34" charset="0"/>
                <a:cs typeface="Open Sans" panose="020B0606030504020204" pitchFamily="34" charset="0"/>
              </a:rPr>
              <a:t>DANGER ZONES</a:t>
            </a:r>
            <a:endParaRPr sz="6000" dirty="0">
              <a:latin typeface="Open Sans" panose="020B0606030504020204" pitchFamily="34" charset="0"/>
              <a:ea typeface="Open Sans" panose="020B0606030504020204" pitchFamily="34" charset="0"/>
              <a:cs typeface="Open Sans" panose="020B0606030504020204" pitchFamily="34" charset="0"/>
            </a:endParaRPr>
          </a:p>
        </p:txBody>
      </p:sp>
      <p:sp>
        <p:nvSpPr>
          <p:cNvPr id="233" name="Google Shape;233;p18"/>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49</a:t>
            </a:fld>
            <a:endParaRPr/>
          </a:p>
        </p:txBody>
      </p:sp>
      <p:grpSp>
        <p:nvGrpSpPr>
          <p:cNvPr id="58" name="Grupo 7">
            <a:extLst>
              <a:ext uri="{FF2B5EF4-FFF2-40B4-BE49-F238E27FC236}">
                <a16:creationId xmlns:a16="http://schemas.microsoft.com/office/drawing/2014/main" id="{AE0145CE-E2DF-4E4D-9D00-C685DF2BA777}"/>
              </a:ext>
            </a:extLst>
          </p:cNvPr>
          <p:cNvGrpSpPr/>
          <p:nvPr/>
        </p:nvGrpSpPr>
        <p:grpSpPr>
          <a:xfrm>
            <a:off x="5867527" y="589517"/>
            <a:ext cx="3051173" cy="3182318"/>
            <a:chOff x="5449890" y="2388596"/>
            <a:chExt cx="677099" cy="706202"/>
          </a:xfrm>
        </p:grpSpPr>
        <p:sp>
          <p:nvSpPr>
            <p:cNvPr id="59" name="Google Shape;1302;p46"/>
            <p:cNvSpPr/>
            <p:nvPr/>
          </p:nvSpPr>
          <p:spPr>
            <a:xfrm>
              <a:off x="5585132" y="2388596"/>
              <a:ext cx="505459" cy="685066"/>
            </a:xfrm>
            <a:custGeom>
              <a:avLst/>
              <a:gdLst/>
              <a:ahLst/>
              <a:cxnLst/>
              <a:rect l="l" t="t" r="r" b="b"/>
              <a:pathLst>
                <a:path w="5054590" h="6850657" extrusionOk="0">
                  <a:moveTo>
                    <a:pt x="735" y="0"/>
                  </a:moveTo>
                  <a:lnTo>
                    <a:pt x="5054591" y="2915017"/>
                  </a:lnTo>
                  <a:lnTo>
                    <a:pt x="5053856" y="6850657"/>
                  </a:lnTo>
                  <a:lnTo>
                    <a:pt x="0" y="3935640"/>
                  </a:lnTo>
                  <a:lnTo>
                    <a:pt x="735"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1303;p46"/>
            <p:cNvSpPr/>
            <p:nvPr/>
          </p:nvSpPr>
          <p:spPr>
            <a:xfrm>
              <a:off x="5561622" y="2401314"/>
              <a:ext cx="505459" cy="685066"/>
            </a:xfrm>
            <a:custGeom>
              <a:avLst/>
              <a:gdLst/>
              <a:ahLst/>
              <a:cxnLst/>
              <a:rect l="l" t="t" r="r" b="b"/>
              <a:pathLst>
                <a:path w="5054590" h="6850657" extrusionOk="0">
                  <a:moveTo>
                    <a:pt x="735" y="0"/>
                  </a:moveTo>
                  <a:lnTo>
                    <a:pt x="5054591" y="2915017"/>
                  </a:lnTo>
                  <a:lnTo>
                    <a:pt x="5053856" y="6850657"/>
                  </a:lnTo>
                  <a:lnTo>
                    <a:pt x="0" y="3935640"/>
                  </a:lnTo>
                  <a:lnTo>
                    <a:pt x="735" y="0"/>
                  </a:ln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1304;p46"/>
            <p:cNvSpPr/>
            <p:nvPr/>
          </p:nvSpPr>
          <p:spPr>
            <a:xfrm>
              <a:off x="5561695" y="2401314"/>
              <a:ext cx="504724" cy="344515"/>
            </a:xfrm>
            <a:custGeom>
              <a:avLst/>
              <a:gdLst/>
              <a:ahLst/>
              <a:cxnLst/>
              <a:rect l="l" t="t" r="r" b="b"/>
              <a:pathLst>
                <a:path w="5047243" h="3445153" extrusionOk="0">
                  <a:moveTo>
                    <a:pt x="0" y="0"/>
                  </a:moveTo>
                  <a:lnTo>
                    <a:pt x="5047243" y="2911346"/>
                  </a:lnTo>
                  <a:lnTo>
                    <a:pt x="5047243" y="3445154"/>
                  </a:lnTo>
                  <a:lnTo>
                    <a:pt x="0" y="533808"/>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1305;p46"/>
            <p:cNvSpPr/>
            <p:nvPr/>
          </p:nvSpPr>
          <p:spPr>
            <a:xfrm>
              <a:off x="5514148" y="2579096"/>
              <a:ext cx="130645" cy="111534"/>
            </a:xfrm>
            <a:custGeom>
              <a:avLst/>
              <a:gdLst/>
              <a:ahLst/>
              <a:cxnLst/>
              <a:rect l="l" t="t" r="r" b="b"/>
              <a:pathLst>
                <a:path w="1306448" h="1115342" extrusionOk="0">
                  <a:moveTo>
                    <a:pt x="0" y="0"/>
                  </a:moveTo>
                  <a:lnTo>
                    <a:pt x="1306449" y="753352"/>
                  </a:lnTo>
                  <a:lnTo>
                    <a:pt x="1306449" y="1115343"/>
                  </a:lnTo>
                  <a:lnTo>
                    <a:pt x="0" y="361991"/>
                  </a:lnTo>
                  <a:lnTo>
                    <a:pt x="0"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1306;p46"/>
            <p:cNvSpPr/>
            <p:nvPr/>
          </p:nvSpPr>
          <p:spPr>
            <a:xfrm>
              <a:off x="5873279" y="2780382"/>
              <a:ext cx="130645" cy="111534"/>
            </a:xfrm>
            <a:custGeom>
              <a:avLst/>
              <a:gdLst/>
              <a:ahLst/>
              <a:cxnLst/>
              <a:rect l="l" t="t" r="r" b="b"/>
              <a:pathLst>
                <a:path w="1306449" h="1115343" extrusionOk="0">
                  <a:moveTo>
                    <a:pt x="0" y="0"/>
                  </a:moveTo>
                  <a:lnTo>
                    <a:pt x="1306449" y="753352"/>
                  </a:lnTo>
                  <a:lnTo>
                    <a:pt x="1306449" y="1115343"/>
                  </a:lnTo>
                  <a:lnTo>
                    <a:pt x="0" y="361991"/>
                  </a:lnTo>
                  <a:lnTo>
                    <a:pt x="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1307;p46"/>
            <p:cNvSpPr/>
            <p:nvPr/>
          </p:nvSpPr>
          <p:spPr>
            <a:xfrm>
              <a:off x="5595689" y="2548855"/>
              <a:ext cx="289946" cy="179600"/>
            </a:xfrm>
            <a:custGeom>
              <a:avLst/>
              <a:gdLst/>
              <a:ahLst/>
              <a:cxnLst/>
              <a:rect l="l" t="t" r="r" b="b"/>
              <a:pathLst>
                <a:path w="2899464" h="1796003" extrusionOk="0">
                  <a:moveTo>
                    <a:pt x="0" y="0"/>
                  </a:moveTo>
                  <a:lnTo>
                    <a:pt x="2899464" y="1672647"/>
                  </a:lnTo>
                  <a:lnTo>
                    <a:pt x="2899464" y="1796003"/>
                  </a:lnTo>
                  <a:lnTo>
                    <a:pt x="0" y="1240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1308;p46"/>
            <p:cNvSpPr/>
            <p:nvPr/>
          </p:nvSpPr>
          <p:spPr>
            <a:xfrm>
              <a:off x="5595689" y="2573678"/>
              <a:ext cx="250194" cy="156618"/>
            </a:xfrm>
            <a:custGeom>
              <a:avLst/>
              <a:gdLst/>
              <a:ahLst/>
              <a:cxnLst/>
              <a:rect l="l" t="t" r="r" b="b"/>
              <a:pathLst>
                <a:path w="2501945" h="1566179" extrusionOk="0">
                  <a:moveTo>
                    <a:pt x="0" y="0"/>
                  </a:moveTo>
                  <a:lnTo>
                    <a:pt x="2501946" y="1442823"/>
                  </a:lnTo>
                  <a:lnTo>
                    <a:pt x="2501946" y="1566179"/>
                  </a:lnTo>
                  <a:lnTo>
                    <a:pt x="0" y="123356"/>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1309;p46"/>
            <p:cNvSpPr/>
            <p:nvPr/>
          </p:nvSpPr>
          <p:spPr>
            <a:xfrm>
              <a:off x="5595689" y="2598207"/>
              <a:ext cx="212867" cy="135104"/>
            </a:xfrm>
            <a:custGeom>
              <a:avLst/>
              <a:gdLst/>
              <a:ahLst/>
              <a:cxnLst/>
              <a:rect l="l" t="t" r="r" b="b"/>
              <a:pathLst>
                <a:path w="2128674" h="1351040" extrusionOk="0">
                  <a:moveTo>
                    <a:pt x="0" y="0"/>
                  </a:moveTo>
                  <a:lnTo>
                    <a:pt x="2128674" y="1227685"/>
                  </a:lnTo>
                  <a:lnTo>
                    <a:pt x="2128674" y="1351041"/>
                  </a:lnTo>
                  <a:lnTo>
                    <a:pt x="0" y="123356"/>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1310;p46"/>
            <p:cNvSpPr/>
            <p:nvPr/>
          </p:nvSpPr>
          <p:spPr>
            <a:xfrm>
              <a:off x="5474506" y="2661489"/>
              <a:ext cx="212280" cy="231733"/>
            </a:xfrm>
            <a:custGeom>
              <a:avLst/>
              <a:gdLst/>
              <a:ahLst/>
              <a:cxnLst/>
              <a:rect l="l" t="t" r="r" b="b"/>
              <a:pathLst>
                <a:path w="2122796" h="2317328" extrusionOk="0">
                  <a:moveTo>
                    <a:pt x="0" y="0"/>
                  </a:moveTo>
                  <a:lnTo>
                    <a:pt x="2122796" y="1224014"/>
                  </a:lnTo>
                  <a:lnTo>
                    <a:pt x="2122796" y="2317328"/>
                  </a:lnTo>
                  <a:lnTo>
                    <a:pt x="0" y="1093315"/>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1311;p46"/>
            <p:cNvSpPr/>
            <p:nvPr/>
          </p:nvSpPr>
          <p:spPr>
            <a:xfrm>
              <a:off x="5595689" y="2437983"/>
              <a:ext cx="20868" cy="31247"/>
            </a:xfrm>
            <a:custGeom>
              <a:avLst/>
              <a:gdLst/>
              <a:ahLst/>
              <a:cxnLst/>
              <a:rect l="l" t="t" r="r" b="b"/>
              <a:pathLst>
                <a:path w="208679" h="312470" extrusionOk="0">
                  <a:moveTo>
                    <a:pt x="208679" y="216028"/>
                  </a:moveTo>
                  <a:cubicBezTo>
                    <a:pt x="208679" y="296062"/>
                    <a:pt x="161653" y="333509"/>
                    <a:pt x="104340" y="300468"/>
                  </a:cubicBezTo>
                  <a:cubicBezTo>
                    <a:pt x="47026" y="267426"/>
                    <a:pt x="0" y="175643"/>
                    <a:pt x="0" y="96343"/>
                  </a:cubicBezTo>
                  <a:cubicBezTo>
                    <a:pt x="0" y="17043"/>
                    <a:pt x="47026" y="-21139"/>
                    <a:pt x="104340" y="11903"/>
                  </a:cubicBezTo>
                  <a:cubicBezTo>
                    <a:pt x="161653" y="44945"/>
                    <a:pt x="208679" y="136727"/>
                    <a:pt x="208679" y="216028"/>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1312;p46"/>
            <p:cNvSpPr/>
            <p:nvPr/>
          </p:nvSpPr>
          <p:spPr>
            <a:xfrm>
              <a:off x="5872018" y="2838394"/>
              <a:ext cx="254971" cy="256404"/>
            </a:xfrm>
            <a:custGeom>
              <a:avLst/>
              <a:gdLst/>
              <a:ahLst/>
              <a:cxnLst/>
              <a:rect l="l" t="t" r="r" b="b"/>
              <a:pathLst>
                <a:path w="2549706" h="2564040" extrusionOk="0">
                  <a:moveTo>
                    <a:pt x="0" y="0"/>
                  </a:moveTo>
                  <a:lnTo>
                    <a:pt x="2549707" y="1470725"/>
                  </a:lnTo>
                  <a:lnTo>
                    <a:pt x="2549707" y="2564040"/>
                  </a:lnTo>
                  <a:lnTo>
                    <a:pt x="0" y="1093315"/>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1313;p46"/>
            <p:cNvSpPr/>
            <p:nvPr/>
          </p:nvSpPr>
          <p:spPr>
            <a:xfrm>
              <a:off x="5890847" y="2871416"/>
              <a:ext cx="38429" cy="58374"/>
            </a:xfrm>
            <a:custGeom>
              <a:avLst/>
              <a:gdLst/>
              <a:ahLst/>
              <a:cxnLst/>
              <a:rect l="l" t="t" r="r" b="b"/>
              <a:pathLst>
                <a:path w="384292" h="583737" extrusionOk="0">
                  <a:moveTo>
                    <a:pt x="0" y="0"/>
                  </a:moveTo>
                  <a:lnTo>
                    <a:pt x="384293" y="221747"/>
                  </a:lnTo>
                  <a:lnTo>
                    <a:pt x="384293" y="583738"/>
                  </a:lnTo>
                  <a:lnTo>
                    <a:pt x="0" y="36199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1314;p46"/>
            <p:cNvSpPr/>
            <p:nvPr/>
          </p:nvSpPr>
          <p:spPr>
            <a:xfrm>
              <a:off x="5938027" y="2899900"/>
              <a:ext cx="38429" cy="58374"/>
            </a:xfrm>
            <a:custGeom>
              <a:avLst/>
              <a:gdLst/>
              <a:ahLst/>
              <a:cxnLst/>
              <a:rect l="l" t="t" r="r" b="b"/>
              <a:pathLst>
                <a:path w="384293" h="583737" extrusionOk="0">
                  <a:moveTo>
                    <a:pt x="0" y="0"/>
                  </a:moveTo>
                  <a:lnTo>
                    <a:pt x="384293" y="221747"/>
                  </a:lnTo>
                  <a:lnTo>
                    <a:pt x="384293" y="583738"/>
                  </a:lnTo>
                  <a:lnTo>
                    <a:pt x="0" y="36199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1315;p46"/>
            <p:cNvSpPr/>
            <p:nvPr/>
          </p:nvSpPr>
          <p:spPr>
            <a:xfrm>
              <a:off x="5985208" y="2926626"/>
              <a:ext cx="38429" cy="58374"/>
            </a:xfrm>
            <a:custGeom>
              <a:avLst/>
              <a:gdLst/>
              <a:ahLst/>
              <a:cxnLst/>
              <a:rect l="l" t="t" r="r" b="b"/>
              <a:pathLst>
                <a:path w="384292" h="583737" extrusionOk="0">
                  <a:moveTo>
                    <a:pt x="0" y="0"/>
                  </a:moveTo>
                  <a:lnTo>
                    <a:pt x="384293" y="221747"/>
                  </a:lnTo>
                  <a:lnTo>
                    <a:pt x="384293" y="583738"/>
                  </a:lnTo>
                  <a:lnTo>
                    <a:pt x="0" y="36125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1316;p46"/>
            <p:cNvSpPr/>
            <p:nvPr/>
          </p:nvSpPr>
          <p:spPr>
            <a:xfrm>
              <a:off x="6032389" y="2955109"/>
              <a:ext cx="38429" cy="58374"/>
            </a:xfrm>
            <a:custGeom>
              <a:avLst/>
              <a:gdLst/>
              <a:ahLst/>
              <a:cxnLst/>
              <a:rect l="l" t="t" r="r" b="b"/>
              <a:pathLst>
                <a:path w="384292" h="583737" extrusionOk="0">
                  <a:moveTo>
                    <a:pt x="0" y="0"/>
                  </a:moveTo>
                  <a:lnTo>
                    <a:pt x="384293" y="221747"/>
                  </a:lnTo>
                  <a:lnTo>
                    <a:pt x="384293" y="583738"/>
                  </a:lnTo>
                  <a:lnTo>
                    <a:pt x="0" y="36199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1317;p46"/>
            <p:cNvSpPr/>
            <p:nvPr/>
          </p:nvSpPr>
          <p:spPr>
            <a:xfrm>
              <a:off x="5449890" y="2673790"/>
              <a:ext cx="212279" cy="231733"/>
            </a:xfrm>
            <a:custGeom>
              <a:avLst/>
              <a:gdLst/>
              <a:ahLst/>
              <a:cxnLst/>
              <a:rect l="l" t="t" r="r" b="b"/>
              <a:pathLst>
                <a:path w="2122795" h="2317328" extrusionOk="0">
                  <a:moveTo>
                    <a:pt x="0" y="0"/>
                  </a:moveTo>
                  <a:lnTo>
                    <a:pt x="2122796" y="1224014"/>
                  </a:lnTo>
                  <a:lnTo>
                    <a:pt x="2122796" y="2317329"/>
                  </a:lnTo>
                  <a:lnTo>
                    <a:pt x="0" y="1093315"/>
                  </a:lnTo>
                  <a:lnTo>
                    <a:pt x="0" y="0"/>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1318;p46"/>
            <p:cNvSpPr/>
            <p:nvPr/>
          </p:nvSpPr>
          <p:spPr>
            <a:xfrm>
              <a:off x="5464322" y="2708351"/>
              <a:ext cx="168633" cy="109625"/>
            </a:xfrm>
            <a:custGeom>
              <a:avLst/>
              <a:gdLst/>
              <a:ahLst/>
              <a:cxnLst/>
              <a:rect l="l" t="t" r="r" b="b"/>
              <a:pathLst>
                <a:path w="1686333" h="1096251" extrusionOk="0">
                  <a:moveTo>
                    <a:pt x="0" y="0"/>
                  </a:moveTo>
                  <a:lnTo>
                    <a:pt x="1686333" y="972896"/>
                  </a:lnTo>
                  <a:lnTo>
                    <a:pt x="1686333" y="1096252"/>
                  </a:lnTo>
                  <a:lnTo>
                    <a:pt x="0" y="1240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1319;p46"/>
            <p:cNvSpPr/>
            <p:nvPr/>
          </p:nvSpPr>
          <p:spPr>
            <a:xfrm>
              <a:off x="5464322" y="2733173"/>
              <a:ext cx="135054" cy="90241"/>
            </a:xfrm>
            <a:custGeom>
              <a:avLst/>
              <a:gdLst/>
              <a:ahLst/>
              <a:cxnLst/>
              <a:rect l="l" t="t" r="r" b="b"/>
              <a:pathLst>
                <a:path w="1350536" h="902407" extrusionOk="0">
                  <a:moveTo>
                    <a:pt x="0" y="0"/>
                  </a:moveTo>
                  <a:lnTo>
                    <a:pt x="1350536" y="779051"/>
                  </a:lnTo>
                  <a:lnTo>
                    <a:pt x="1350536" y="902407"/>
                  </a:lnTo>
                  <a:lnTo>
                    <a:pt x="0" y="123356"/>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78" name="Google Shape;1398;p47"/>
          <p:cNvGrpSpPr/>
          <p:nvPr/>
        </p:nvGrpSpPr>
        <p:grpSpPr>
          <a:xfrm>
            <a:off x="6794754" y="2771690"/>
            <a:ext cx="1232998" cy="1236121"/>
            <a:chOff x="6617400" y="931125"/>
            <a:chExt cx="483600" cy="484825"/>
          </a:xfrm>
          <a:noFill/>
        </p:grpSpPr>
        <p:sp>
          <p:nvSpPr>
            <p:cNvPr id="79" name="Google Shape;1399;p47"/>
            <p:cNvSpPr/>
            <p:nvPr/>
          </p:nvSpPr>
          <p:spPr>
            <a:xfrm>
              <a:off x="6843925" y="1183900"/>
              <a:ext cx="121525" cy="232050"/>
            </a:xfrm>
            <a:custGeom>
              <a:avLst/>
              <a:gdLst/>
              <a:ahLst/>
              <a:cxnLst/>
              <a:rect l="l" t="t" r="r" b="b"/>
              <a:pathLst>
                <a:path w="4861" h="9282" extrusionOk="0">
                  <a:moveTo>
                    <a:pt x="1" y="0"/>
                  </a:moveTo>
                  <a:lnTo>
                    <a:pt x="1" y="6863"/>
                  </a:lnTo>
                  <a:lnTo>
                    <a:pt x="25" y="7107"/>
                  </a:lnTo>
                  <a:lnTo>
                    <a:pt x="49" y="7327"/>
                  </a:lnTo>
                  <a:lnTo>
                    <a:pt x="123" y="7572"/>
                  </a:lnTo>
                  <a:lnTo>
                    <a:pt x="196" y="7791"/>
                  </a:lnTo>
                  <a:lnTo>
                    <a:pt x="294" y="8011"/>
                  </a:lnTo>
                  <a:lnTo>
                    <a:pt x="416" y="8207"/>
                  </a:lnTo>
                  <a:lnTo>
                    <a:pt x="562" y="8402"/>
                  </a:lnTo>
                  <a:lnTo>
                    <a:pt x="709" y="8573"/>
                  </a:lnTo>
                  <a:lnTo>
                    <a:pt x="880" y="8719"/>
                  </a:lnTo>
                  <a:lnTo>
                    <a:pt x="1075" y="8866"/>
                  </a:lnTo>
                  <a:lnTo>
                    <a:pt x="1271" y="8988"/>
                  </a:lnTo>
                  <a:lnTo>
                    <a:pt x="1490" y="9086"/>
                  </a:lnTo>
                  <a:lnTo>
                    <a:pt x="1710" y="9159"/>
                  </a:lnTo>
                  <a:lnTo>
                    <a:pt x="1930" y="9232"/>
                  </a:lnTo>
                  <a:lnTo>
                    <a:pt x="2174" y="9257"/>
                  </a:lnTo>
                  <a:lnTo>
                    <a:pt x="2418" y="9281"/>
                  </a:lnTo>
                  <a:lnTo>
                    <a:pt x="2663" y="9257"/>
                  </a:lnTo>
                  <a:lnTo>
                    <a:pt x="2907" y="9232"/>
                  </a:lnTo>
                  <a:lnTo>
                    <a:pt x="3151" y="9159"/>
                  </a:lnTo>
                  <a:lnTo>
                    <a:pt x="3371" y="9086"/>
                  </a:lnTo>
                  <a:lnTo>
                    <a:pt x="3591" y="8988"/>
                  </a:lnTo>
                  <a:lnTo>
                    <a:pt x="3786" y="8866"/>
                  </a:lnTo>
                  <a:lnTo>
                    <a:pt x="3957" y="8719"/>
                  </a:lnTo>
                  <a:lnTo>
                    <a:pt x="4128" y="8573"/>
                  </a:lnTo>
                  <a:lnTo>
                    <a:pt x="4299" y="8402"/>
                  </a:lnTo>
                  <a:lnTo>
                    <a:pt x="4446" y="8207"/>
                  </a:lnTo>
                  <a:lnTo>
                    <a:pt x="4568" y="8011"/>
                  </a:lnTo>
                  <a:lnTo>
                    <a:pt x="4665" y="7791"/>
                  </a:lnTo>
                  <a:lnTo>
                    <a:pt x="4739" y="7572"/>
                  </a:lnTo>
                  <a:lnTo>
                    <a:pt x="4812" y="7327"/>
                  </a:lnTo>
                  <a:lnTo>
                    <a:pt x="4836" y="7107"/>
                  </a:lnTo>
                  <a:lnTo>
                    <a:pt x="4861" y="6863"/>
                  </a:lnTo>
                  <a:lnTo>
                    <a:pt x="4836" y="6717"/>
                  </a:lnTo>
                  <a:lnTo>
                    <a:pt x="4812" y="6619"/>
                  </a:lnTo>
                  <a:lnTo>
                    <a:pt x="4739" y="6521"/>
                  </a:lnTo>
                  <a:lnTo>
                    <a:pt x="4665" y="6424"/>
                  </a:lnTo>
                  <a:lnTo>
                    <a:pt x="4592" y="6350"/>
                  </a:lnTo>
                  <a:lnTo>
                    <a:pt x="4470" y="6302"/>
                  </a:lnTo>
                  <a:lnTo>
                    <a:pt x="4372" y="6253"/>
                  </a:lnTo>
                  <a:lnTo>
                    <a:pt x="4128" y="6253"/>
                  </a:lnTo>
                  <a:lnTo>
                    <a:pt x="4006" y="6302"/>
                  </a:lnTo>
                  <a:lnTo>
                    <a:pt x="3908" y="6350"/>
                  </a:lnTo>
                  <a:lnTo>
                    <a:pt x="3811" y="6424"/>
                  </a:lnTo>
                  <a:lnTo>
                    <a:pt x="3737" y="6521"/>
                  </a:lnTo>
                  <a:lnTo>
                    <a:pt x="3688" y="6619"/>
                  </a:lnTo>
                  <a:lnTo>
                    <a:pt x="3640" y="6717"/>
                  </a:lnTo>
                  <a:lnTo>
                    <a:pt x="3640" y="6863"/>
                  </a:lnTo>
                  <a:lnTo>
                    <a:pt x="3615" y="7083"/>
                  </a:lnTo>
                  <a:lnTo>
                    <a:pt x="3542" y="7327"/>
                  </a:lnTo>
                  <a:lnTo>
                    <a:pt x="3420" y="7523"/>
                  </a:lnTo>
                  <a:lnTo>
                    <a:pt x="3273" y="7718"/>
                  </a:lnTo>
                  <a:lnTo>
                    <a:pt x="3102" y="7865"/>
                  </a:lnTo>
                  <a:lnTo>
                    <a:pt x="2907" y="7962"/>
                  </a:lnTo>
                  <a:lnTo>
                    <a:pt x="2663" y="8036"/>
                  </a:lnTo>
                  <a:lnTo>
                    <a:pt x="2418" y="8060"/>
                  </a:lnTo>
                  <a:lnTo>
                    <a:pt x="2174" y="8036"/>
                  </a:lnTo>
                  <a:lnTo>
                    <a:pt x="1954" y="7962"/>
                  </a:lnTo>
                  <a:lnTo>
                    <a:pt x="1759" y="7865"/>
                  </a:lnTo>
                  <a:lnTo>
                    <a:pt x="1564" y="7718"/>
                  </a:lnTo>
                  <a:lnTo>
                    <a:pt x="1417" y="7523"/>
                  </a:lnTo>
                  <a:lnTo>
                    <a:pt x="1319" y="7327"/>
                  </a:lnTo>
                  <a:lnTo>
                    <a:pt x="1246" y="7083"/>
                  </a:lnTo>
                  <a:lnTo>
                    <a:pt x="1222" y="6863"/>
                  </a:lnTo>
                  <a:lnTo>
                    <a:pt x="1222" y="0"/>
                  </a:lnTo>
                  <a:lnTo>
                    <a:pt x="953" y="220"/>
                  </a:lnTo>
                  <a:lnTo>
                    <a:pt x="880" y="293"/>
                  </a:lnTo>
                  <a:lnTo>
                    <a:pt x="806" y="342"/>
                  </a:lnTo>
                  <a:lnTo>
                    <a:pt x="709" y="367"/>
                  </a:lnTo>
                  <a:lnTo>
                    <a:pt x="513" y="367"/>
                  </a:lnTo>
                  <a:lnTo>
                    <a:pt x="416" y="342"/>
                  </a:lnTo>
                  <a:lnTo>
                    <a:pt x="342" y="293"/>
                  </a:lnTo>
                  <a:lnTo>
                    <a:pt x="269" y="220"/>
                  </a:lnTo>
                  <a:lnTo>
                    <a:pt x="1" y="0"/>
                  </a:lnTo>
                  <a:close/>
                </a:path>
              </a:pathLst>
            </a:custGeom>
            <a:grp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80" name="Google Shape;1400;p47"/>
            <p:cNvSpPr/>
            <p:nvPr/>
          </p:nvSpPr>
          <p:spPr>
            <a:xfrm>
              <a:off x="6617400" y="931125"/>
              <a:ext cx="483600" cy="259500"/>
            </a:xfrm>
            <a:custGeom>
              <a:avLst/>
              <a:gdLst/>
              <a:ahLst/>
              <a:cxnLst/>
              <a:rect l="l" t="t" r="r" b="b"/>
              <a:pathLst>
                <a:path w="19344" h="10380" extrusionOk="0">
                  <a:moveTo>
                    <a:pt x="5252" y="9769"/>
                  </a:moveTo>
                  <a:lnTo>
                    <a:pt x="5252" y="9769"/>
                  </a:lnTo>
                  <a:lnTo>
                    <a:pt x="5252" y="9769"/>
                  </a:lnTo>
                  <a:close/>
                  <a:moveTo>
                    <a:pt x="9672" y="0"/>
                  </a:moveTo>
                  <a:lnTo>
                    <a:pt x="9550" y="25"/>
                  </a:lnTo>
                  <a:lnTo>
                    <a:pt x="9428" y="49"/>
                  </a:lnTo>
                  <a:lnTo>
                    <a:pt x="9330" y="122"/>
                  </a:lnTo>
                  <a:lnTo>
                    <a:pt x="9232" y="196"/>
                  </a:lnTo>
                  <a:lnTo>
                    <a:pt x="9159" y="269"/>
                  </a:lnTo>
                  <a:lnTo>
                    <a:pt x="9110" y="367"/>
                  </a:lnTo>
                  <a:lnTo>
                    <a:pt x="9086" y="489"/>
                  </a:lnTo>
                  <a:lnTo>
                    <a:pt x="9062" y="611"/>
                  </a:lnTo>
                  <a:lnTo>
                    <a:pt x="9062" y="1246"/>
                  </a:lnTo>
                  <a:lnTo>
                    <a:pt x="8622" y="1270"/>
                  </a:lnTo>
                  <a:lnTo>
                    <a:pt x="8182" y="1343"/>
                  </a:lnTo>
                  <a:lnTo>
                    <a:pt x="7767" y="1417"/>
                  </a:lnTo>
                  <a:lnTo>
                    <a:pt x="7328" y="1514"/>
                  </a:lnTo>
                  <a:lnTo>
                    <a:pt x="6912" y="1612"/>
                  </a:lnTo>
                  <a:lnTo>
                    <a:pt x="6497" y="1759"/>
                  </a:lnTo>
                  <a:lnTo>
                    <a:pt x="6082" y="1905"/>
                  </a:lnTo>
                  <a:lnTo>
                    <a:pt x="5691" y="2076"/>
                  </a:lnTo>
                  <a:lnTo>
                    <a:pt x="5300" y="2247"/>
                  </a:lnTo>
                  <a:lnTo>
                    <a:pt x="4910" y="2467"/>
                  </a:lnTo>
                  <a:lnTo>
                    <a:pt x="4543" y="2687"/>
                  </a:lnTo>
                  <a:lnTo>
                    <a:pt x="4177" y="2931"/>
                  </a:lnTo>
                  <a:lnTo>
                    <a:pt x="3811" y="3175"/>
                  </a:lnTo>
                  <a:lnTo>
                    <a:pt x="3469" y="3468"/>
                  </a:lnTo>
                  <a:lnTo>
                    <a:pt x="3151" y="3761"/>
                  </a:lnTo>
                  <a:lnTo>
                    <a:pt x="2834" y="4054"/>
                  </a:lnTo>
                  <a:lnTo>
                    <a:pt x="2516" y="4372"/>
                  </a:lnTo>
                  <a:lnTo>
                    <a:pt x="2223" y="4714"/>
                  </a:lnTo>
                  <a:lnTo>
                    <a:pt x="1930" y="5080"/>
                  </a:lnTo>
                  <a:lnTo>
                    <a:pt x="1686" y="5422"/>
                  </a:lnTo>
                  <a:lnTo>
                    <a:pt x="1442" y="5788"/>
                  </a:lnTo>
                  <a:lnTo>
                    <a:pt x="1222" y="6179"/>
                  </a:lnTo>
                  <a:lnTo>
                    <a:pt x="1002" y="6570"/>
                  </a:lnTo>
                  <a:lnTo>
                    <a:pt x="807" y="6961"/>
                  </a:lnTo>
                  <a:lnTo>
                    <a:pt x="660" y="7376"/>
                  </a:lnTo>
                  <a:lnTo>
                    <a:pt x="489" y="7791"/>
                  </a:lnTo>
                  <a:lnTo>
                    <a:pt x="367" y="8206"/>
                  </a:lnTo>
                  <a:lnTo>
                    <a:pt x="245" y="8622"/>
                  </a:lnTo>
                  <a:lnTo>
                    <a:pt x="172" y="9061"/>
                  </a:lnTo>
                  <a:lnTo>
                    <a:pt x="98" y="9501"/>
                  </a:lnTo>
                  <a:lnTo>
                    <a:pt x="25" y="9940"/>
                  </a:lnTo>
                  <a:lnTo>
                    <a:pt x="1" y="10380"/>
                  </a:lnTo>
                  <a:lnTo>
                    <a:pt x="196" y="10111"/>
                  </a:lnTo>
                  <a:lnTo>
                    <a:pt x="465" y="9867"/>
                  </a:lnTo>
                  <a:lnTo>
                    <a:pt x="758" y="9647"/>
                  </a:lnTo>
                  <a:lnTo>
                    <a:pt x="1075" y="9452"/>
                  </a:lnTo>
                  <a:lnTo>
                    <a:pt x="1442" y="9305"/>
                  </a:lnTo>
                  <a:lnTo>
                    <a:pt x="1808" y="9183"/>
                  </a:lnTo>
                  <a:lnTo>
                    <a:pt x="2223" y="9110"/>
                  </a:lnTo>
                  <a:lnTo>
                    <a:pt x="2638" y="9086"/>
                  </a:lnTo>
                  <a:lnTo>
                    <a:pt x="2956" y="9110"/>
                  </a:lnTo>
                  <a:lnTo>
                    <a:pt x="3249" y="9134"/>
                  </a:lnTo>
                  <a:lnTo>
                    <a:pt x="3542" y="9208"/>
                  </a:lnTo>
                  <a:lnTo>
                    <a:pt x="3811" y="9281"/>
                  </a:lnTo>
                  <a:lnTo>
                    <a:pt x="4079" y="9379"/>
                  </a:lnTo>
                  <a:lnTo>
                    <a:pt x="4323" y="9501"/>
                  </a:lnTo>
                  <a:lnTo>
                    <a:pt x="4543" y="9647"/>
                  </a:lnTo>
                  <a:lnTo>
                    <a:pt x="4763" y="9794"/>
                  </a:lnTo>
                  <a:lnTo>
                    <a:pt x="4812" y="9305"/>
                  </a:lnTo>
                  <a:lnTo>
                    <a:pt x="4934" y="8573"/>
                  </a:lnTo>
                  <a:lnTo>
                    <a:pt x="5007" y="8109"/>
                  </a:lnTo>
                  <a:lnTo>
                    <a:pt x="5129" y="7620"/>
                  </a:lnTo>
                  <a:lnTo>
                    <a:pt x="5276" y="7107"/>
                  </a:lnTo>
                  <a:lnTo>
                    <a:pt x="5447" y="6546"/>
                  </a:lnTo>
                  <a:lnTo>
                    <a:pt x="5642" y="5984"/>
                  </a:lnTo>
                  <a:lnTo>
                    <a:pt x="5887" y="5373"/>
                  </a:lnTo>
                  <a:lnTo>
                    <a:pt x="6180" y="4763"/>
                  </a:lnTo>
                  <a:lnTo>
                    <a:pt x="6522" y="4152"/>
                  </a:lnTo>
                  <a:lnTo>
                    <a:pt x="6888" y="3542"/>
                  </a:lnTo>
                  <a:lnTo>
                    <a:pt x="7303" y="2931"/>
                  </a:lnTo>
                  <a:lnTo>
                    <a:pt x="7792" y="2345"/>
                  </a:lnTo>
                  <a:lnTo>
                    <a:pt x="8329" y="1783"/>
                  </a:lnTo>
                  <a:lnTo>
                    <a:pt x="8402" y="1710"/>
                  </a:lnTo>
                  <a:lnTo>
                    <a:pt x="8597" y="1710"/>
                  </a:lnTo>
                  <a:lnTo>
                    <a:pt x="8671" y="1783"/>
                  </a:lnTo>
                  <a:lnTo>
                    <a:pt x="8720" y="1856"/>
                  </a:lnTo>
                  <a:lnTo>
                    <a:pt x="8744" y="1954"/>
                  </a:lnTo>
                  <a:lnTo>
                    <a:pt x="8720" y="2027"/>
                  </a:lnTo>
                  <a:lnTo>
                    <a:pt x="8671" y="2125"/>
                  </a:lnTo>
                  <a:lnTo>
                    <a:pt x="8182" y="2662"/>
                  </a:lnTo>
                  <a:lnTo>
                    <a:pt x="7718" y="3200"/>
                  </a:lnTo>
                  <a:lnTo>
                    <a:pt x="7328" y="3786"/>
                  </a:lnTo>
                  <a:lnTo>
                    <a:pt x="6961" y="4348"/>
                  </a:lnTo>
                  <a:lnTo>
                    <a:pt x="6668" y="4934"/>
                  </a:lnTo>
                  <a:lnTo>
                    <a:pt x="6375" y="5495"/>
                  </a:lnTo>
                  <a:lnTo>
                    <a:pt x="6155" y="6082"/>
                  </a:lnTo>
                  <a:lnTo>
                    <a:pt x="5960" y="6619"/>
                  </a:lnTo>
                  <a:lnTo>
                    <a:pt x="5789" y="7156"/>
                  </a:lnTo>
                  <a:lnTo>
                    <a:pt x="5642" y="7645"/>
                  </a:lnTo>
                  <a:lnTo>
                    <a:pt x="5520" y="8109"/>
                  </a:lnTo>
                  <a:lnTo>
                    <a:pt x="5423" y="8548"/>
                  </a:lnTo>
                  <a:lnTo>
                    <a:pt x="5300" y="9257"/>
                  </a:lnTo>
                  <a:lnTo>
                    <a:pt x="5252" y="9769"/>
                  </a:lnTo>
                  <a:lnTo>
                    <a:pt x="5471" y="9623"/>
                  </a:lnTo>
                  <a:lnTo>
                    <a:pt x="5691" y="9476"/>
                  </a:lnTo>
                  <a:lnTo>
                    <a:pt x="5935" y="9379"/>
                  </a:lnTo>
                  <a:lnTo>
                    <a:pt x="6180" y="9281"/>
                  </a:lnTo>
                  <a:lnTo>
                    <a:pt x="6448" y="9208"/>
                  </a:lnTo>
                  <a:lnTo>
                    <a:pt x="6741" y="9134"/>
                  </a:lnTo>
                  <a:lnTo>
                    <a:pt x="7034" y="9110"/>
                  </a:lnTo>
                  <a:lnTo>
                    <a:pt x="7328" y="9086"/>
                  </a:lnTo>
                  <a:lnTo>
                    <a:pt x="7645" y="9110"/>
                  </a:lnTo>
                  <a:lnTo>
                    <a:pt x="7938" y="9134"/>
                  </a:lnTo>
                  <a:lnTo>
                    <a:pt x="8207" y="9208"/>
                  </a:lnTo>
                  <a:lnTo>
                    <a:pt x="8475" y="9281"/>
                  </a:lnTo>
                  <a:lnTo>
                    <a:pt x="8744" y="9379"/>
                  </a:lnTo>
                  <a:lnTo>
                    <a:pt x="8988" y="9501"/>
                  </a:lnTo>
                  <a:lnTo>
                    <a:pt x="9208" y="9623"/>
                  </a:lnTo>
                  <a:lnTo>
                    <a:pt x="9428" y="9794"/>
                  </a:lnTo>
                  <a:lnTo>
                    <a:pt x="9428" y="1954"/>
                  </a:lnTo>
                  <a:lnTo>
                    <a:pt x="9452" y="1856"/>
                  </a:lnTo>
                  <a:lnTo>
                    <a:pt x="9501" y="1783"/>
                  </a:lnTo>
                  <a:lnTo>
                    <a:pt x="9574" y="1710"/>
                  </a:lnTo>
                  <a:lnTo>
                    <a:pt x="9770" y="1710"/>
                  </a:lnTo>
                  <a:lnTo>
                    <a:pt x="9843" y="1783"/>
                  </a:lnTo>
                  <a:lnTo>
                    <a:pt x="9892" y="1856"/>
                  </a:lnTo>
                  <a:lnTo>
                    <a:pt x="9916" y="1954"/>
                  </a:lnTo>
                  <a:lnTo>
                    <a:pt x="9916" y="9794"/>
                  </a:lnTo>
                  <a:lnTo>
                    <a:pt x="10136" y="9623"/>
                  </a:lnTo>
                  <a:lnTo>
                    <a:pt x="10356" y="9501"/>
                  </a:lnTo>
                  <a:lnTo>
                    <a:pt x="10600" y="9379"/>
                  </a:lnTo>
                  <a:lnTo>
                    <a:pt x="10869" y="9281"/>
                  </a:lnTo>
                  <a:lnTo>
                    <a:pt x="11137" y="9208"/>
                  </a:lnTo>
                  <a:lnTo>
                    <a:pt x="11406" y="9134"/>
                  </a:lnTo>
                  <a:lnTo>
                    <a:pt x="11699" y="9110"/>
                  </a:lnTo>
                  <a:lnTo>
                    <a:pt x="12017" y="9086"/>
                  </a:lnTo>
                  <a:lnTo>
                    <a:pt x="12310" y="9110"/>
                  </a:lnTo>
                  <a:lnTo>
                    <a:pt x="12603" y="9134"/>
                  </a:lnTo>
                  <a:lnTo>
                    <a:pt x="12896" y="9208"/>
                  </a:lnTo>
                  <a:lnTo>
                    <a:pt x="13165" y="9281"/>
                  </a:lnTo>
                  <a:lnTo>
                    <a:pt x="13409" y="9379"/>
                  </a:lnTo>
                  <a:lnTo>
                    <a:pt x="13653" y="9476"/>
                  </a:lnTo>
                  <a:lnTo>
                    <a:pt x="13873" y="9623"/>
                  </a:lnTo>
                  <a:lnTo>
                    <a:pt x="14093" y="9769"/>
                  </a:lnTo>
                  <a:lnTo>
                    <a:pt x="14019" y="9257"/>
                  </a:lnTo>
                  <a:lnTo>
                    <a:pt x="13897" y="8548"/>
                  </a:lnTo>
                  <a:lnTo>
                    <a:pt x="13824" y="8109"/>
                  </a:lnTo>
                  <a:lnTo>
                    <a:pt x="13702" y="7645"/>
                  </a:lnTo>
                  <a:lnTo>
                    <a:pt x="13555" y="7132"/>
                  </a:lnTo>
                  <a:lnTo>
                    <a:pt x="13384" y="6619"/>
                  </a:lnTo>
                  <a:lnTo>
                    <a:pt x="13189" y="6057"/>
                  </a:lnTo>
                  <a:lnTo>
                    <a:pt x="12945" y="5495"/>
                  </a:lnTo>
                  <a:lnTo>
                    <a:pt x="12676" y="4934"/>
                  </a:lnTo>
                  <a:lnTo>
                    <a:pt x="12359" y="4348"/>
                  </a:lnTo>
                  <a:lnTo>
                    <a:pt x="12017" y="3786"/>
                  </a:lnTo>
                  <a:lnTo>
                    <a:pt x="11626" y="3200"/>
                  </a:lnTo>
                  <a:lnTo>
                    <a:pt x="11162" y="2662"/>
                  </a:lnTo>
                  <a:lnTo>
                    <a:pt x="10673" y="2125"/>
                  </a:lnTo>
                  <a:lnTo>
                    <a:pt x="10625" y="2027"/>
                  </a:lnTo>
                  <a:lnTo>
                    <a:pt x="10600" y="1954"/>
                  </a:lnTo>
                  <a:lnTo>
                    <a:pt x="10625" y="1856"/>
                  </a:lnTo>
                  <a:lnTo>
                    <a:pt x="10673" y="1783"/>
                  </a:lnTo>
                  <a:lnTo>
                    <a:pt x="10747" y="1710"/>
                  </a:lnTo>
                  <a:lnTo>
                    <a:pt x="10942" y="1710"/>
                  </a:lnTo>
                  <a:lnTo>
                    <a:pt x="11015" y="1783"/>
                  </a:lnTo>
                  <a:lnTo>
                    <a:pt x="11553" y="2345"/>
                  </a:lnTo>
                  <a:lnTo>
                    <a:pt x="12017" y="2931"/>
                  </a:lnTo>
                  <a:lnTo>
                    <a:pt x="12456" y="3542"/>
                  </a:lnTo>
                  <a:lnTo>
                    <a:pt x="12823" y="4152"/>
                  </a:lnTo>
                  <a:lnTo>
                    <a:pt x="13165" y="4787"/>
                  </a:lnTo>
                  <a:lnTo>
                    <a:pt x="13458" y="5373"/>
                  </a:lnTo>
                  <a:lnTo>
                    <a:pt x="13702" y="5984"/>
                  </a:lnTo>
                  <a:lnTo>
                    <a:pt x="13897" y="6546"/>
                  </a:lnTo>
                  <a:lnTo>
                    <a:pt x="14068" y="7107"/>
                  </a:lnTo>
                  <a:lnTo>
                    <a:pt x="14215" y="7620"/>
                  </a:lnTo>
                  <a:lnTo>
                    <a:pt x="14337" y="8109"/>
                  </a:lnTo>
                  <a:lnTo>
                    <a:pt x="14410" y="8573"/>
                  </a:lnTo>
                  <a:lnTo>
                    <a:pt x="14532" y="9305"/>
                  </a:lnTo>
                  <a:lnTo>
                    <a:pt x="14581" y="9794"/>
                  </a:lnTo>
                  <a:lnTo>
                    <a:pt x="14801" y="9647"/>
                  </a:lnTo>
                  <a:lnTo>
                    <a:pt x="15021" y="9501"/>
                  </a:lnTo>
                  <a:lnTo>
                    <a:pt x="15265" y="9379"/>
                  </a:lnTo>
                  <a:lnTo>
                    <a:pt x="15534" y="9281"/>
                  </a:lnTo>
                  <a:lnTo>
                    <a:pt x="15802" y="9208"/>
                  </a:lnTo>
                  <a:lnTo>
                    <a:pt x="16095" y="9134"/>
                  </a:lnTo>
                  <a:lnTo>
                    <a:pt x="16388" y="9110"/>
                  </a:lnTo>
                  <a:lnTo>
                    <a:pt x="16706" y="9086"/>
                  </a:lnTo>
                  <a:lnTo>
                    <a:pt x="17121" y="9110"/>
                  </a:lnTo>
                  <a:lnTo>
                    <a:pt x="17536" y="9183"/>
                  </a:lnTo>
                  <a:lnTo>
                    <a:pt x="17903" y="9305"/>
                  </a:lnTo>
                  <a:lnTo>
                    <a:pt x="18269" y="9452"/>
                  </a:lnTo>
                  <a:lnTo>
                    <a:pt x="18587" y="9647"/>
                  </a:lnTo>
                  <a:lnTo>
                    <a:pt x="18880" y="9867"/>
                  </a:lnTo>
                  <a:lnTo>
                    <a:pt x="19148" y="10111"/>
                  </a:lnTo>
                  <a:lnTo>
                    <a:pt x="19344" y="10380"/>
                  </a:lnTo>
                  <a:lnTo>
                    <a:pt x="19319" y="9940"/>
                  </a:lnTo>
                  <a:lnTo>
                    <a:pt x="19246" y="9501"/>
                  </a:lnTo>
                  <a:lnTo>
                    <a:pt x="19173" y="9061"/>
                  </a:lnTo>
                  <a:lnTo>
                    <a:pt x="19099" y="8622"/>
                  </a:lnTo>
                  <a:lnTo>
                    <a:pt x="18977" y="8206"/>
                  </a:lnTo>
                  <a:lnTo>
                    <a:pt x="18855" y="7791"/>
                  </a:lnTo>
                  <a:lnTo>
                    <a:pt x="18684" y="7376"/>
                  </a:lnTo>
                  <a:lnTo>
                    <a:pt x="18538" y="6961"/>
                  </a:lnTo>
                  <a:lnTo>
                    <a:pt x="18342" y="6570"/>
                  </a:lnTo>
                  <a:lnTo>
                    <a:pt x="18122" y="6179"/>
                  </a:lnTo>
                  <a:lnTo>
                    <a:pt x="17903" y="5788"/>
                  </a:lnTo>
                  <a:lnTo>
                    <a:pt x="17658" y="5422"/>
                  </a:lnTo>
                  <a:lnTo>
                    <a:pt x="17414" y="5080"/>
                  </a:lnTo>
                  <a:lnTo>
                    <a:pt x="17121" y="4714"/>
                  </a:lnTo>
                  <a:lnTo>
                    <a:pt x="16828" y="4372"/>
                  </a:lnTo>
                  <a:lnTo>
                    <a:pt x="16511" y="4054"/>
                  </a:lnTo>
                  <a:lnTo>
                    <a:pt x="16193" y="3761"/>
                  </a:lnTo>
                  <a:lnTo>
                    <a:pt x="15876" y="3468"/>
                  </a:lnTo>
                  <a:lnTo>
                    <a:pt x="15534" y="3175"/>
                  </a:lnTo>
                  <a:lnTo>
                    <a:pt x="15167" y="2931"/>
                  </a:lnTo>
                  <a:lnTo>
                    <a:pt x="14801" y="2687"/>
                  </a:lnTo>
                  <a:lnTo>
                    <a:pt x="14435" y="2467"/>
                  </a:lnTo>
                  <a:lnTo>
                    <a:pt x="14044" y="2247"/>
                  </a:lnTo>
                  <a:lnTo>
                    <a:pt x="13653" y="2076"/>
                  </a:lnTo>
                  <a:lnTo>
                    <a:pt x="13262" y="1905"/>
                  </a:lnTo>
                  <a:lnTo>
                    <a:pt x="12847" y="1759"/>
                  </a:lnTo>
                  <a:lnTo>
                    <a:pt x="12432" y="1612"/>
                  </a:lnTo>
                  <a:lnTo>
                    <a:pt x="12017" y="1514"/>
                  </a:lnTo>
                  <a:lnTo>
                    <a:pt x="11577" y="1417"/>
                  </a:lnTo>
                  <a:lnTo>
                    <a:pt x="11162" y="1343"/>
                  </a:lnTo>
                  <a:lnTo>
                    <a:pt x="10722" y="1270"/>
                  </a:lnTo>
                  <a:lnTo>
                    <a:pt x="10283" y="1246"/>
                  </a:lnTo>
                  <a:lnTo>
                    <a:pt x="10283" y="611"/>
                  </a:lnTo>
                  <a:lnTo>
                    <a:pt x="10258" y="489"/>
                  </a:lnTo>
                  <a:lnTo>
                    <a:pt x="10234" y="367"/>
                  </a:lnTo>
                  <a:lnTo>
                    <a:pt x="10185" y="269"/>
                  </a:lnTo>
                  <a:lnTo>
                    <a:pt x="10112" y="196"/>
                  </a:lnTo>
                  <a:lnTo>
                    <a:pt x="10014" y="122"/>
                  </a:lnTo>
                  <a:lnTo>
                    <a:pt x="9916" y="49"/>
                  </a:lnTo>
                  <a:lnTo>
                    <a:pt x="9794" y="25"/>
                  </a:lnTo>
                  <a:lnTo>
                    <a:pt x="9672" y="0"/>
                  </a:lnTo>
                  <a:close/>
                </a:path>
              </a:pathLst>
            </a:custGeom>
            <a:grp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grpSp>
        <p:nvGrpSpPr>
          <p:cNvPr id="81" name="Google Shape;1398;p47"/>
          <p:cNvGrpSpPr/>
          <p:nvPr/>
        </p:nvGrpSpPr>
        <p:grpSpPr>
          <a:xfrm>
            <a:off x="6836402" y="2797130"/>
            <a:ext cx="1232998" cy="1236121"/>
            <a:chOff x="6617400" y="931125"/>
            <a:chExt cx="483600" cy="484825"/>
          </a:xfrm>
          <a:gradFill>
            <a:gsLst>
              <a:gs pos="0">
                <a:schemeClr val="accent2">
                  <a:lumMod val="40000"/>
                  <a:lumOff val="60000"/>
                </a:schemeClr>
              </a:gs>
              <a:gs pos="40000">
                <a:schemeClr val="accent2"/>
              </a:gs>
              <a:gs pos="68000">
                <a:schemeClr val="accent2">
                  <a:lumMod val="75000"/>
                </a:schemeClr>
              </a:gs>
              <a:gs pos="100000">
                <a:schemeClr val="accent2">
                  <a:lumMod val="75000"/>
                </a:schemeClr>
              </a:gs>
            </a:gsLst>
            <a:lin ang="5400000" scaled="1"/>
          </a:gradFill>
        </p:grpSpPr>
        <p:sp>
          <p:nvSpPr>
            <p:cNvPr id="82" name="Google Shape;1399;p47"/>
            <p:cNvSpPr/>
            <p:nvPr/>
          </p:nvSpPr>
          <p:spPr>
            <a:xfrm>
              <a:off x="6843925" y="1183900"/>
              <a:ext cx="121525" cy="232050"/>
            </a:xfrm>
            <a:custGeom>
              <a:avLst/>
              <a:gdLst/>
              <a:ahLst/>
              <a:cxnLst/>
              <a:rect l="l" t="t" r="r" b="b"/>
              <a:pathLst>
                <a:path w="4861" h="9282" extrusionOk="0">
                  <a:moveTo>
                    <a:pt x="1" y="0"/>
                  </a:moveTo>
                  <a:lnTo>
                    <a:pt x="1" y="6863"/>
                  </a:lnTo>
                  <a:lnTo>
                    <a:pt x="25" y="7107"/>
                  </a:lnTo>
                  <a:lnTo>
                    <a:pt x="49" y="7327"/>
                  </a:lnTo>
                  <a:lnTo>
                    <a:pt x="123" y="7572"/>
                  </a:lnTo>
                  <a:lnTo>
                    <a:pt x="196" y="7791"/>
                  </a:lnTo>
                  <a:lnTo>
                    <a:pt x="294" y="8011"/>
                  </a:lnTo>
                  <a:lnTo>
                    <a:pt x="416" y="8207"/>
                  </a:lnTo>
                  <a:lnTo>
                    <a:pt x="562" y="8402"/>
                  </a:lnTo>
                  <a:lnTo>
                    <a:pt x="709" y="8573"/>
                  </a:lnTo>
                  <a:lnTo>
                    <a:pt x="880" y="8719"/>
                  </a:lnTo>
                  <a:lnTo>
                    <a:pt x="1075" y="8866"/>
                  </a:lnTo>
                  <a:lnTo>
                    <a:pt x="1271" y="8988"/>
                  </a:lnTo>
                  <a:lnTo>
                    <a:pt x="1490" y="9086"/>
                  </a:lnTo>
                  <a:lnTo>
                    <a:pt x="1710" y="9159"/>
                  </a:lnTo>
                  <a:lnTo>
                    <a:pt x="1930" y="9232"/>
                  </a:lnTo>
                  <a:lnTo>
                    <a:pt x="2174" y="9257"/>
                  </a:lnTo>
                  <a:lnTo>
                    <a:pt x="2418" y="9281"/>
                  </a:lnTo>
                  <a:lnTo>
                    <a:pt x="2663" y="9257"/>
                  </a:lnTo>
                  <a:lnTo>
                    <a:pt x="2907" y="9232"/>
                  </a:lnTo>
                  <a:lnTo>
                    <a:pt x="3151" y="9159"/>
                  </a:lnTo>
                  <a:lnTo>
                    <a:pt x="3371" y="9086"/>
                  </a:lnTo>
                  <a:lnTo>
                    <a:pt x="3591" y="8988"/>
                  </a:lnTo>
                  <a:lnTo>
                    <a:pt x="3786" y="8866"/>
                  </a:lnTo>
                  <a:lnTo>
                    <a:pt x="3957" y="8719"/>
                  </a:lnTo>
                  <a:lnTo>
                    <a:pt x="4128" y="8573"/>
                  </a:lnTo>
                  <a:lnTo>
                    <a:pt x="4299" y="8402"/>
                  </a:lnTo>
                  <a:lnTo>
                    <a:pt x="4446" y="8207"/>
                  </a:lnTo>
                  <a:lnTo>
                    <a:pt x="4568" y="8011"/>
                  </a:lnTo>
                  <a:lnTo>
                    <a:pt x="4665" y="7791"/>
                  </a:lnTo>
                  <a:lnTo>
                    <a:pt x="4739" y="7572"/>
                  </a:lnTo>
                  <a:lnTo>
                    <a:pt x="4812" y="7327"/>
                  </a:lnTo>
                  <a:lnTo>
                    <a:pt x="4836" y="7107"/>
                  </a:lnTo>
                  <a:lnTo>
                    <a:pt x="4861" y="6863"/>
                  </a:lnTo>
                  <a:lnTo>
                    <a:pt x="4836" y="6717"/>
                  </a:lnTo>
                  <a:lnTo>
                    <a:pt x="4812" y="6619"/>
                  </a:lnTo>
                  <a:lnTo>
                    <a:pt x="4739" y="6521"/>
                  </a:lnTo>
                  <a:lnTo>
                    <a:pt x="4665" y="6424"/>
                  </a:lnTo>
                  <a:lnTo>
                    <a:pt x="4592" y="6350"/>
                  </a:lnTo>
                  <a:lnTo>
                    <a:pt x="4470" y="6302"/>
                  </a:lnTo>
                  <a:lnTo>
                    <a:pt x="4372" y="6253"/>
                  </a:lnTo>
                  <a:lnTo>
                    <a:pt x="4128" y="6253"/>
                  </a:lnTo>
                  <a:lnTo>
                    <a:pt x="4006" y="6302"/>
                  </a:lnTo>
                  <a:lnTo>
                    <a:pt x="3908" y="6350"/>
                  </a:lnTo>
                  <a:lnTo>
                    <a:pt x="3811" y="6424"/>
                  </a:lnTo>
                  <a:lnTo>
                    <a:pt x="3737" y="6521"/>
                  </a:lnTo>
                  <a:lnTo>
                    <a:pt x="3688" y="6619"/>
                  </a:lnTo>
                  <a:lnTo>
                    <a:pt x="3640" y="6717"/>
                  </a:lnTo>
                  <a:lnTo>
                    <a:pt x="3640" y="6863"/>
                  </a:lnTo>
                  <a:lnTo>
                    <a:pt x="3615" y="7083"/>
                  </a:lnTo>
                  <a:lnTo>
                    <a:pt x="3542" y="7327"/>
                  </a:lnTo>
                  <a:lnTo>
                    <a:pt x="3420" y="7523"/>
                  </a:lnTo>
                  <a:lnTo>
                    <a:pt x="3273" y="7718"/>
                  </a:lnTo>
                  <a:lnTo>
                    <a:pt x="3102" y="7865"/>
                  </a:lnTo>
                  <a:lnTo>
                    <a:pt x="2907" y="7962"/>
                  </a:lnTo>
                  <a:lnTo>
                    <a:pt x="2663" y="8036"/>
                  </a:lnTo>
                  <a:lnTo>
                    <a:pt x="2418" y="8060"/>
                  </a:lnTo>
                  <a:lnTo>
                    <a:pt x="2174" y="8036"/>
                  </a:lnTo>
                  <a:lnTo>
                    <a:pt x="1954" y="7962"/>
                  </a:lnTo>
                  <a:lnTo>
                    <a:pt x="1759" y="7865"/>
                  </a:lnTo>
                  <a:lnTo>
                    <a:pt x="1564" y="7718"/>
                  </a:lnTo>
                  <a:lnTo>
                    <a:pt x="1417" y="7523"/>
                  </a:lnTo>
                  <a:lnTo>
                    <a:pt x="1319" y="7327"/>
                  </a:lnTo>
                  <a:lnTo>
                    <a:pt x="1246" y="7083"/>
                  </a:lnTo>
                  <a:lnTo>
                    <a:pt x="1222" y="6863"/>
                  </a:lnTo>
                  <a:lnTo>
                    <a:pt x="1222" y="0"/>
                  </a:lnTo>
                  <a:lnTo>
                    <a:pt x="953" y="220"/>
                  </a:lnTo>
                  <a:lnTo>
                    <a:pt x="880" y="293"/>
                  </a:lnTo>
                  <a:lnTo>
                    <a:pt x="806" y="342"/>
                  </a:lnTo>
                  <a:lnTo>
                    <a:pt x="709" y="367"/>
                  </a:lnTo>
                  <a:lnTo>
                    <a:pt x="513" y="367"/>
                  </a:lnTo>
                  <a:lnTo>
                    <a:pt x="416" y="342"/>
                  </a:lnTo>
                  <a:lnTo>
                    <a:pt x="342" y="293"/>
                  </a:lnTo>
                  <a:lnTo>
                    <a:pt x="269" y="220"/>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83" name="Google Shape;1400;p47"/>
            <p:cNvSpPr/>
            <p:nvPr/>
          </p:nvSpPr>
          <p:spPr>
            <a:xfrm>
              <a:off x="6617400" y="931125"/>
              <a:ext cx="483600" cy="259500"/>
            </a:xfrm>
            <a:custGeom>
              <a:avLst/>
              <a:gdLst/>
              <a:ahLst/>
              <a:cxnLst/>
              <a:rect l="l" t="t" r="r" b="b"/>
              <a:pathLst>
                <a:path w="19344" h="10380" extrusionOk="0">
                  <a:moveTo>
                    <a:pt x="5252" y="9769"/>
                  </a:moveTo>
                  <a:lnTo>
                    <a:pt x="5252" y="9769"/>
                  </a:lnTo>
                  <a:lnTo>
                    <a:pt x="5252" y="9769"/>
                  </a:lnTo>
                  <a:close/>
                  <a:moveTo>
                    <a:pt x="9672" y="0"/>
                  </a:moveTo>
                  <a:lnTo>
                    <a:pt x="9550" y="25"/>
                  </a:lnTo>
                  <a:lnTo>
                    <a:pt x="9428" y="49"/>
                  </a:lnTo>
                  <a:lnTo>
                    <a:pt x="9330" y="122"/>
                  </a:lnTo>
                  <a:lnTo>
                    <a:pt x="9232" y="196"/>
                  </a:lnTo>
                  <a:lnTo>
                    <a:pt x="9159" y="269"/>
                  </a:lnTo>
                  <a:lnTo>
                    <a:pt x="9110" y="367"/>
                  </a:lnTo>
                  <a:lnTo>
                    <a:pt x="9086" y="489"/>
                  </a:lnTo>
                  <a:lnTo>
                    <a:pt x="9062" y="611"/>
                  </a:lnTo>
                  <a:lnTo>
                    <a:pt x="9062" y="1246"/>
                  </a:lnTo>
                  <a:lnTo>
                    <a:pt x="8622" y="1270"/>
                  </a:lnTo>
                  <a:lnTo>
                    <a:pt x="8182" y="1343"/>
                  </a:lnTo>
                  <a:lnTo>
                    <a:pt x="7767" y="1417"/>
                  </a:lnTo>
                  <a:lnTo>
                    <a:pt x="7328" y="1514"/>
                  </a:lnTo>
                  <a:lnTo>
                    <a:pt x="6912" y="1612"/>
                  </a:lnTo>
                  <a:lnTo>
                    <a:pt x="6497" y="1759"/>
                  </a:lnTo>
                  <a:lnTo>
                    <a:pt x="6082" y="1905"/>
                  </a:lnTo>
                  <a:lnTo>
                    <a:pt x="5691" y="2076"/>
                  </a:lnTo>
                  <a:lnTo>
                    <a:pt x="5300" y="2247"/>
                  </a:lnTo>
                  <a:lnTo>
                    <a:pt x="4910" y="2467"/>
                  </a:lnTo>
                  <a:lnTo>
                    <a:pt x="4543" y="2687"/>
                  </a:lnTo>
                  <a:lnTo>
                    <a:pt x="4177" y="2931"/>
                  </a:lnTo>
                  <a:lnTo>
                    <a:pt x="3811" y="3175"/>
                  </a:lnTo>
                  <a:lnTo>
                    <a:pt x="3469" y="3468"/>
                  </a:lnTo>
                  <a:lnTo>
                    <a:pt x="3151" y="3761"/>
                  </a:lnTo>
                  <a:lnTo>
                    <a:pt x="2834" y="4054"/>
                  </a:lnTo>
                  <a:lnTo>
                    <a:pt x="2516" y="4372"/>
                  </a:lnTo>
                  <a:lnTo>
                    <a:pt x="2223" y="4714"/>
                  </a:lnTo>
                  <a:lnTo>
                    <a:pt x="1930" y="5080"/>
                  </a:lnTo>
                  <a:lnTo>
                    <a:pt x="1686" y="5422"/>
                  </a:lnTo>
                  <a:lnTo>
                    <a:pt x="1442" y="5788"/>
                  </a:lnTo>
                  <a:lnTo>
                    <a:pt x="1222" y="6179"/>
                  </a:lnTo>
                  <a:lnTo>
                    <a:pt x="1002" y="6570"/>
                  </a:lnTo>
                  <a:lnTo>
                    <a:pt x="807" y="6961"/>
                  </a:lnTo>
                  <a:lnTo>
                    <a:pt x="660" y="7376"/>
                  </a:lnTo>
                  <a:lnTo>
                    <a:pt x="489" y="7791"/>
                  </a:lnTo>
                  <a:lnTo>
                    <a:pt x="367" y="8206"/>
                  </a:lnTo>
                  <a:lnTo>
                    <a:pt x="245" y="8622"/>
                  </a:lnTo>
                  <a:lnTo>
                    <a:pt x="172" y="9061"/>
                  </a:lnTo>
                  <a:lnTo>
                    <a:pt x="98" y="9501"/>
                  </a:lnTo>
                  <a:lnTo>
                    <a:pt x="25" y="9940"/>
                  </a:lnTo>
                  <a:lnTo>
                    <a:pt x="1" y="10380"/>
                  </a:lnTo>
                  <a:lnTo>
                    <a:pt x="196" y="10111"/>
                  </a:lnTo>
                  <a:lnTo>
                    <a:pt x="465" y="9867"/>
                  </a:lnTo>
                  <a:lnTo>
                    <a:pt x="758" y="9647"/>
                  </a:lnTo>
                  <a:lnTo>
                    <a:pt x="1075" y="9452"/>
                  </a:lnTo>
                  <a:lnTo>
                    <a:pt x="1442" y="9305"/>
                  </a:lnTo>
                  <a:lnTo>
                    <a:pt x="1808" y="9183"/>
                  </a:lnTo>
                  <a:lnTo>
                    <a:pt x="2223" y="9110"/>
                  </a:lnTo>
                  <a:lnTo>
                    <a:pt x="2638" y="9086"/>
                  </a:lnTo>
                  <a:lnTo>
                    <a:pt x="2956" y="9110"/>
                  </a:lnTo>
                  <a:lnTo>
                    <a:pt x="3249" y="9134"/>
                  </a:lnTo>
                  <a:lnTo>
                    <a:pt x="3542" y="9208"/>
                  </a:lnTo>
                  <a:lnTo>
                    <a:pt x="3811" y="9281"/>
                  </a:lnTo>
                  <a:lnTo>
                    <a:pt x="4079" y="9379"/>
                  </a:lnTo>
                  <a:lnTo>
                    <a:pt x="4323" y="9501"/>
                  </a:lnTo>
                  <a:lnTo>
                    <a:pt x="4543" y="9647"/>
                  </a:lnTo>
                  <a:lnTo>
                    <a:pt x="4763" y="9794"/>
                  </a:lnTo>
                  <a:lnTo>
                    <a:pt x="4812" y="9305"/>
                  </a:lnTo>
                  <a:lnTo>
                    <a:pt x="4934" y="8573"/>
                  </a:lnTo>
                  <a:lnTo>
                    <a:pt x="5007" y="8109"/>
                  </a:lnTo>
                  <a:lnTo>
                    <a:pt x="5129" y="7620"/>
                  </a:lnTo>
                  <a:lnTo>
                    <a:pt x="5276" y="7107"/>
                  </a:lnTo>
                  <a:lnTo>
                    <a:pt x="5447" y="6546"/>
                  </a:lnTo>
                  <a:lnTo>
                    <a:pt x="5642" y="5984"/>
                  </a:lnTo>
                  <a:lnTo>
                    <a:pt x="5887" y="5373"/>
                  </a:lnTo>
                  <a:lnTo>
                    <a:pt x="6180" y="4763"/>
                  </a:lnTo>
                  <a:lnTo>
                    <a:pt x="6522" y="4152"/>
                  </a:lnTo>
                  <a:lnTo>
                    <a:pt x="6888" y="3542"/>
                  </a:lnTo>
                  <a:lnTo>
                    <a:pt x="7303" y="2931"/>
                  </a:lnTo>
                  <a:lnTo>
                    <a:pt x="7792" y="2345"/>
                  </a:lnTo>
                  <a:lnTo>
                    <a:pt x="8329" y="1783"/>
                  </a:lnTo>
                  <a:lnTo>
                    <a:pt x="8402" y="1710"/>
                  </a:lnTo>
                  <a:lnTo>
                    <a:pt x="8597" y="1710"/>
                  </a:lnTo>
                  <a:lnTo>
                    <a:pt x="8671" y="1783"/>
                  </a:lnTo>
                  <a:lnTo>
                    <a:pt x="8720" y="1856"/>
                  </a:lnTo>
                  <a:lnTo>
                    <a:pt x="8744" y="1954"/>
                  </a:lnTo>
                  <a:lnTo>
                    <a:pt x="8720" y="2027"/>
                  </a:lnTo>
                  <a:lnTo>
                    <a:pt x="8671" y="2125"/>
                  </a:lnTo>
                  <a:lnTo>
                    <a:pt x="8182" y="2662"/>
                  </a:lnTo>
                  <a:lnTo>
                    <a:pt x="7718" y="3200"/>
                  </a:lnTo>
                  <a:lnTo>
                    <a:pt x="7328" y="3786"/>
                  </a:lnTo>
                  <a:lnTo>
                    <a:pt x="6961" y="4348"/>
                  </a:lnTo>
                  <a:lnTo>
                    <a:pt x="6668" y="4934"/>
                  </a:lnTo>
                  <a:lnTo>
                    <a:pt x="6375" y="5495"/>
                  </a:lnTo>
                  <a:lnTo>
                    <a:pt x="6155" y="6082"/>
                  </a:lnTo>
                  <a:lnTo>
                    <a:pt x="5960" y="6619"/>
                  </a:lnTo>
                  <a:lnTo>
                    <a:pt x="5789" y="7156"/>
                  </a:lnTo>
                  <a:lnTo>
                    <a:pt x="5642" y="7645"/>
                  </a:lnTo>
                  <a:lnTo>
                    <a:pt x="5520" y="8109"/>
                  </a:lnTo>
                  <a:lnTo>
                    <a:pt x="5423" y="8548"/>
                  </a:lnTo>
                  <a:lnTo>
                    <a:pt x="5300" y="9257"/>
                  </a:lnTo>
                  <a:lnTo>
                    <a:pt x="5252" y="9769"/>
                  </a:lnTo>
                  <a:lnTo>
                    <a:pt x="5471" y="9623"/>
                  </a:lnTo>
                  <a:lnTo>
                    <a:pt x="5691" y="9476"/>
                  </a:lnTo>
                  <a:lnTo>
                    <a:pt x="5935" y="9379"/>
                  </a:lnTo>
                  <a:lnTo>
                    <a:pt x="6180" y="9281"/>
                  </a:lnTo>
                  <a:lnTo>
                    <a:pt x="6448" y="9208"/>
                  </a:lnTo>
                  <a:lnTo>
                    <a:pt x="6741" y="9134"/>
                  </a:lnTo>
                  <a:lnTo>
                    <a:pt x="7034" y="9110"/>
                  </a:lnTo>
                  <a:lnTo>
                    <a:pt x="7328" y="9086"/>
                  </a:lnTo>
                  <a:lnTo>
                    <a:pt x="7645" y="9110"/>
                  </a:lnTo>
                  <a:lnTo>
                    <a:pt x="7938" y="9134"/>
                  </a:lnTo>
                  <a:lnTo>
                    <a:pt x="8207" y="9208"/>
                  </a:lnTo>
                  <a:lnTo>
                    <a:pt x="8475" y="9281"/>
                  </a:lnTo>
                  <a:lnTo>
                    <a:pt x="8744" y="9379"/>
                  </a:lnTo>
                  <a:lnTo>
                    <a:pt x="8988" y="9501"/>
                  </a:lnTo>
                  <a:lnTo>
                    <a:pt x="9208" y="9623"/>
                  </a:lnTo>
                  <a:lnTo>
                    <a:pt x="9428" y="9794"/>
                  </a:lnTo>
                  <a:lnTo>
                    <a:pt x="9428" y="1954"/>
                  </a:lnTo>
                  <a:lnTo>
                    <a:pt x="9452" y="1856"/>
                  </a:lnTo>
                  <a:lnTo>
                    <a:pt x="9501" y="1783"/>
                  </a:lnTo>
                  <a:lnTo>
                    <a:pt x="9574" y="1710"/>
                  </a:lnTo>
                  <a:lnTo>
                    <a:pt x="9770" y="1710"/>
                  </a:lnTo>
                  <a:lnTo>
                    <a:pt x="9843" y="1783"/>
                  </a:lnTo>
                  <a:lnTo>
                    <a:pt x="9892" y="1856"/>
                  </a:lnTo>
                  <a:lnTo>
                    <a:pt x="9916" y="1954"/>
                  </a:lnTo>
                  <a:lnTo>
                    <a:pt x="9916" y="9794"/>
                  </a:lnTo>
                  <a:lnTo>
                    <a:pt x="10136" y="9623"/>
                  </a:lnTo>
                  <a:lnTo>
                    <a:pt x="10356" y="9501"/>
                  </a:lnTo>
                  <a:lnTo>
                    <a:pt x="10600" y="9379"/>
                  </a:lnTo>
                  <a:lnTo>
                    <a:pt x="10869" y="9281"/>
                  </a:lnTo>
                  <a:lnTo>
                    <a:pt x="11137" y="9208"/>
                  </a:lnTo>
                  <a:lnTo>
                    <a:pt x="11406" y="9134"/>
                  </a:lnTo>
                  <a:lnTo>
                    <a:pt x="11699" y="9110"/>
                  </a:lnTo>
                  <a:lnTo>
                    <a:pt x="12017" y="9086"/>
                  </a:lnTo>
                  <a:lnTo>
                    <a:pt x="12310" y="9110"/>
                  </a:lnTo>
                  <a:lnTo>
                    <a:pt x="12603" y="9134"/>
                  </a:lnTo>
                  <a:lnTo>
                    <a:pt x="12896" y="9208"/>
                  </a:lnTo>
                  <a:lnTo>
                    <a:pt x="13165" y="9281"/>
                  </a:lnTo>
                  <a:lnTo>
                    <a:pt x="13409" y="9379"/>
                  </a:lnTo>
                  <a:lnTo>
                    <a:pt x="13653" y="9476"/>
                  </a:lnTo>
                  <a:lnTo>
                    <a:pt x="13873" y="9623"/>
                  </a:lnTo>
                  <a:lnTo>
                    <a:pt x="14093" y="9769"/>
                  </a:lnTo>
                  <a:lnTo>
                    <a:pt x="14019" y="9257"/>
                  </a:lnTo>
                  <a:lnTo>
                    <a:pt x="13897" y="8548"/>
                  </a:lnTo>
                  <a:lnTo>
                    <a:pt x="13824" y="8109"/>
                  </a:lnTo>
                  <a:lnTo>
                    <a:pt x="13702" y="7645"/>
                  </a:lnTo>
                  <a:lnTo>
                    <a:pt x="13555" y="7132"/>
                  </a:lnTo>
                  <a:lnTo>
                    <a:pt x="13384" y="6619"/>
                  </a:lnTo>
                  <a:lnTo>
                    <a:pt x="13189" y="6057"/>
                  </a:lnTo>
                  <a:lnTo>
                    <a:pt x="12945" y="5495"/>
                  </a:lnTo>
                  <a:lnTo>
                    <a:pt x="12676" y="4934"/>
                  </a:lnTo>
                  <a:lnTo>
                    <a:pt x="12359" y="4348"/>
                  </a:lnTo>
                  <a:lnTo>
                    <a:pt x="12017" y="3786"/>
                  </a:lnTo>
                  <a:lnTo>
                    <a:pt x="11626" y="3200"/>
                  </a:lnTo>
                  <a:lnTo>
                    <a:pt x="11162" y="2662"/>
                  </a:lnTo>
                  <a:lnTo>
                    <a:pt x="10673" y="2125"/>
                  </a:lnTo>
                  <a:lnTo>
                    <a:pt x="10625" y="2027"/>
                  </a:lnTo>
                  <a:lnTo>
                    <a:pt x="10600" y="1954"/>
                  </a:lnTo>
                  <a:lnTo>
                    <a:pt x="10625" y="1856"/>
                  </a:lnTo>
                  <a:lnTo>
                    <a:pt x="10673" y="1783"/>
                  </a:lnTo>
                  <a:lnTo>
                    <a:pt x="10747" y="1710"/>
                  </a:lnTo>
                  <a:lnTo>
                    <a:pt x="10942" y="1710"/>
                  </a:lnTo>
                  <a:lnTo>
                    <a:pt x="11015" y="1783"/>
                  </a:lnTo>
                  <a:lnTo>
                    <a:pt x="11553" y="2345"/>
                  </a:lnTo>
                  <a:lnTo>
                    <a:pt x="12017" y="2931"/>
                  </a:lnTo>
                  <a:lnTo>
                    <a:pt x="12456" y="3542"/>
                  </a:lnTo>
                  <a:lnTo>
                    <a:pt x="12823" y="4152"/>
                  </a:lnTo>
                  <a:lnTo>
                    <a:pt x="13165" y="4787"/>
                  </a:lnTo>
                  <a:lnTo>
                    <a:pt x="13458" y="5373"/>
                  </a:lnTo>
                  <a:lnTo>
                    <a:pt x="13702" y="5984"/>
                  </a:lnTo>
                  <a:lnTo>
                    <a:pt x="13897" y="6546"/>
                  </a:lnTo>
                  <a:lnTo>
                    <a:pt x="14068" y="7107"/>
                  </a:lnTo>
                  <a:lnTo>
                    <a:pt x="14215" y="7620"/>
                  </a:lnTo>
                  <a:lnTo>
                    <a:pt x="14337" y="8109"/>
                  </a:lnTo>
                  <a:lnTo>
                    <a:pt x="14410" y="8573"/>
                  </a:lnTo>
                  <a:lnTo>
                    <a:pt x="14532" y="9305"/>
                  </a:lnTo>
                  <a:lnTo>
                    <a:pt x="14581" y="9794"/>
                  </a:lnTo>
                  <a:lnTo>
                    <a:pt x="14801" y="9647"/>
                  </a:lnTo>
                  <a:lnTo>
                    <a:pt x="15021" y="9501"/>
                  </a:lnTo>
                  <a:lnTo>
                    <a:pt x="15265" y="9379"/>
                  </a:lnTo>
                  <a:lnTo>
                    <a:pt x="15534" y="9281"/>
                  </a:lnTo>
                  <a:lnTo>
                    <a:pt x="15802" y="9208"/>
                  </a:lnTo>
                  <a:lnTo>
                    <a:pt x="16095" y="9134"/>
                  </a:lnTo>
                  <a:lnTo>
                    <a:pt x="16388" y="9110"/>
                  </a:lnTo>
                  <a:lnTo>
                    <a:pt x="16706" y="9086"/>
                  </a:lnTo>
                  <a:lnTo>
                    <a:pt x="17121" y="9110"/>
                  </a:lnTo>
                  <a:lnTo>
                    <a:pt x="17536" y="9183"/>
                  </a:lnTo>
                  <a:lnTo>
                    <a:pt x="17903" y="9305"/>
                  </a:lnTo>
                  <a:lnTo>
                    <a:pt x="18269" y="9452"/>
                  </a:lnTo>
                  <a:lnTo>
                    <a:pt x="18587" y="9647"/>
                  </a:lnTo>
                  <a:lnTo>
                    <a:pt x="18880" y="9867"/>
                  </a:lnTo>
                  <a:lnTo>
                    <a:pt x="19148" y="10111"/>
                  </a:lnTo>
                  <a:lnTo>
                    <a:pt x="19344" y="10380"/>
                  </a:lnTo>
                  <a:lnTo>
                    <a:pt x="19319" y="9940"/>
                  </a:lnTo>
                  <a:lnTo>
                    <a:pt x="19246" y="9501"/>
                  </a:lnTo>
                  <a:lnTo>
                    <a:pt x="19173" y="9061"/>
                  </a:lnTo>
                  <a:lnTo>
                    <a:pt x="19099" y="8622"/>
                  </a:lnTo>
                  <a:lnTo>
                    <a:pt x="18977" y="8206"/>
                  </a:lnTo>
                  <a:lnTo>
                    <a:pt x="18855" y="7791"/>
                  </a:lnTo>
                  <a:lnTo>
                    <a:pt x="18684" y="7376"/>
                  </a:lnTo>
                  <a:lnTo>
                    <a:pt x="18538" y="6961"/>
                  </a:lnTo>
                  <a:lnTo>
                    <a:pt x="18342" y="6570"/>
                  </a:lnTo>
                  <a:lnTo>
                    <a:pt x="18122" y="6179"/>
                  </a:lnTo>
                  <a:lnTo>
                    <a:pt x="17903" y="5788"/>
                  </a:lnTo>
                  <a:lnTo>
                    <a:pt x="17658" y="5422"/>
                  </a:lnTo>
                  <a:lnTo>
                    <a:pt x="17414" y="5080"/>
                  </a:lnTo>
                  <a:lnTo>
                    <a:pt x="17121" y="4714"/>
                  </a:lnTo>
                  <a:lnTo>
                    <a:pt x="16828" y="4372"/>
                  </a:lnTo>
                  <a:lnTo>
                    <a:pt x="16511" y="4054"/>
                  </a:lnTo>
                  <a:lnTo>
                    <a:pt x="16193" y="3761"/>
                  </a:lnTo>
                  <a:lnTo>
                    <a:pt x="15876" y="3468"/>
                  </a:lnTo>
                  <a:lnTo>
                    <a:pt x="15534" y="3175"/>
                  </a:lnTo>
                  <a:lnTo>
                    <a:pt x="15167" y="2931"/>
                  </a:lnTo>
                  <a:lnTo>
                    <a:pt x="14801" y="2687"/>
                  </a:lnTo>
                  <a:lnTo>
                    <a:pt x="14435" y="2467"/>
                  </a:lnTo>
                  <a:lnTo>
                    <a:pt x="14044" y="2247"/>
                  </a:lnTo>
                  <a:lnTo>
                    <a:pt x="13653" y="2076"/>
                  </a:lnTo>
                  <a:lnTo>
                    <a:pt x="13262" y="1905"/>
                  </a:lnTo>
                  <a:lnTo>
                    <a:pt x="12847" y="1759"/>
                  </a:lnTo>
                  <a:lnTo>
                    <a:pt x="12432" y="1612"/>
                  </a:lnTo>
                  <a:lnTo>
                    <a:pt x="12017" y="1514"/>
                  </a:lnTo>
                  <a:lnTo>
                    <a:pt x="11577" y="1417"/>
                  </a:lnTo>
                  <a:lnTo>
                    <a:pt x="11162" y="1343"/>
                  </a:lnTo>
                  <a:lnTo>
                    <a:pt x="10722" y="1270"/>
                  </a:lnTo>
                  <a:lnTo>
                    <a:pt x="10283" y="1246"/>
                  </a:lnTo>
                  <a:lnTo>
                    <a:pt x="10283" y="611"/>
                  </a:lnTo>
                  <a:lnTo>
                    <a:pt x="10258" y="489"/>
                  </a:lnTo>
                  <a:lnTo>
                    <a:pt x="10234" y="367"/>
                  </a:lnTo>
                  <a:lnTo>
                    <a:pt x="10185" y="269"/>
                  </a:lnTo>
                  <a:lnTo>
                    <a:pt x="10112" y="196"/>
                  </a:lnTo>
                  <a:lnTo>
                    <a:pt x="10014" y="122"/>
                  </a:lnTo>
                  <a:lnTo>
                    <a:pt x="9916" y="49"/>
                  </a:lnTo>
                  <a:lnTo>
                    <a:pt x="9794" y="25"/>
                  </a:lnTo>
                  <a:lnTo>
                    <a:pt x="967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0"/>
        <p:cNvGrpSpPr/>
        <p:nvPr/>
      </p:nvGrpSpPr>
      <p:grpSpPr>
        <a:xfrm>
          <a:off x="0" y="0"/>
          <a:ext cx="0" cy="0"/>
          <a:chOff x="0" y="0"/>
          <a:chExt cx="0" cy="0"/>
        </a:xfrm>
      </p:grpSpPr>
      <p:sp>
        <p:nvSpPr>
          <p:cNvPr id="282" name="Google Shape;282;p21"/>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50</a:t>
            </a:fld>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21749" r="8842" b="41625"/>
          <a:stretch/>
        </p:blipFill>
        <p:spPr>
          <a:xfrm>
            <a:off x="0" y="0"/>
            <a:ext cx="9144000" cy="5143501"/>
          </a:xfrm>
          <a:prstGeom prst="rect">
            <a:avLst/>
          </a:prstGeom>
        </p:spPr>
      </p:pic>
      <p:sp>
        <p:nvSpPr>
          <p:cNvPr id="4" name="Rectangle 3"/>
          <p:cNvSpPr/>
          <p:nvPr/>
        </p:nvSpPr>
        <p:spPr>
          <a:xfrm>
            <a:off x="-451057" y="-233197"/>
            <a:ext cx="10132828" cy="5826642"/>
          </a:xfrm>
          <a:prstGeom prst="rect">
            <a:avLst/>
          </a:prstGeom>
          <a:gradFill>
            <a:gsLst>
              <a:gs pos="0">
                <a:schemeClr val="accent5">
                  <a:alpha val="0"/>
                </a:schemeClr>
              </a:gs>
              <a:gs pos="100000">
                <a:schemeClr val="accent6">
                  <a:lumMod val="25000"/>
                  <a:lumOff val="75000"/>
                </a:schemeClr>
              </a:gs>
            </a:gsLst>
            <a:path path="circle">
              <a:fillToRect l="100000" t="100000"/>
            </a:path>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31;p18"/>
          <p:cNvSpPr txBox="1">
            <a:spLocks/>
          </p:cNvSpPr>
          <p:nvPr/>
        </p:nvSpPr>
        <p:spPr>
          <a:xfrm>
            <a:off x="218647" y="406952"/>
            <a:ext cx="2456819" cy="4051363"/>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charset="0"/>
                <a:ea typeface="Avenir Next" charset="0"/>
                <a:cs typeface="Avenir Next"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6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Lots of people want to coach, advise, cheer, and boo…</a:t>
            </a:r>
          </a:p>
        </p:txBody>
      </p:sp>
      <p:sp>
        <p:nvSpPr>
          <p:cNvPr id="2" name="TextBox 1"/>
          <p:cNvSpPr txBox="1"/>
          <p:nvPr/>
        </p:nvSpPr>
        <p:spPr>
          <a:xfrm>
            <a:off x="6009861" y="3253409"/>
            <a:ext cx="2060713" cy="1969770"/>
          </a:xfrm>
          <a:prstGeom prst="rect">
            <a:avLst/>
          </a:prstGeom>
          <a:noFill/>
        </p:spPr>
        <p:txBody>
          <a:bodyPr wrap="square" rtlCol="0">
            <a:spAutoFit/>
          </a:bodyPr>
          <a:lstStyle/>
          <a:p>
            <a:r>
              <a:rPr lang="en-US" sz="36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Who is carrying the ball?</a:t>
            </a:r>
          </a:p>
          <a:p>
            <a:endParaRPr lang="en-US" dirty="0"/>
          </a:p>
        </p:txBody>
      </p:sp>
    </p:spTree>
    <p:extLst>
      <p:ext uri="{BB962C8B-B14F-4D97-AF65-F5344CB8AC3E}">
        <p14:creationId xmlns:p14="http://schemas.microsoft.com/office/powerpoint/2010/main" val="992219569"/>
      </p:ext>
    </p:extLst>
  </p:cSld>
  <p:clrMapOvr>
    <a:masterClrMapping/>
  </p:clrMapOvr>
  <p:transition>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7"/>
          <p:cNvSpPr txBox="1">
            <a:spLocks noGrp="1"/>
          </p:cNvSpPr>
          <p:nvPr>
            <p:ph type="title"/>
          </p:nvPr>
        </p:nvSpPr>
        <p:spPr>
          <a:xfrm>
            <a:off x="844666" y="287079"/>
            <a:ext cx="6853306" cy="1082271"/>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3600">
                <a:latin typeface="Corbel" panose="020B0503020204020204" pitchFamily="34" charset="0"/>
              </a:rPr>
              <a:t>HAZARDOUS </a:t>
            </a:r>
            <a:br>
              <a:rPr lang="en-US" sz="3600">
                <a:latin typeface="Corbel" panose="020B0503020204020204" pitchFamily="34" charset="0"/>
              </a:rPr>
            </a:br>
            <a:r>
              <a:rPr lang="en-US" sz="3600">
                <a:latin typeface="Corbel" panose="020B0503020204020204" pitchFamily="34" charset="0"/>
              </a:rPr>
              <a:t>(NO MATTER WHAT YOU DO)</a:t>
            </a:r>
            <a:endParaRPr sz="3600" dirty="0">
              <a:latin typeface="Corbel" panose="020B0503020204020204" pitchFamily="34" charset="0"/>
            </a:endParaRPr>
          </a:p>
        </p:txBody>
      </p:sp>
      <p:sp>
        <p:nvSpPr>
          <p:cNvPr id="382" name="Google Shape;382;p27"/>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51</a:t>
            </a:fld>
            <a:endParaRPr/>
          </a:p>
        </p:txBody>
      </p:sp>
      <p:sp>
        <p:nvSpPr>
          <p:cNvPr id="383" name="Google Shape;383;p27"/>
          <p:cNvSpPr/>
          <p:nvPr/>
        </p:nvSpPr>
        <p:spPr>
          <a:xfrm>
            <a:off x="5715147" y="1723175"/>
            <a:ext cx="3305700" cy="669000"/>
          </a:xfrm>
          <a:prstGeom prst="chevron">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sz="2400" b="1" dirty="0">
                <a:solidFill>
                  <a:schemeClr val="accent2"/>
                </a:solidFill>
                <a:latin typeface="Corbel" panose="020B0503020204020204" pitchFamily="34" charset="0"/>
                <a:ea typeface="Avenir Next" charset="0"/>
                <a:cs typeface="Avenir Next" charset="0"/>
                <a:sym typeface="Barlow Light"/>
              </a:rPr>
              <a:t>All the Chefs</a:t>
            </a:r>
            <a:endParaRPr sz="2000" b="1" dirty="0">
              <a:solidFill>
                <a:schemeClr val="accent2"/>
              </a:solidFill>
              <a:latin typeface="Corbel" panose="020B0503020204020204" pitchFamily="34" charset="0"/>
              <a:ea typeface="Avenir Next" charset="0"/>
              <a:cs typeface="Avenir Next" charset="0"/>
              <a:sym typeface="Barlow Light"/>
            </a:endParaRPr>
          </a:p>
        </p:txBody>
      </p:sp>
      <p:sp>
        <p:nvSpPr>
          <p:cNvPr id="384" name="Google Shape;384;p27"/>
          <p:cNvSpPr txBox="1"/>
          <p:nvPr/>
        </p:nvSpPr>
        <p:spPr>
          <a:xfrm>
            <a:off x="6340876" y="2392175"/>
            <a:ext cx="2352524"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Lots of people are the experts</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Lots of people “should have been involved sooner”</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Lots of people have lots of reasons they need access sooner</a:t>
            </a:r>
            <a:endParaRPr sz="1700" dirty="0">
              <a:solidFill>
                <a:schemeClr val="dk1"/>
              </a:solidFill>
              <a:latin typeface="Avenir Next" charset="0"/>
              <a:ea typeface="Avenir Next" charset="0"/>
              <a:cs typeface="Avenir Next" charset="0"/>
              <a:sym typeface="Barlow Light"/>
            </a:endParaRPr>
          </a:p>
        </p:txBody>
      </p:sp>
      <p:sp>
        <p:nvSpPr>
          <p:cNvPr id="385" name="Google Shape;385;p27"/>
          <p:cNvSpPr/>
          <p:nvPr/>
        </p:nvSpPr>
        <p:spPr>
          <a:xfrm>
            <a:off x="0" y="1723389"/>
            <a:ext cx="3546900"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Corbel" panose="020B0503020204020204" pitchFamily="34" charset="0"/>
                <a:ea typeface="Avenir Next" charset="0"/>
                <a:cs typeface="Avenir Next" charset="0"/>
                <a:sym typeface="Barlow Light"/>
              </a:rPr>
              <a:t>Communication</a:t>
            </a:r>
            <a:endParaRPr sz="2400" b="1" dirty="0">
              <a:solidFill>
                <a:schemeClr val="accent2"/>
              </a:solidFill>
              <a:latin typeface="Corbel" panose="020B0503020204020204" pitchFamily="34" charset="0"/>
              <a:ea typeface="Avenir Next" charset="0"/>
              <a:cs typeface="Avenir Next" charset="0"/>
              <a:sym typeface="Barlow Light"/>
            </a:endParaRPr>
          </a:p>
        </p:txBody>
      </p:sp>
      <p:sp>
        <p:nvSpPr>
          <p:cNvPr id="386" name="Google Shape;386;p27"/>
          <p:cNvSpPr txBox="1"/>
          <p:nvPr/>
        </p:nvSpPr>
        <p:spPr>
          <a:xfrm>
            <a:off x="655350" y="2392175"/>
            <a:ext cx="2236200"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dirty="0">
                <a:solidFill>
                  <a:schemeClr val="dk1"/>
                </a:solidFill>
                <a:latin typeface="Avenir Next" charset="0"/>
                <a:ea typeface="Avenir Next" charset="0"/>
                <a:cs typeface="Avenir Next" charset="0"/>
                <a:sym typeface="Barlow Light"/>
              </a:rPr>
              <a:t> - Never enough</a:t>
            </a:r>
          </a:p>
          <a:p>
            <a:pPr marL="0" lvl="0" indent="0" algn="l" rtl="0">
              <a:lnSpc>
                <a:spcPct val="115000"/>
              </a:lnSpc>
              <a:spcBef>
                <a:spcPts val="0"/>
              </a:spcBef>
              <a:spcAft>
                <a:spcPts val="0"/>
              </a:spcAft>
              <a:buNone/>
            </a:pPr>
            <a:endParaRPr lang="en-US" sz="7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800" dirty="0">
                <a:solidFill>
                  <a:schemeClr val="dk1"/>
                </a:solidFill>
                <a:latin typeface="Avenir Next" charset="0"/>
                <a:ea typeface="Avenir Next" charset="0"/>
                <a:cs typeface="Avenir Next" charset="0"/>
                <a:sym typeface="Barlow Light"/>
              </a:rPr>
              <a:t> – Never soon enough</a:t>
            </a:r>
          </a:p>
          <a:p>
            <a:pPr marL="0" lvl="0" indent="0" algn="l" rtl="0">
              <a:lnSpc>
                <a:spcPct val="115000"/>
              </a:lnSpc>
              <a:spcBef>
                <a:spcPts val="0"/>
              </a:spcBef>
              <a:spcAft>
                <a:spcPts val="0"/>
              </a:spcAft>
              <a:buNone/>
            </a:pPr>
            <a:endParaRPr lang="en-US" sz="6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800" dirty="0">
                <a:solidFill>
                  <a:schemeClr val="dk1"/>
                </a:solidFill>
                <a:latin typeface="Avenir Next" charset="0"/>
                <a:ea typeface="Avenir Next" charset="0"/>
                <a:cs typeface="Avenir Next" charset="0"/>
                <a:sym typeface="Barlow Light"/>
              </a:rPr>
              <a:t> - No matter what, people will “not know what’s going on!!!!!!!”</a:t>
            </a:r>
            <a:endParaRPr sz="1800" dirty="0">
              <a:solidFill>
                <a:schemeClr val="dk1"/>
              </a:solidFill>
              <a:latin typeface="Avenir Next" charset="0"/>
              <a:ea typeface="Avenir Next" charset="0"/>
              <a:cs typeface="Avenir Next" charset="0"/>
              <a:sym typeface="Barlow Light"/>
            </a:endParaRPr>
          </a:p>
        </p:txBody>
      </p:sp>
      <p:sp>
        <p:nvSpPr>
          <p:cNvPr id="387" name="Google Shape;387;p27"/>
          <p:cNvSpPr/>
          <p:nvPr/>
        </p:nvSpPr>
        <p:spPr>
          <a:xfrm>
            <a:off x="2944204" y="1723175"/>
            <a:ext cx="3305700" cy="669000"/>
          </a:xfrm>
          <a:prstGeom prst="chevron">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Corbel" panose="020B0503020204020204" pitchFamily="34" charset="0"/>
                <a:ea typeface="Avenir Next" charset="0"/>
                <a:cs typeface="Avenir Next" charset="0"/>
                <a:sym typeface="Barlow Light"/>
              </a:rPr>
              <a:t>Change </a:t>
            </a:r>
          </a:p>
          <a:p>
            <a:pPr marL="0" lvl="0" indent="0" algn="ctr" rtl="0">
              <a:spcBef>
                <a:spcPts val="0"/>
              </a:spcBef>
              <a:spcAft>
                <a:spcPts val="0"/>
              </a:spcAft>
              <a:buNone/>
            </a:pPr>
            <a:r>
              <a:rPr lang="en-US" sz="2400" b="1" dirty="0">
                <a:solidFill>
                  <a:schemeClr val="accent2"/>
                </a:solidFill>
                <a:latin typeface="Corbel" panose="020B0503020204020204" pitchFamily="34" charset="0"/>
                <a:ea typeface="Avenir Next" charset="0"/>
                <a:cs typeface="Avenir Next" charset="0"/>
                <a:sym typeface="Barlow Light"/>
              </a:rPr>
              <a:t>Management</a:t>
            </a:r>
            <a:endParaRPr sz="2400" b="1" dirty="0">
              <a:solidFill>
                <a:schemeClr val="accent2"/>
              </a:solidFill>
              <a:latin typeface="Corbel" panose="020B0503020204020204" pitchFamily="34" charset="0"/>
              <a:ea typeface="Avenir Next" charset="0"/>
              <a:cs typeface="Avenir Next" charset="0"/>
              <a:sym typeface="Barlow Light"/>
            </a:endParaRPr>
          </a:p>
        </p:txBody>
      </p:sp>
      <p:sp>
        <p:nvSpPr>
          <p:cNvPr id="388" name="Google Shape;388;p27"/>
          <p:cNvSpPr txBox="1"/>
          <p:nvPr/>
        </p:nvSpPr>
        <p:spPr>
          <a:xfrm>
            <a:off x="3262393" y="2392175"/>
            <a:ext cx="2751036"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400" dirty="0">
                <a:solidFill>
                  <a:schemeClr val="dk1"/>
                </a:solidFill>
                <a:latin typeface="Avenir Next" charset="0"/>
                <a:ea typeface="Avenir Next" charset="0"/>
                <a:cs typeface="Avenir Next" charset="0"/>
                <a:sym typeface="Barlow Light"/>
              </a:rPr>
              <a:t> </a:t>
            </a:r>
            <a:r>
              <a:rPr lang="en-US" sz="2000" dirty="0">
                <a:solidFill>
                  <a:schemeClr val="dk1"/>
                </a:solidFill>
                <a:latin typeface="Avenir Next" charset="0"/>
                <a:ea typeface="Avenir Next" charset="0"/>
                <a:cs typeface="Avenir Next" charset="0"/>
                <a:sym typeface="Barlow Light"/>
              </a:rPr>
              <a:t>- 10/80/10</a:t>
            </a:r>
          </a:p>
          <a:p>
            <a:pPr marL="0" lvl="0" indent="0" algn="l" rtl="0">
              <a:lnSpc>
                <a:spcPct val="115000"/>
              </a:lnSpc>
              <a:spcBef>
                <a:spcPts val="0"/>
              </a:spcBef>
              <a:spcAft>
                <a:spcPts val="0"/>
              </a:spcAft>
              <a:buNone/>
            </a:pPr>
            <a:endParaRPr lang="en-US" sz="1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2400" dirty="0">
                <a:solidFill>
                  <a:schemeClr val="dk1"/>
                </a:solidFill>
                <a:latin typeface="Avenir Next" charset="0"/>
                <a:ea typeface="Avenir Next" charset="0"/>
                <a:cs typeface="Avenir Next" charset="0"/>
                <a:sym typeface="Barlow Light"/>
              </a:rPr>
              <a:t> - </a:t>
            </a:r>
            <a:r>
              <a:rPr lang="en-US" sz="2000" dirty="0">
                <a:solidFill>
                  <a:schemeClr val="dk1"/>
                </a:solidFill>
                <a:latin typeface="Avenir Next" charset="0"/>
                <a:ea typeface="Avenir Next" charset="0"/>
                <a:cs typeface="Avenir Next" charset="0"/>
                <a:sym typeface="Barlow Light"/>
              </a:rPr>
              <a:t>Too fast</a:t>
            </a:r>
          </a:p>
          <a:p>
            <a:pPr marL="0" lvl="0" indent="0" algn="l" rtl="0">
              <a:lnSpc>
                <a:spcPct val="115000"/>
              </a:lnSpc>
              <a:spcBef>
                <a:spcPts val="0"/>
              </a:spcBef>
              <a:spcAft>
                <a:spcPts val="0"/>
              </a:spcAft>
              <a:buNone/>
            </a:pPr>
            <a:endParaRPr lang="en-US" sz="7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2000" dirty="0">
                <a:solidFill>
                  <a:schemeClr val="dk1"/>
                </a:solidFill>
                <a:latin typeface="Avenir Next" charset="0"/>
                <a:ea typeface="Avenir Next" charset="0"/>
                <a:cs typeface="Avenir Next" charset="0"/>
                <a:sym typeface="Barlow Light"/>
              </a:rPr>
              <a:t> - Too slow</a:t>
            </a:r>
          </a:p>
          <a:p>
            <a:pPr marL="0" lvl="0" indent="0" algn="l" rtl="0">
              <a:lnSpc>
                <a:spcPct val="115000"/>
              </a:lnSpc>
              <a:spcBef>
                <a:spcPts val="0"/>
              </a:spcBef>
              <a:spcAft>
                <a:spcPts val="0"/>
              </a:spcAft>
              <a:buNone/>
            </a:pPr>
            <a:endParaRPr lang="en-US" sz="3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2400" dirty="0">
                <a:solidFill>
                  <a:schemeClr val="dk1"/>
                </a:solidFill>
                <a:latin typeface="Avenir Next" charset="0"/>
                <a:ea typeface="Avenir Next" charset="0"/>
                <a:cs typeface="Avenir Next" charset="0"/>
                <a:sym typeface="Barlow Light"/>
              </a:rPr>
              <a:t> - </a:t>
            </a:r>
            <a:r>
              <a:rPr lang="en-US" sz="2000" dirty="0">
                <a:solidFill>
                  <a:schemeClr val="dk1"/>
                </a:solidFill>
                <a:latin typeface="Avenir Next" charset="0"/>
                <a:ea typeface="Avenir Next" charset="0"/>
                <a:cs typeface="Avenir Next" charset="0"/>
                <a:sym typeface="Barlow Light"/>
              </a:rPr>
              <a:t>Anxiety and hand-holding</a:t>
            </a:r>
            <a:endParaRPr sz="2000" dirty="0">
              <a:solidFill>
                <a:schemeClr val="dk1"/>
              </a:solidFill>
              <a:latin typeface="Avenir Next" charset="0"/>
              <a:ea typeface="Avenir Next" charset="0"/>
              <a:cs typeface="Avenir Next" charset="0"/>
              <a:sym typeface="Barlow Light"/>
            </a:endParaRPr>
          </a:p>
        </p:txBody>
      </p:sp>
    </p:spTree>
    <p:extLst>
      <p:ext uri="{BB962C8B-B14F-4D97-AF65-F5344CB8AC3E}">
        <p14:creationId xmlns:p14="http://schemas.microsoft.com/office/powerpoint/2010/main" val="7396449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299" y="836000"/>
            <a:ext cx="8176058" cy="396300"/>
          </a:xfrm>
        </p:spPr>
        <p:txBody>
          <a:bodyPr/>
          <a:lstStyle/>
          <a:p>
            <a:r>
              <a:rPr lang="en-US" sz="4000" dirty="0">
                <a:latin typeface="Open Sans" panose="020B0606030504020204" pitchFamily="34" charset="0"/>
                <a:ea typeface="Open Sans" panose="020B0606030504020204" pitchFamily="34" charset="0"/>
                <a:cs typeface="Open Sans" panose="020B0606030504020204" pitchFamily="34" charset="0"/>
              </a:rPr>
              <a:t>Advice for working with </a:t>
            </a:r>
            <a:r>
              <a:rPr lang="en-US" sz="4000" i="1" dirty="0">
                <a:latin typeface="Open Sans" panose="020B0606030504020204" pitchFamily="34" charset="0"/>
                <a:ea typeface="Open Sans" panose="020B0606030504020204" pitchFamily="34" charset="0"/>
                <a:cs typeface="Open Sans" panose="020B0606030504020204" pitchFamily="34" charset="0"/>
              </a:rPr>
              <a:t>Them:</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smtClean="0">
                <a:latin typeface="Open Sans" panose="020B0606030504020204" pitchFamily="34" charset="0"/>
                <a:ea typeface="Open Sans" panose="020B0606030504020204" pitchFamily="34" charset="0"/>
                <a:cs typeface="Open Sans" panose="020B0606030504020204" pitchFamily="34" charset="0"/>
              </a:rPr>
              <a:t>52</a:t>
            </a:fld>
            <a:endParaRPr lang="uk-UA">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4" name="Diagram 3"/>
          <p:cNvGraphicFramePr/>
          <p:nvPr>
            <p:extLst>
              <p:ext uri="{D42A27DB-BD31-4B8C-83A1-F6EECF244321}">
                <p14:modId xmlns:p14="http://schemas.microsoft.com/office/powerpoint/2010/main" val="3859782010"/>
              </p:ext>
            </p:extLst>
          </p:nvPr>
        </p:nvGraphicFramePr>
        <p:xfrm>
          <a:off x="499730" y="1232300"/>
          <a:ext cx="8006317" cy="3786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1950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7"/>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53</a:t>
            </a:fld>
            <a:endParaRPr/>
          </a:p>
        </p:txBody>
      </p:sp>
      <p:grpSp>
        <p:nvGrpSpPr>
          <p:cNvPr id="61" name="Grupo 60">
            <a:extLst>
              <a:ext uri="{FF2B5EF4-FFF2-40B4-BE49-F238E27FC236}">
                <a16:creationId xmlns:a16="http://schemas.microsoft.com/office/drawing/2014/main" id="{9FFAB22B-D793-2D4F-B073-773ACEB505B9}"/>
              </a:ext>
            </a:extLst>
          </p:cNvPr>
          <p:cNvGrpSpPr/>
          <p:nvPr/>
        </p:nvGrpSpPr>
        <p:grpSpPr>
          <a:xfrm>
            <a:off x="5174828" y="491833"/>
            <a:ext cx="3777372" cy="4655473"/>
            <a:chOff x="2522057" y="2360511"/>
            <a:chExt cx="554801" cy="683772"/>
          </a:xfrm>
        </p:grpSpPr>
        <p:sp>
          <p:nvSpPr>
            <p:cNvPr id="62" name="Google Shape;986;p46">
              <a:extLst>
                <a:ext uri="{FF2B5EF4-FFF2-40B4-BE49-F238E27FC236}">
                  <a16:creationId xmlns:a16="http://schemas.microsoft.com/office/drawing/2014/main" id="{4F7AED75-8870-594A-9BF2-56288195E82B}"/>
                </a:ext>
              </a:extLst>
            </p:cNvPr>
            <p:cNvSpPr/>
            <p:nvPr/>
          </p:nvSpPr>
          <p:spPr>
            <a:xfrm>
              <a:off x="2766348" y="2360511"/>
              <a:ext cx="101967" cy="369432"/>
            </a:xfrm>
            <a:custGeom>
              <a:avLst/>
              <a:gdLst/>
              <a:ahLst/>
              <a:cxnLst/>
              <a:rect l="l" t="t" r="r" b="b"/>
              <a:pathLst>
                <a:path w="1019671" h="3694319" extrusionOk="0">
                  <a:moveTo>
                    <a:pt x="399309" y="3567369"/>
                  </a:moveTo>
                  <a:cubicBezTo>
                    <a:pt x="-431720" y="380179"/>
                    <a:pt x="251391" y="108815"/>
                    <a:pt x="510247" y="0"/>
                  </a:cubicBezTo>
                  <a:cubicBezTo>
                    <a:pt x="768430" y="407047"/>
                    <a:pt x="1451541" y="1465637"/>
                    <a:pt x="619840" y="3694320"/>
                  </a:cubicBezTo>
                  <a:lnTo>
                    <a:pt x="399309" y="3567369"/>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987;p46">
              <a:extLst>
                <a:ext uri="{FF2B5EF4-FFF2-40B4-BE49-F238E27FC236}">
                  <a16:creationId xmlns:a16="http://schemas.microsoft.com/office/drawing/2014/main" id="{63C7C596-1DF4-034D-9679-040028249AF9}"/>
                </a:ext>
              </a:extLst>
            </p:cNvPr>
            <p:cNvSpPr/>
            <p:nvPr/>
          </p:nvSpPr>
          <p:spPr>
            <a:xfrm>
              <a:off x="2820104" y="2635875"/>
              <a:ext cx="36888" cy="103575"/>
            </a:xfrm>
            <a:custGeom>
              <a:avLst/>
              <a:gdLst/>
              <a:ahLst/>
              <a:cxnLst/>
              <a:rect l="l" t="t" r="r" b="b"/>
              <a:pathLst>
                <a:path w="368879" h="1035752" extrusionOk="0">
                  <a:moveTo>
                    <a:pt x="0" y="621989"/>
                  </a:moveTo>
                  <a:cubicBezTo>
                    <a:pt x="115645" y="766403"/>
                    <a:pt x="244064" y="924923"/>
                    <a:pt x="334159" y="1035753"/>
                  </a:cubicBezTo>
                  <a:cubicBezTo>
                    <a:pt x="434340" y="734834"/>
                    <a:pt x="300542" y="314353"/>
                    <a:pt x="151279" y="0"/>
                  </a:cubicBezTo>
                  <a:cubicBezTo>
                    <a:pt x="115645" y="195463"/>
                    <a:pt x="65891" y="402345"/>
                    <a:pt x="0" y="621989"/>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988;p46">
              <a:extLst>
                <a:ext uri="{FF2B5EF4-FFF2-40B4-BE49-F238E27FC236}">
                  <a16:creationId xmlns:a16="http://schemas.microsoft.com/office/drawing/2014/main" id="{126FB32F-7AEF-ED46-BBFD-0C04DFBE30BD}"/>
                </a:ext>
              </a:extLst>
            </p:cNvPr>
            <p:cNvSpPr/>
            <p:nvPr/>
          </p:nvSpPr>
          <p:spPr>
            <a:xfrm>
              <a:off x="2728277" y="2586844"/>
              <a:ext cx="36831" cy="82417"/>
            </a:xfrm>
            <a:custGeom>
              <a:avLst/>
              <a:gdLst/>
              <a:ahLst/>
              <a:cxnLst/>
              <a:rect l="l" t="t" r="r" b="b"/>
              <a:pathLst>
                <a:path w="368315" h="824169" extrusionOk="0">
                  <a:moveTo>
                    <a:pt x="216364" y="0"/>
                  </a:moveTo>
                  <a:cubicBezTo>
                    <a:pt x="67774" y="142399"/>
                    <a:pt x="-65352" y="408390"/>
                    <a:pt x="34828" y="824169"/>
                  </a:cubicBezTo>
                  <a:cubicBezTo>
                    <a:pt x="124924" y="816780"/>
                    <a:pt x="252671" y="806705"/>
                    <a:pt x="368315" y="795958"/>
                  </a:cubicBezTo>
                  <a:cubicBezTo>
                    <a:pt x="302425" y="500412"/>
                    <a:pt x="252671" y="236437"/>
                    <a:pt x="216364"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989;p46">
              <a:extLst>
                <a:ext uri="{FF2B5EF4-FFF2-40B4-BE49-F238E27FC236}">
                  <a16:creationId xmlns:a16="http://schemas.microsoft.com/office/drawing/2014/main" id="{C545BD45-6B5E-2445-8198-926848537627}"/>
                </a:ext>
              </a:extLst>
            </p:cNvPr>
            <p:cNvSpPr/>
            <p:nvPr/>
          </p:nvSpPr>
          <p:spPr>
            <a:xfrm>
              <a:off x="2741962" y="2378797"/>
              <a:ext cx="101951" cy="369432"/>
            </a:xfrm>
            <a:custGeom>
              <a:avLst/>
              <a:gdLst/>
              <a:ahLst/>
              <a:cxnLst/>
              <a:rect l="l" t="t" r="r" b="b"/>
              <a:pathLst>
                <a:path w="1019507" h="3694319" extrusionOk="0">
                  <a:moveTo>
                    <a:pt x="399145" y="3567369"/>
                  </a:moveTo>
                  <a:cubicBezTo>
                    <a:pt x="-431884" y="379507"/>
                    <a:pt x="251899" y="108815"/>
                    <a:pt x="510083" y="0"/>
                  </a:cubicBezTo>
                  <a:cubicBezTo>
                    <a:pt x="768266" y="407047"/>
                    <a:pt x="1451377" y="1465637"/>
                    <a:pt x="619676" y="3694319"/>
                  </a:cubicBezTo>
                  <a:lnTo>
                    <a:pt x="399145" y="3567369"/>
                  </a:lnTo>
                  <a:close/>
                </a:path>
              </a:pathLst>
            </a:custGeom>
            <a:gradFill>
              <a:gsLst>
                <a:gs pos="0">
                  <a:srgbClr val="FFFFFF">
                    <a:alpha val="40000"/>
                  </a:srgbClr>
                </a:gs>
                <a:gs pos="99000">
                  <a:srgbClr val="FFFFFF">
                    <a:alpha val="1000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990;p46">
              <a:extLst>
                <a:ext uri="{FF2B5EF4-FFF2-40B4-BE49-F238E27FC236}">
                  <a16:creationId xmlns:a16="http://schemas.microsoft.com/office/drawing/2014/main" id="{4A6B70B2-8A88-7A4E-BA19-25C7722FF28D}"/>
                </a:ext>
              </a:extLst>
            </p:cNvPr>
            <p:cNvSpPr/>
            <p:nvPr/>
          </p:nvSpPr>
          <p:spPr>
            <a:xfrm>
              <a:off x="2792820" y="2378797"/>
              <a:ext cx="50942" cy="369432"/>
            </a:xfrm>
            <a:custGeom>
              <a:avLst/>
              <a:gdLst/>
              <a:ahLst/>
              <a:cxnLst/>
              <a:rect l="l" t="t" r="r" b="b"/>
              <a:pathLst>
                <a:path w="509424" h="3694319" extrusionOk="0">
                  <a:moveTo>
                    <a:pt x="109593" y="3694319"/>
                  </a:moveTo>
                  <a:cubicBezTo>
                    <a:pt x="941294" y="1465637"/>
                    <a:pt x="258183" y="407047"/>
                    <a:pt x="0" y="0"/>
                  </a:cubicBezTo>
                  <a:lnTo>
                    <a:pt x="0" y="3631180"/>
                  </a:lnTo>
                  <a:lnTo>
                    <a:pt x="109593" y="3694319"/>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991;p46">
              <a:extLst>
                <a:ext uri="{FF2B5EF4-FFF2-40B4-BE49-F238E27FC236}">
                  <a16:creationId xmlns:a16="http://schemas.microsoft.com/office/drawing/2014/main" id="{715DA607-C3A9-A343-82BD-CA4C480733B4}"/>
                </a:ext>
              </a:extLst>
            </p:cNvPr>
            <p:cNvSpPr/>
            <p:nvPr/>
          </p:nvSpPr>
          <p:spPr>
            <a:xfrm>
              <a:off x="2766542" y="2437997"/>
              <a:ext cx="51099" cy="76263"/>
            </a:xfrm>
            <a:custGeom>
              <a:avLst/>
              <a:gdLst/>
              <a:ahLst/>
              <a:cxnLst/>
              <a:rect l="l" t="t" r="r" b="b"/>
              <a:pathLst>
                <a:path w="510988" h="762629" extrusionOk="0">
                  <a:moveTo>
                    <a:pt x="510988" y="528752"/>
                  </a:moveTo>
                  <a:cubicBezTo>
                    <a:pt x="510988" y="722871"/>
                    <a:pt x="396688" y="814222"/>
                    <a:pt x="255494" y="732947"/>
                  </a:cubicBezTo>
                  <a:cubicBezTo>
                    <a:pt x="114300" y="651672"/>
                    <a:pt x="0" y="427997"/>
                    <a:pt x="0" y="233878"/>
                  </a:cubicBezTo>
                  <a:cubicBezTo>
                    <a:pt x="0" y="39758"/>
                    <a:pt x="114300" y="-51592"/>
                    <a:pt x="255494" y="29683"/>
                  </a:cubicBezTo>
                  <a:cubicBezTo>
                    <a:pt x="396688" y="110958"/>
                    <a:pt x="510988" y="334632"/>
                    <a:pt x="510988" y="528752"/>
                  </a:cubicBez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992;p46">
              <a:extLst>
                <a:ext uri="{FF2B5EF4-FFF2-40B4-BE49-F238E27FC236}">
                  <a16:creationId xmlns:a16="http://schemas.microsoft.com/office/drawing/2014/main" id="{B00B8D24-021D-084F-BEFA-D6E6EAF482D4}"/>
                </a:ext>
              </a:extLst>
            </p:cNvPr>
            <p:cNvSpPr/>
            <p:nvPr/>
          </p:nvSpPr>
          <p:spPr>
            <a:xfrm>
              <a:off x="2631998" y="2761138"/>
              <a:ext cx="294222" cy="283145"/>
            </a:xfrm>
            <a:custGeom>
              <a:avLst/>
              <a:gdLst/>
              <a:ahLst/>
              <a:cxnLst/>
              <a:rect l="l" t="t" r="r" b="b"/>
              <a:pathLst>
                <a:path w="2942216" h="2831453" extrusionOk="0">
                  <a:moveTo>
                    <a:pt x="1809974" y="581624"/>
                  </a:moveTo>
                  <a:cubicBezTo>
                    <a:pt x="1751479" y="486244"/>
                    <a:pt x="1723241" y="365339"/>
                    <a:pt x="1698363" y="259211"/>
                  </a:cubicBezTo>
                  <a:cubicBezTo>
                    <a:pt x="1669452" y="136962"/>
                    <a:pt x="1645248" y="32850"/>
                    <a:pt x="1584736" y="6654"/>
                  </a:cubicBezTo>
                  <a:cubicBezTo>
                    <a:pt x="1515484" y="-23573"/>
                    <a:pt x="1484555" y="53001"/>
                    <a:pt x="1440852" y="159128"/>
                  </a:cubicBezTo>
                  <a:lnTo>
                    <a:pt x="1440852" y="159128"/>
                  </a:lnTo>
                  <a:cubicBezTo>
                    <a:pt x="1415303" y="221596"/>
                    <a:pt x="1385047" y="295482"/>
                    <a:pt x="1340672" y="363323"/>
                  </a:cubicBezTo>
                  <a:cubicBezTo>
                    <a:pt x="1292935" y="312946"/>
                    <a:pt x="1242508" y="271301"/>
                    <a:pt x="1189392" y="241075"/>
                  </a:cubicBezTo>
                  <a:cubicBezTo>
                    <a:pt x="966844" y="112781"/>
                    <a:pt x="781274" y="223611"/>
                    <a:pt x="737571" y="488259"/>
                  </a:cubicBezTo>
                  <a:cubicBezTo>
                    <a:pt x="707315" y="465421"/>
                    <a:pt x="677059" y="444598"/>
                    <a:pt x="646131" y="426463"/>
                  </a:cubicBezTo>
                  <a:cubicBezTo>
                    <a:pt x="289112" y="220924"/>
                    <a:pt x="0" y="454002"/>
                    <a:pt x="0" y="948369"/>
                  </a:cubicBezTo>
                  <a:cubicBezTo>
                    <a:pt x="0" y="1442065"/>
                    <a:pt x="289112" y="2008975"/>
                    <a:pt x="645459" y="2214513"/>
                  </a:cubicBezTo>
                  <a:cubicBezTo>
                    <a:pt x="991721" y="2414007"/>
                    <a:pt x="1274781" y="2199736"/>
                    <a:pt x="1290918" y="1735595"/>
                  </a:cubicBezTo>
                  <a:cubicBezTo>
                    <a:pt x="1356136" y="1856500"/>
                    <a:pt x="1442869" y="1957926"/>
                    <a:pt x="1539016" y="2013005"/>
                  </a:cubicBezTo>
                  <a:cubicBezTo>
                    <a:pt x="1563893" y="2027110"/>
                    <a:pt x="1588098" y="2037858"/>
                    <a:pt x="1610958" y="2044575"/>
                  </a:cubicBezTo>
                  <a:cubicBezTo>
                    <a:pt x="1749462" y="2348852"/>
                    <a:pt x="1955875" y="2610813"/>
                    <a:pt x="2186492" y="2743808"/>
                  </a:cubicBezTo>
                  <a:cubicBezTo>
                    <a:pt x="2603351" y="2984275"/>
                    <a:pt x="2941544" y="2712911"/>
                    <a:pt x="2942216" y="2137940"/>
                  </a:cubicBezTo>
                  <a:cubicBezTo>
                    <a:pt x="2942216" y="1562970"/>
                    <a:pt x="2604023" y="901351"/>
                    <a:pt x="2187164" y="660884"/>
                  </a:cubicBezTo>
                  <a:cubicBezTo>
                    <a:pt x="2049332" y="581624"/>
                    <a:pt x="1920912" y="557443"/>
                    <a:pt x="1809974" y="581624"/>
                  </a:cubicBezTo>
                  <a:close/>
                </a:path>
              </a:pathLst>
            </a:custGeom>
            <a:gradFill>
              <a:gsLst>
                <a:gs pos="0">
                  <a:srgbClr val="FFFFFF">
                    <a:alpha val="19607"/>
                    <a:alpha val="29800"/>
                  </a:srgbClr>
                </a:gs>
                <a:gs pos="59000">
                  <a:srgbClr val="FFFFFF">
                    <a:alpha val="0"/>
                  </a:srgbClr>
                </a:gs>
                <a:gs pos="100000">
                  <a:srgbClr val="FFFFFF">
                    <a:alpha val="0"/>
                  </a:srgbClr>
                </a:gs>
              </a:gsLst>
              <a:lin ang="72000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993;p46">
              <a:extLst>
                <a:ext uri="{FF2B5EF4-FFF2-40B4-BE49-F238E27FC236}">
                  <a16:creationId xmlns:a16="http://schemas.microsoft.com/office/drawing/2014/main" id="{ED3D7B77-F48A-9045-8F91-974803CCB03A}"/>
                </a:ext>
              </a:extLst>
            </p:cNvPr>
            <p:cNvSpPr/>
            <p:nvPr/>
          </p:nvSpPr>
          <p:spPr>
            <a:xfrm>
              <a:off x="2879432" y="2599839"/>
              <a:ext cx="182073" cy="199762"/>
            </a:xfrm>
            <a:custGeom>
              <a:avLst/>
              <a:gdLst/>
              <a:ahLst/>
              <a:cxnLst/>
              <a:rect l="l" t="t" r="r" b="b"/>
              <a:pathLst>
                <a:path w="1820731" h="1997618" extrusionOk="0">
                  <a:moveTo>
                    <a:pt x="0" y="0"/>
                  </a:moveTo>
                  <a:lnTo>
                    <a:pt x="1820059" y="1049858"/>
                  </a:lnTo>
                  <a:lnTo>
                    <a:pt x="1820732" y="1997619"/>
                  </a:lnTo>
                  <a:lnTo>
                    <a:pt x="161365" y="1040454"/>
                  </a:lnTo>
                  <a:lnTo>
                    <a:pt x="673" y="1092847"/>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994;p46">
              <a:extLst>
                <a:ext uri="{FF2B5EF4-FFF2-40B4-BE49-F238E27FC236}">
                  <a16:creationId xmlns:a16="http://schemas.microsoft.com/office/drawing/2014/main" id="{CB5A71EA-5060-9541-85A0-7035B079DC2D}"/>
                </a:ext>
              </a:extLst>
            </p:cNvPr>
            <p:cNvSpPr/>
            <p:nvPr/>
          </p:nvSpPr>
          <p:spPr>
            <a:xfrm>
              <a:off x="3008144" y="2695490"/>
              <a:ext cx="68714" cy="65356"/>
            </a:xfrm>
            <a:custGeom>
              <a:avLst/>
              <a:gdLst/>
              <a:ahLst/>
              <a:cxnLst/>
              <a:rect l="l" t="t" r="r" b="b"/>
              <a:pathLst>
                <a:path w="687144" h="653558" extrusionOk="0">
                  <a:moveTo>
                    <a:pt x="0" y="257259"/>
                  </a:moveTo>
                  <a:lnTo>
                    <a:pt x="0" y="0"/>
                  </a:lnTo>
                  <a:lnTo>
                    <a:pt x="687145" y="396300"/>
                  </a:lnTo>
                  <a:lnTo>
                    <a:pt x="687145" y="653559"/>
                  </a:lnTo>
                  <a:lnTo>
                    <a:pt x="0" y="25725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995;p46">
              <a:extLst>
                <a:ext uri="{FF2B5EF4-FFF2-40B4-BE49-F238E27FC236}">
                  <a16:creationId xmlns:a16="http://schemas.microsoft.com/office/drawing/2014/main" id="{09ED661A-2CD9-5642-A750-F9F69B08C29B}"/>
                </a:ext>
              </a:extLst>
            </p:cNvPr>
            <p:cNvSpPr/>
            <p:nvPr/>
          </p:nvSpPr>
          <p:spPr>
            <a:xfrm>
              <a:off x="2926090" y="2649741"/>
              <a:ext cx="39871" cy="31301"/>
            </a:xfrm>
            <a:custGeom>
              <a:avLst/>
              <a:gdLst/>
              <a:ahLst/>
              <a:cxnLst/>
              <a:rect l="l" t="t" r="r" b="b"/>
              <a:pathLst>
                <a:path w="398705" h="313009" extrusionOk="0">
                  <a:moveTo>
                    <a:pt x="0" y="0"/>
                  </a:moveTo>
                  <a:lnTo>
                    <a:pt x="398705" y="229719"/>
                  </a:lnTo>
                  <a:lnTo>
                    <a:pt x="398705" y="313009"/>
                  </a:lnTo>
                  <a:lnTo>
                    <a:pt x="0" y="83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996;p46">
              <a:extLst>
                <a:ext uri="{FF2B5EF4-FFF2-40B4-BE49-F238E27FC236}">
                  <a16:creationId xmlns:a16="http://schemas.microsoft.com/office/drawing/2014/main" id="{2370F091-B8B0-BC49-9D0A-0C6290D84A6C}"/>
                </a:ext>
              </a:extLst>
            </p:cNvPr>
            <p:cNvSpPr/>
            <p:nvPr/>
          </p:nvSpPr>
          <p:spPr>
            <a:xfrm>
              <a:off x="2926157" y="2666352"/>
              <a:ext cx="71942" cy="49840"/>
            </a:xfrm>
            <a:custGeom>
              <a:avLst/>
              <a:gdLst/>
              <a:ahLst/>
              <a:cxnLst/>
              <a:rect l="l" t="t" r="r" b="b"/>
              <a:pathLst>
                <a:path w="719417" h="498397" extrusionOk="0">
                  <a:moveTo>
                    <a:pt x="0" y="0"/>
                  </a:moveTo>
                  <a:lnTo>
                    <a:pt x="719418" y="415107"/>
                  </a:lnTo>
                  <a:lnTo>
                    <a:pt x="719418" y="498397"/>
                  </a:lnTo>
                  <a:lnTo>
                    <a:pt x="0" y="83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997;p46">
              <a:extLst>
                <a:ext uri="{FF2B5EF4-FFF2-40B4-BE49-F238E27FC236}">
                  <a16:creationId xmlns:a16="http://schemas.microsoft.com/office/drawing/2014/main" id="{9560CBA4-987C-4640-8175-E6D3C66C91AD}"/>
                </a:ext>
              </a:extLst>
            </p:cNvPr>
            <p:cNvSpPr/>
            <p:nvPr/>
          </p:nvSpPr>
          <p:spPr>
            <a:xfrm>
              <a:off x="2926157" y="2682964"/>
              <a:ext cx="93121" cy="62065"/>
            </a:xfrm>
            <a:custGeom>
              <a:avLst/>
              <a:gdLst/>
              <a:ahLst/>
              <a:cxnLst/>
              <a:rect l="l" t="t" r="r" b="b"/>
              <a:pathLst>
                <a:path w="931208" h="620645" extrusionOk="0">
                  <a:moveTo>
                    <a:pt x="0" y="0"/>
                  </a:moveTo>
                  <a:lnTo>
                    <a:pt x="931209" y="537356"/>
                  </a:lnTo>
                  <a:lnTo>
                    <a:pt x="931209" y="620646"/>
                  </a:lnTo>
                  <a:lnTo>
                    <a:pt x="0" y="83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998;p46">
              <a:extLst>
                <a:ext uri="{FF2B5EF4-FFF2-40B4-BE49-F238E27FC236}">
                  <a16:creationId xmlns:a16="http://schemas.microsoft.com/office/drawing/2014/main" id="{4B90DAA9-EC5E-514C-95A2-CCB511FDC9A3}"/>
                </a:ext>
              </a:extLst>
            </p:cNvPr>
            <p:cNvSpPr/>
            <p:nvPr/>
          </p:nvSpPr>
          <p:spPr>
            <a:xfrm>
              <a:off x="2895655" y="2631527"/>
              <a:ext cx="20708" cy="30686"/>
            </a:xfrm>
            <a:custGeom>
              <a:avLst/>
              <a:gdLst/>
              <a:ahLst/>
              <a:cxnLst/>
              <a:rect l="l" t="t" r="r" b="b"/>
              <a:pathLst>
                <a:path w="207084" h="306860" extrusionOk="0">
                  <a:moveTo>
                    <a:pt x="207085" y="212875"/>
                  </a:moveTo>
                  <a:cubicBezTo>
                    <a:pt x="207085" y="290792"/>
                    <a:pt x="160693" y="327735"/>
                    <a:pt x="103543" y="294822"/>
                  </a:cubicBezTo>
                  <a:cubicBezTo>
                    <a:pt x="46393" y="261909"/>
                    <a:pt x="0" y="171902"/>
                    <a:pt x="0" y="93985"/>
                  </a:cubicBezTo>
                  <a:cubicBezTo>
                    <a:pt x="0" y="16069"/>
                    <a:pt x="46393" y="-20874"/>
                    <a:pt x="103543" y="12039"/>
                  </a:cubicBezTo>
                  <a:cubicBezTo>
                    <a:pt x="161365" y="44952"/>
                    <a:pt x="207085" y="134959"/>
                    <a:pt x="207085" y="21287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999;p46">
              <a:extLst>
                <a:ext uri="{FF2B5EF4-FFF2-40B4-BE49-F238E27FC236}">
                  <a16:creationId xmlns:a16="http://schemas.microsoft.com/office/drawing/2014/main" id="{E294ADE3-A807-3046-B287-7C3DBC95E3AD}"/>
                </a:ext>
              </a:extLst>
            </p:cNvPr>
            <p:cNvSpPr/>
            <p:nvPr/>
          </p:nvSpPr>
          <p:spPr>
            <a:xfrm>
              <a:off x="2541431" y="2361717"/>
              <a:ext cx="182073" cy="214203"/>
            </a:xfrm>
            <a:custGeom>
              <a:avLst/>
              <a:gdLst/>
              <a:ahLst/>
              <a:cxnLst/>
              <a:rect l="l" t="t" r="r" b="b"/>
              <a:pathLst>
                <a:path w="1820731" h="2142033" extrusionOk="0">
                  <a:moveTo>
                    <a:pt x="1820059" y="1049187"/>
                  </a:moveTo>
                  <a:lnTo>
                    <a:pt x="0" y="0"/>
                  </a:lnTo>
                  <a:lnTo>
                    <a:pt x="672" y="947761"/>
                  </a:lnTo>
                  <a:lnTo>
                    <a:pt x="1660039" y="1904254"/>
                  </a:lnTo>
                  <a:lnTo>
                    <a:pt x="1820732" y="2142034"/>
                  </a:lnTo>
                  <a:lnTo>
                    <a:pt x="1820059" y="1049187"/>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1000;p46">
              <a:extLst>
                <a:ext uri="{FF2B5EF4-FFF2-40B4-BE49-F238E27FC236}">
                  <a16:creationId xmlns:a16="http://schemas.microsoft.com/office/drawing/2014/main" id="{66C0336F-1E09-7D47-A286-C7252EA85072}"/>
                </a:ext>
              </a:extLst>
            </p:cNvPr>
            <p:cNvSpPr/>
            <p:nvPr/>
          </p:nvSpPr>
          <p:spPr>
            <a:xfrm>
              <a:off x="2522057" y="2372903"/>
              <a:ext cx="68714" cy="65356"/>
            </a:xfrm>
            <a:custGeom>
              <a:avLst/>
              <a:gdLst/>
              <a:ahLst/>
              <a:cxnLst/>
              <a:rect l="l" t="t" r="r" b="b"/>
              <a:pathLst>
                <a:path w="687144" h="653558" extrusionOk="0">
                  <a:moveTo>
                    <a:pt x="0" y="257259"/>
                  </a:moveTo>
                  <a:lnTo>
                    <a:pt x="0" y="0"/>
                  </a:lnTo>
                  <a:lnTo>
                    <a:pt x="687145" y="396300"/>
                  </a:lnTo>
                  <a:lnTo>
                    <a:pt x="687145" y="653559"/>
                  </a:lnTo>
                  <a:lnTo>
                    <a:pt x="0" y="25725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1001;p46">
              <a:extLst>
                <a:ext uri="{FF2B5EF4-FFF2-40B4-BE49-F238E27FC236}">
                  <a16:creationId xmlns:a16="http://schemas.microsoft.com/office/drawing/2014/main" id="{05AF33E7-83CF-6649-9D64-87186AB0CDD8}"/>
                </a:ext>
              </a:extLst>
            </p:cNvPr>
            <p:cNvSpPr/>
            <p:nvPr/>
          </p:nvSpPr>
          <p:spPr>
            <a:xfrm>
              <a:off x="2636490" y="2439550"/>
              <a:ext cx="39871" cy="31301"/>
            </a:xfrm>
            <a:custGeom>
              <a:avLst/>
              <a:gdLst/>
              <a:ahLst/>
              <a:cxnLst/>
              <a:rect l="l" t="t" r="r" b="b"/>
              <a:pathLst>
                <a:path w="398705" h="313009" extrusionOk="0">
                  <a:moveTo>
                    <a:pt x="398705" y="229720"/>
                  </a:moveTo>
                  <a:lnTo>
                    <a:pt x="0" y="0"/>
                  </a:lnTo>
                  <a:lnTo>
                    <a:pt x="0" y="83290"/>
                  </a:lnTo>
                  <a:lnTo>
                    <a:pt x="398705" y="313010"/>
                  </a:lnTo>
                  <a:lnTo>
                    <a:pt x="398705" y="22972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1002;p46">
              <a:extLst>
                <a:ext uri="{FF2B5EF4-FFF2-40B4-BE49-F238E27FC236}">
                  <a16:creationId xmlns:a16="http://schemas.microsoft.com/office/drawing/2014/main" id="{664843D9-A4A4-504D-BBAE-936E306AC765}"/>
                </a:ext>
              </a:extLst>
            </p:cNvPr>
            <p:cNvSpPr/>
            <p:nvPr/>
          </p:nvSpPr>
          <p:spPr>
            <a:xfrm>
              <a:off x="2599619" y="2434862"/>
              <a:ext cx="76850" cy="52661"/>
            </a:xfrm>
            <a:custGeom>
              <a:avLst/>
              <a:gdLst/>
              <a:ahLst/>
              <a:cxnLst/>
              <a:rect l="l" t="t" r="r" b="b"/>
              <a:pathLst>
                <a:path w="768499" h="526608" extrusionOk="0">
                  <a:moveTo>
                    <a:pt x="768499" y="443318"/>
                  </a:moveTo>
                  <a:lnTo>
                    <a:pt x="0" y="0"/>
                  </a:lnTo>
                  <a:lnTo>
                    <a:pt x="0" y="83290"/>
                  </a:lnTo>
                  <a:lnTo>
                    <a:pt x="768499" y="526608"/>
                  </a:lnTo>
                  <a:lnTo>
                    <a:pt x="768499" y="443318"/>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 name="Google Shape;1003;p46">
              <a:extLst>
                <a:ext uri="{FF2B5EF4-FFF2-40B4-BE49-F238E27FC236}">
                  <a16:creationId xmlns:a16="http://schemas.microsoft.com/office/drawing/2014/main" id="{FD50584E-D246-EA41-995A-FF2EA9D2CC5A}"/>
                </a:ext>
              </a:extLst>
            </p:cNvPr>
            <p:cNvSpPr/>
            <p:nvPr/>
          </p:nvSpPr>
          <p:spPr>
            <a:xfrm>
              <a:off x="2583396" y="2442096"/>
              <a:ext cx="93121" cy="62065"/>
            </a:xfrm>
            <a:custGeom>
              <a:avLst/>
              <a:gdLst/>
              <a:ahLst/>
              <a:cxnLst/>
              <a:rect l="l" t="t" r="r" b="b"/>
              <a:pathLst>
                <a:path w="931208" h="620645" extrusionOk="0">
                  <a:moveTo>
                    <a:pt x="931209" y="537356"/>
                  </a:moveTo>
                  <a:lnTo>
                    <a:pt x="0" y="0"/>
                  </a:lnTo>
                  <a:lnTo>
                    <a:pt x="0" y="83290"/>
                  </a:lnTo>
                  <a:lnTo>
                    <a:pt x="931209" y="620646"/>
                  </a:lnTo>
                  <a:lnTo>
                    <a:pt x="931209" y="53735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1004;p46">
              <a:extLst>
                <a:ext uri="{FF2B5EF4-FFF2-40B4-BE49-F238E27FC236}">
                  <a16:creationId xmlns:a16="http://schemas.microsoft.com/office/drawing/2014/main" id="{9D2202EE-FD5B-D745-A14E-B4F3409848D5}"/>
                </a:ext>
              </a:extLst>
            </p:cNvPr>
            <p:cNvSpPr/>
            <p:nvPr/>
          </p:nvSpPr>
          <p:spPr>
            <a:xfrm>
              <a:off x="2686030" y="2467381"/>
              <a:ext cx="20708" cy="30658"/>
            </a:xfrm>
            <a:custGeom>
              <a:avLst/>
              <a:gdLst/>
              <a:ahLst/>
              <a:cxnLst/>
              <a:rect l="l" t="t" r="r" b="b"/>
              <a:pathLst>
                <a:path w="207084" h="306577" extrusionOk="0">
                  <a:moveTo>
                    <a:pt x="0" y="93703"/>
                  </a:moveTo>
                  <a:cubicBezTo>
                    <a:pt x="0" y="171619"/>
                    <a:pt x="46392" y="261626"/>
                    <a:pt x="103542" y="294539"/>
                  </a:cubicBezTo>
                  <a:cubicBezTo>
                    <a:pt x="160692" y="327452"/>
                    <a:pt x="207085" y="290509"/>
                    <a:pt x="207085" y="212593"/>
                  </a:cubicBezTo>
                  <a:cubicBezTo>
                    <a:pt x="207085" y="134676"/>
                    <a:pt x="160692" y="44669"/>
                    <a:pt x="103542" y="11756"/>
                  </a:cubicBezTo>
                  <a:cubicBezTo>
                    <a:pt x="46392" y="-20485"/>
                    <a:pt x="0" y="15786"/>
                    <a:pt x="0" y="9370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1005;p46">
              <a:extLst>
                <a:ext uri="{FF2B5EF4-FFF2-40B4-BE49-F238E27FC236}">
                  <a16:creationId xmlns:a16="http://schemas.microsoft.com/office/drawing/2014/main" id="{0C1B6230-0E65-F748-9D82-DDF3D443989E}"/>
                </a:ext>
              </a:extLst>
            </p:cNvPr>
            <p:cNvSpPr/>
            <p:nvPr/>
          </p:nvSpPr>
          <p:spPr>
            <a:xfrm>
              <a:off x="2590368" y="2504724"/>
              <a:ext cx="108719" cy="119226"/>
            </a:xfrm>
            <a:custGeom>
              <a:avLst/>
              <a:gdLst/>
              <a:ahLst/>
              <a:cxnLst/>
              <a:rect l="l" t="t" r="r" b="b"/>
              <a:pathLst>
                <a:path w="1087194" h="1192257" extrusionOk="0">
                  <a:moveTo>
                    <a:pt x="1087195" y="626691"/>
                  </a:moveTo>
                  <a:lnTo>
                    <a:pt x="0" y="0"/>
                  </a:lnTo>
                  <a:lnTo>
                    <a:pt x="0" y="565567"/>
                  </a:lnTo>
                  <a:lnTo>
                    <a:pt x="1087195" y="1192258"/>
                  </a:lnTo>
                  <a:lnTo>
                    <a:pt x="1087195" y="626691"/>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1006;p46">
              <a:extLst>
                <a:ext uri="{FF2B5EF4-FFF2-40B4-BE49-F238E27FC236}">
                  <a16:creationId xmlns:a16="http://schemas.microsoft.com/office/drawing/2014/main" id="{DD7EDD00-BF19-E640-A2F7-A39BE4210FFD}"/>
                </a:ext>
              </a:extLst>
            </p:cNvPr>
            <p:cNvSpPr/>
            <p:nvPr/>
          </p:nvSpPr>
          <p:spPr>
            <a:xfrm>
              <a:off x="2618121" y="2534263"/>
              <a:ext cx="37248" cy="28278"/>
            </a:xfrm>
            <a:custGeom>
              <a:avLst/>
              <a:gdLst/>
              <a:ahLst/>
              <a:cxnLst/>
              <a:rect l="l" t="t" r="r" b="b"/>
              <a:pathLst>
                <a:path w="372483" h="282783" extrusionOk="0">
                  <a:moveTo>
                    <a:pt x="0" y="0"/>
                  </a:moveTo>
                  <a:lnTo>
                    <a:pt x="372483" y="214942"/>
                  </a:lnTo>
                  <a:lnTo>
                    <a:pt x="372483" y="282783"/>
                  </a:lnTo>
                  <a:lnTo>
                    <a:pt x="0" y="6784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1007;p46">
              <a:extLst>
                <a:ext uri="{FF2B5EF4-FFF2-40B4-BE49-F238E27FC236}">
                  <a16:creationId xmlns:a16="http://schemas.microsoft.com/office/drawing/2014/main" id="{C2F1EF6F-C088-5548-81C2-9380E4E1725F}"/>
                </a:ext>
              </a:extLst>
            </p:cNvPr>
            <p:cNvSpPr/>
            <p:nvPr/>
          </p:nvSpPr>
          <p:spPr>
            <a:xfrm>
              <a:off x="2618121" y="2547861"/>
              <a:ext cx="69656" cy="47019"/>
            </a:xfrm>
            <a:custGeom>
              <a:avLst/>
              <a:gdLst/>
              <a:ahLst/>
              <a:cxnLst/>
              <a:rect l="l" t="t" r="r" b="b"/>
              <a:pathLst>
                <a:path w="696557" h="470186" extrusionOk="0">
                  <a:moveTo>
                    <a:pt x="0" y="0"/>
                  </a:moveTo>
                  <a:lnTo>
                    <a:pt x="696558" y="401673"/>
                  </a:lnTo>
                  <a:lnTo>
                    <a:pt x="696558" y="470186"/>
                  </a:lnTo>
                  <a:lnTo>
                    <a:pt x="0" y="68513"/>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1008;p46">
              <a:extLst>
                <a:ext uri="{FF2B5EF4-FFF2-40B4-BE49-F238E27FC236}">
                  <a16:creationId xmlns:a16="http://schemas.microsoft.com/office/drawing/2014/main" id="{0443B6D5-F914-7A43-98DB-C95310FEFD85}"/>
                </a:ext>
              </a:extLst>
            </p:cNvPr>
            <p:cNvSpPr/>
            <p:nvPr/>
          </p:nvSpPr>
          <p:spPr>
            <a:xfrm>
              <a:off x="2600088" y="2523577"/>
              <a:ext cx="12371" cy="18342"/>
            </a:xfrm>
            <a:custGeom>
              <a:avLst/>
              <a:gdLst/>
              <a:ahLst/>
              <a:cxnLst/>
              <a:rect l="l" t="t" r="r" b="b"/>
              <a:pathLst>
                <a:path w="123712" h="183417" extrusionOk="0">
                  <a:moveTo>
                    <a:pt x="123713" y="127308"/>
                  </a:moveTo>
                  <a:cubicBezTo>
                    <a:pt x="123713" y="173655"/>
                    <a:pt x="96146" y="195821"/>
                    <a:pt x="61856" y="176342"/>
                  </a:cubicBezTo>
                  <a:cubicBezTo>
                    <a:pt x="27566" y="156863"/>
                    <a:pt x="0" y="103127"/>
                    <a:pt x="0" y="56109"/>
                  </a:cubicBezTo>
                  <a:cubicBezTo>
                    <a:pt x="0" y="9762"/>
                    <a:pt x="27566" y="-12404"/>
                    <a:pt x="61856" y="7075"/>
                  </a:cubicBezTo>
                  <a:cubicBezTo>
                    <a:pt x="95474" y="27226"/>
                    <a:pt x="123713" y="80961"/>
                    <a:pt x="123713" y="12730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 name="Google Shape;1009;p46">
              <a:extLst>
                <a:ext uri="{FF2B5EF4-FFF2-40B4-BE49-F238E27FC236}">
                  <a16:creationId xmlns:a16="http://schemas.microsoft.com/office/drawing/2014/main" id="{47405FF1-5A04-3E4E-B39F-0C61B4B8F8AD}"/>
                </a:ext>
              </a:extLst>
            </p:cNvPr>
            <p:cNvSpPr/>
            <p:nvPr/>
          </p:nvSpPr>
          <p:spPr>
            <a:xfrm>
              <a:off x="2912281" y="2547325"/>
              <a:ext cx="108719" cy="119293"/>
            </a:xfrm>
            <a:custGeom>
              <a:avLst/>
              <a:gdLst/>
              <a:ahLst/>
              <a:cxnLst/>
              <a:rect l="l" t="t" r="r" b="b"/>
              <a:pathLst>
                <a:path w="1087194" h="1192929" extrusionOk="0">
                  <a:moveTo>
                    <a:pt x="1087195" y="626691"/>
                  </a:moveTo>
                  <a:lnTo>
                    <a:pt x="0" y="0"/>
                  </a:lnTo>
                  <a:lnTo>
                    <a:pt x="0" y="565567"/>
                  </a:lnTo>
                  <a:lnTo>
                    <a:pt x="1087195" y="1192929"/>
                  </a:lnTo>
                  <a:lnTo>
                    <a:pt x="1087195" y="626691"/>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 name="Google Shape;1010;p46">
              <a:extLst>
                <a:ext uri="{FF2B5EF4-FFF2-40B4-BE49-F238E27FC236}">
                  <a16:creationId xmlns:a16="http://schemas.microsoft.com/office/drawing/2014/main" id="{DE873AB4-5DB3-3845-BF4F-9DDF7AF18F65}"/>
                </a:ext>
              </a:extLst>
            </p:cNvPr>
            <p:cNvSpPr/>
            <p:nvPr/>
          </p:nvSpPr>
          <p:spPr>
            <a:xfrm>
              <a:off x="2940034" y="2576931"/>
              <a:ext cx="37248" cy="28278"/>
            </a:xfrm>
            <a:custGeom>
              <a:avLst/>
              <a:gdLst/>
              <a:ahLst/>
              <a:cxnLst/>
              <a:rect l="l" t="t" r="r" b="b"/>
              <a:pathLst>
                <a:path w="372483" h="282783" extrusionOk="0">
                  <a:moveTo>
                    <a:pt x="0" y="0"/>
                  </a:moveTo>
                  <a:lnTo>
                    <a:pt x="372483" y="214942"/>
                  </a:lnTo>
                  <a:lnTo>
                    <a:pt x="372483" y="282783"/>
                  </a:lnTo>
                  <a:lnTo>
                    <a:pt x="0" y="6784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 name="Google Shape;1011;p46">
              <a:extLst>
                <a:ext uri="{FF2B5EF4-FFF2-40B4-BE49-F238E27FC236}">
                  <a16:creationId xmlns:a16="http://schemas.microsoft.com/office/drawing/2014/main" id="{719AFAA1-AB7E-D949-B45A-8AFBE5D9290F}"/>
                </a:ext>
              </a:extLst>
            </p:cNvPr>
            <p:cNvSpPr/>
            <p:nvPr/>
          </p:nvSpPr>
          <p:spPr>
            <a:xfrm>
              <a:off x="2940101" y="2590528"/>
              <a:ext cx="69656" cy="47019"/>
            </a:xfrm>
            <a:custGeom>
              <a:avLst/>
              <a:gdLst/>
              <a:ahLst/>
              <a:cxnLst/>
              <a:rect l="l" t="t" r="r" b="b"/>
              <a:pathLst>
                <a:path w="696557" h="470186" extrusionOk="0">
                  <a:moveTo>
                    <a:pt x="0" y="0"/>
                  </a:moveTo>
                  <a:lnTo>
                    <a:pt x="696558" y="401673"/>
                  </a:lnTo>
                  <a:lnTo>
                    <a:pt x="696558" y="470186"/>
                  </a:lnTo>
                  <a:lnTo>
                    <a:pt x="0" y="68513"/>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 name="Google Shape;1012;p46">
              <a:extLst>
                <a:ext uri="{FF2B5EF4-FFF2-40B4-BE49-F238E27FC236}">
                  <a16:creationId xmlns:a16="http://schemas.microsoft.com/office/drawing/2014/main" id="{1FB6445E-D3F7-114C-9A6F-6484D0DB1131}"/>
                </a:ext>
              </a:extLst>
            </p:cNvPr>
            <p:cNvSpPr/>
            <p:nvPr/>
          </p:nvSpPr>
          <p:spPr>
            <a:xfrm>
              <a:off x="2922001" y="2566245"/>
              <a:ext cx="12371" cy="18342"/>
            </a:xfrm>
            <a:custGeom>
              <a:avLst/>
              <a:gdLst/>
              <a:ahLst/>
              <a:cxnLst/>
              <a:rect l="l" t="t" r="r" b="b"/>
              <a:pathLst>
                <a:path w="123713" h="183417" extrusionOk="0">
                  <a:moveTo>
                    <a:pt x="123713" y="127308"/>
                  </a:moveTo>
                  <a:cubicBezTo>
                    <a:pt x="123713" y="173655"/>
                    <a:pt x="96146" y="195821"/>
                    <a:pt x="61857" y="176342"/>
                  </a:cubicBezTo>
                  <a:cubicBezTo>
                    <a:pt x="27567" y="156863"/>
                    <a:pt x="0" y="103127"/>
                    <a:pt x="0" y="56109"/>
                  </a:cubicBezTo>
                  <a:cubicBezTo>
                    <a:pt x="0" y="9762"/>
                    <a:pt x="27567" y="-12404"/>
                    <a:pt x="61857" y="7075"/>
                  </a:cubicBezTo>
                  <a:cubicBezTo>
                    <a:pt x="96146" y="27226"/>
                    <a:pt x="123713" y="80961"/>
                    <a:pt x="123713" y="12730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 name="TextBox 1"/>
          <p:cNvSpPr txBox="1"/>
          <p:nvPr/>
        </p:nvSpPr>
        <p:spPr>
          <a:xfrm>
            <a:off x="871175" y="2390713"/>
            <a:ext cx="4755576" cy="1015663"/>
          </a:xfrm>
          <a:prstGeom prst="rect">
            <a:avLst/>
          </a:prstGeom>
          <a:noFill/>
        </p:spPr>
        <p:txBody>
          <a:bodyPr wrap="square" rtlCol="0">
            <a:spAutoFit/>
          </a:bodyPr>
          <a:lstStyle/>
          <a:p>
            <a:r>
              <a:rPr lang="en-US" sz="6000" b="1" dirty="0">
                <a:solidFill>
                  <a:srgbClr val="FF9E44"/>
                </a:solidFill>
                <a:latin typeface="Open Sans" panose="020B0606030504020204" pitchFamily="34" charset="0"/>
                <a:ea typeface="Open Sans" panose="020B0606030504020204" pitchFamily="34" charset="0"/>
                <a:cs typeface="Open Sans" panose="020B0606030504020204" pitchFamily="34" charset="0"/>
                <a:sym typeface="Barlow"/>
              </a:rPr>
              <a:t>QUESTIONS</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transition>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0"/>
        <p:cNvGrpSpPr/>
        <p:nvPr/>
      </p:nvGrpSpPr>
      <p:grpSpPr>
        <a:xfrm>
          <a:off x="0" y="0"/>
          <a:ext cx="0" cy="0"/>
          <a:chOff x="0" y="0"/>
          <a:chExt cx="0" cy="0"/>
        </a:xfrm>
      </p:grpSpPr>
      <p:sp>
        <p:nvSpPr>
          <p:cNvPr id="282" name="Google Shape;282;p21"/>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54</a:t>
            </a:fld>
            <a:endParaRPr/>
          </a:p>
        </p:txBody>
      </p:sp>
    </p:spTree>
  </p:cSld>
  <p:clrMapOvr>
    <a:masterClrMapping/>
  </p:clrMapOvr>
  <p:transition>
    <p:fade thruBlk="1"/>
  </p:transition>
</p:sld>
</file>

<file path=ppt/theme/theme1.xml><?xml version="1.0" encoding="utf-8"?>
<a:theme xmlns:a="http://schemas.openxmlformats.org/drawingml/2006/main" name="Minola template">
  <a:themeElements>
    <a:clrScheme name="Custom 347">
      <a:dk1>
        <a:srgbClr val="FFFFFF"/>
      </a:dk1>
      <a:lt1>
        <a:srgbClr val="0E0918"/>
      </a:lt1>
      <a:dk2>
        <a:srgbClr val="D1C8DA"/>
      </a:dk2>
      <a:lt2>
        <a:srgbClr val="8870A0"/>
      </a:lt2>
      <a:accent1>
        <a:srgbClr val="FF9E44"/>
      </a:accent1>
      <a:accent2>
        <a:srgbClr val="FF4093"/>
      </a:accent2>
      <a:accent3>
        <a:srgbClr val="C06EE2"/>
      </a:accent3>
      <a:accent4>
        <a:srgbClr val="5AA5DA"/>
      </a:accent4>
      <a:accent5>
        <a:srgbClr val="572D7E"/>
      </a:accent5>
      <a:accent6>
        <a:srgbClr val="0E0918"/>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5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7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1446</TotalTime>
  <Words>7312</Words>
  <Application>Microsoft Office PowerPoint</Application>
  <PresentationFormat>On-screen Show (16:9)</PresentationFormat>
  <Paragraphs>722</Paragraphs>
  <Slides>54</Slides>
  <Notes>48</Notes>
  <HiddenSlides>0</HiddenSlides>
  <MMClips>0</MMClips>
  <ScaleCrop>false</ScaleCrop>
  <HeadingPairs>
    <vt:vector size="6" baseType="variant">
      <vt:variant>
        <vt:lpstr>Fonts Used</vt:lpstr>
      </vt:variant>
      <vt:variant>
        <vt:i4>11</vt:i4>
      </vt:variant>
      <vt:variant>
        <vt:lpstr>Theme</vt:lpstr>
      </vt:variant>
      <vt:variant>
        <vt:i4>12</vt:i4>
      </vt:variant>
      <vt:variant>
        <vt:lpstr>Slide Titles</vt:lpstr>
      </vt:variant>
      <vt:variant>
        <vt:i4>54</vt:i4>
      </vt:variant>
    </vt:vector>
  </HeadingPairs>
  <TitlesOfParts>
    <vt:vector size="77" baseType="lpstr">
      <vt:lpstr>Arial</vt:lpstr>
      <vt:lpstr>Arial,Sans-Serif</vt:lpstr>
      <vt:lpstr>Avenir Next</vt:lpstr>
      <vt:lpstr>Barlow</vt:lpstr>
      <vt:lpstr>Barlow Light</vt:lpstr>
      <vt:lpstr>Calibri</vt:lpstr>
      <vt:lpstr>Calibri Light</vt:lpstr>
      <vt:lpstr>Corbel</vt:lpstr>
      <vt:lpstr>Open Sans</vt:lpstr>
      <vt:lpstr>Times New Roman</vt:lpstr>
      <vt:lpstr>Wingdings</vt:lpstr>
      <vt:lpstr>Minola template</vt:lpstr>
      <vt:lpstr>A</vt:lpstr>
      <vt:lpstr>1_A</vt:lpstr>
      <vt:lpstr>2_A</vt:lpstr>
      <vt:lpstr>3_A</vt:lpstr>
      <vt:lpstr>4_A</vt:lpstr>
      <vt:lpstr>5_A</vt:lpstr>
      <vt:lpstr>Office Theme</vt:lpstr>
      <vt:lpstr>Custom Design</vt:lpstr>
      <vt:lpstr>1_Office Theme</vt:lpstr>
      <vt:lpstr>6_A</vt:lpstr>
      <vt:lpstr>7_A</vt:lpstr>
      <vt:lpstr>That Wasn’t Easy: A Faculty-Led LMS Transition  </vt:lpstr>
      <vt:lpstr>PowerPoint Presentation</vt:lpstr>
      <vt:lpstr>A LITTLE CONTEXT</vt:lpstr>
      <vt:lpstr>Faculty Feedback</vt:lpstr>
      <vt:lpstr>PowerPoint Presentation</vt:lpstr>
      <vt:lpstr>LMS Selection Process</vt:lpstr>
      <vt:lpstr>PowerPoint Presentation</vt:lpstr>
      <vt:lpstr>Step 1: LMS Criteria and Needs Assessment</vt:lpstr>
      <vt:lpstr>PowerPoint Presentation</vt:lpstr>
      <vt:lpstr>PowerPoint Presentation</vt:lpstr>
      <vt:lpstr>LMS Focus Team</vt:lpstr>
      <vt:lpstr>PowerPoint Presentation</vt:lpstr>
      <vt:lpstr>PowerPoint Presentation</vt:lpstr>
      <vt:lpstr>PowerPoint Presentation</vt:lpstr>
      <vt:lpstr>PowerPoint Presentation</vt:lpstr>
      <vt:lpstr>PowerPoint Presentation</vt:lpstr>
      <vt:lpstr>PowerPoint Presentation</vt:lpstr>
      <vt:lpstr>Step 2: RFP (Internal and Demos)</vt:lpstr>
      <vt:lpstr>RFP Evaluation Team</vt:lpstr>
      <vt:lpstr>Informed Decision Making</vt:lpstr>
      <vt:lpstr>LMS Showcase Demonstrations</vt:lpstr>
      <vt:lpstr>Step 3: EVALUATION AND SELECTION </vt:lpstr>
      <vt:lpstr>LMS Evaluation</vt:lpstr>
      <vt:lpstr>Survey</vt:lpstr>
      <vt:lpstr>LMS Evaluation</vt:lpstr>
      <vt:lpstr>PowerPoint Presentation</vt:lpstr>
      <vt:lpstr>Next Steps: Now Through November 2020</vt:lpstr>
      <vt:lpstr>Canvas Implementation Timeline</vt:lpstr>
      <vt:lpstr>Updates on  insideTCC</vt:lpstr>
      <vt:lpstr>Current TCC Canvas Strategic and Implementation Teams </vt:lpstr>
      <vt:lpstr>PowerPoint Presentation</vt:lpstr>
      <vt:lpstr>TCC Canvas Training Contributors</vt:lpstr>
      <vt:lpstr>Live, Online Training: Faculty Trainers</vt:lpstr>
      <vt:lpstr>Live, Online Training: Learning Support Staff Trainers</vt:lpstr>
      <vt:lpstr>Faculty Trainer Criteria</vt:lpstr>
      <vt:lpstr>Faculty Trainer Expectations</vt:lpstr>
      <vt:lpstr>Staff Trainer Expectations</vt:lpstr>
      <vt:lpstr>Foundational Training Scope</vt:lpstr>
      <vt:lpstr>Advanced Training Scope - Faculty</vt:lpstr>
      <vt:lpstr>Advanced Training Scope - Learning Support Staff</vt:lpstr>
      <vt:lpstr>PowerPoint Presentation</vt:lpstr>
      <vt:lpstr>Canvas Training Array Overview</vt:lpstr>
      <vt:lpstr>TCC Training Array in Canvas</vt:lpstr>
      <vt:lpstr>WHY IT’S WORKING</vt:lpstr>
      <vt:lpstr>WE WERE INTENTIONAL (and lucky)</vt:lpstr>
      <vt:lpstr>WE KEPT THREE THINGS IN MIND</vt:lpstr>
      <vt:lpstr>PROJECT MANAGEMENT</vt:lpstr>
      <vt:lpstr>PowerPoint Presentation</vt:lpstr>
      <vt:lpstr>DANGER ZONES</vt:lpstr>
      <vt:lpstr>PowerPoint Presentation</vt:lpstr>
      <vt:lpstr>HAZARDOUS  (NO MATTER WHAT YOU DO)</vt:lpstr>
      <vt:lpstr>Advice for working with Them:</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DAVIS, ALLEGRA</dc:creator>
  <cp:lastModifiedBy>ALLEGRA DAVIS</cp:lastModifiedBy>
  <cp:revision>45</cp:revision>
  <cp:lastPrinted>2021-02-22T09:29:29Z</cp:lastPrinted>
  <dcterms:modified xsi:type="dcterms:W3CDTF">2021-03-24T19:58:49Z</dcterms:modified>
</cp:coreProperties>
</file>